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3.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4.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40"/>
  </p:notesMasterIdLst>
  <p:handoutMasterIdLst>
    <p:handoutMasterId r:id="rId41"/>
  </p:handoutMasterIdLst>
  <p:sldIdLst>
    <p:sldId id="291" r:id="rId2"/>
    <p:sldId id="316" r:id="rId3"/>
    <p:sldId id="298" r:id="rId4"/>
    <p:sldId id="318" r:id="rId5"/>
    <p:sldId id="296" r:id="rId6"/>
    <p:sldId id="292" r:id="rId7"/>
    <p:sldId id="299" r:id="rId8"/>
    <p:sldId id="317" r:id="rId9"/>
    <p:sldId id="321" r:id="rId10"/>
    <p:sldId id="320" r:id="rId11"/>
    <p:sldId id="322" r:id="rId12"/>
    <p:sldId id="302" r:id="rId13"/>
    <p:sldId id="323" r:id="rId14"/>
    <p:sldId id="324" r:id="rId15"/>
    <p:sldId id="303" r:id="rId16"/>
    <p:sldId id="325" r:id="rId17"/>
    <p:sldId id="356" r:id="rId18"/>
    <p:sldId id="304" r:id="rId19"/>
    <p:sldId id="306" r:id="rId20"/>
    <p:sldId id="305" r:id="rId21"/>
    <p:sldId id="493" r:id="rId22"/>
    <p:sldId id="327" r:id="rId23"/>
    <p:sldId id="354" r:id="rId24"/>
    <p:sldId id="330" r:id="rId25"/>
    <p:sldId id="331" r:id="rId26"/>
    <p:sldId id="333" r:id="rId27"/>
    <p:sldId id="334" r:id="rId28"/>
    <p:sldId id="494" r:id="rId29"/>
    <p:sldId id="336" r:id="rId30"/>
    <p:sldId id="359" r:id="rId31"/>
    <p:sldId id="360" r:id="rId32"/>
    <p:sldId id="361" r:id="rId33"/>
    <p:sldId id="492" r:id="rId34"/>
    <p:sldId id="347" r:id="rId35"/>
    <p:sldId id="348" r:id="rId36"/>
    <p:sldId id="349" r:id="rId37"/>
    <p:sldId id="350" r:id="rId38"/>
    <p:sldId id="495" r:id="rId39"/>
  </p:sldIdLst>
  <p:sldSz cx="9144000" cy="6858000" type="screen4x3"/>
  <p:notesSz cx="7010400" cy="9296400"/>
  <p:embeddedFontLst>
    <p:embeddedFont>
      <p:font typeface="Constantia" panose="02030602050306030303" pitchFamily="18" charset="0"/>
      <p:regular r:id="rId42"/>
      <p:bold r:id="rId43"/>
      <p:italic r:id="rId44"/>
      <p:boldItalic r:id="rId45"/>
    </p:embeddedFont>
    <p:embeddedFont>
      <p:font typeface="MS Reference Sans Serif" panose="020B0604030504040204" pitchFamily="34" charset="0"/>
      <p:regular r:id="rId46"/>
    </p:embeddedFont>
    <p:embeddedFont>
      <p:font typeface="Brush Script MT" panose="03060802040406070304" pitchFamily="66" charset="0"/>
      <p:italic r:id="rId47"/>
    </p:embeddedFont>
    <p:embeddedFont>
      <p:font typeface="Wingdings 2" panose="05020102010507070707" pitchFamily="18" charset="2"/>
      <p:regular r:id="rId48"/>
    </p:embeddedFont>
    <p:embeddedFont>
      <p:font typeface="Cambria Math" panose="02040503050406030204" pitchFamily="18" charset="0"/>
      <p:regular r:id="rId49"/>
    </p:embeddedFon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77" autoAdjust="0"/>
    <p:restoredTop sz="94660"/>
  </p:normalViewPr>
  <p:slideViewPr>
    <p:cSldViewPr>
      <p:cViewPr varScale="1">
        <p:scale>
          <a:sx n="107" d="100"/>
          <a:sy n="107" d="100"/>
        </p:scale>
        <p:origin x="1152" y="9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handoutMaster" Target="handoutMasters/handoutMaster1.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4.fntdata"/><Relationship Id="rId53"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2" tIns="46586" rIns="93172" bIns="46586" rtlCol="0"/>
          <a:lstStyle>
            <a:lvl1pPr algn="r">
              <a:defRPr sz="1300"/>
            </a:lvl1pPr>
          </a:lstStyle>
          <a:p>
            <a:fld id="{C0FEF7AE-0C30-4EA7-B74D-470A9C33048D}" type="datetimeFigureOut">
              <a:rPr lang="en-US" smtClean="0"/>
              <a:pPr/>
              <a:t>9/25/2018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2" tIns="46586" rIns="93172" bIns="46586" rtlCol="0" anchor="b"/>
          <a:lstStyle>
            <a:lvl1pPr algn="r">
              <a:defRPr sz="1300"/>
            </a:lvl1pPr>
          </a:lstStyle>
          <a:p>
            <a:fld id="{E3901582-F5A8-41ED-8946-57B4D8BFA973}" type="slidenum">
              <a:rPr lang="en-US" smtClean="0"/>
              <a:pPr/>
              <a:t>‹#›</a:t>
            </a:fld>
            <a:endParaRPr lang="en-US"/>
          </a:p>
        </p:txBody>
      </p:sp>
    </p:spTree>
    <p:extLst>
      <p:ext uri="{BB962C8B-B14F-4D97-AF65-F5344CB8AC3E}">
        <p14:creationId xmlns:p14="http://schemas.microsoft.com/office/powerpoint/2010/main" val="7251473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2" tIns="46586" rIns="93172" bIns="46586" rtlCol="0"/>
          <a:lstStyle>
            <a:lvl1pPr algn="l">
              <a:defRPr sz="13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2" tIns="46586" rIns="93172" bIns="46586" rtlCol="0"/>
          <a:lstStyle>
            <a:lvl1pPr algn="r">
              <a:defRPr sz="1300"/>
            </a:lvl1pPr>
          </a:lstStyle>
          <a:p>
            <a:fld id="{10106763-8029-41BC-9E70-E644A94F0E80}" type="datetimeFigureOut">
              <a:rPr lang="en-US" smtClean="0"/>
              <a:pPr/>
              <a:t>9/25/2018</a:t>
            </a:fld>
            <a:endParaRPr lang="en-US"/>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2" tIns="46586" rIns="93172" bIns="4658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2" tIns="46586" rIns="93172" bIns="46586" rtlCol="0" anchor="b"/>
          <a:lstStyle>
            <a:lvl1pPr algn="r">
              <a:defRPr sz="1300"/>
            </a:lvl1pPr>
          </a:lstStyle>
          <a:p>
            <a:fld id="{A56D6F1B-26ED-417A-B5D8-8AED7AD37922}" type="slidenum">
              <a:rPr lang="en-US" smtClean="0"/>
              <a:pPr/>
              <a:t>‹#›</a:t>
            </a:fld>
            <a:endParaRPr lang="en-US"/>
          </a:p>
        </p:txBody>
      </p:sp>
    </p:spTree>
    <p:extLst>
      <p:ext uri="{BB962C8B-B14F-4D97-AF65-F5344CB8AC3E}">
        <p14:creationId xmlns:p14="http://schemas.microsoft.com/office/powerpoint/2010/main" val="2636479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D6F1B-26ED-417A-B5D8-8AED7AD37922}" type="slidenum">
              <a:rPr lang="en-US" smtClean="0"/>
              <a:pPr/>
              <a:t>14</a:t>
            </a:fld>
            <a:endParaRPr lang="en-US"/>
          </a:p>
        </p:txBody>
      </p:sp>
    </p:spTree>
    <p:extLst>
      <p:ext uri="{BB962C8B-B14F-4D97-AF65-F5344CB8AC3E}">
        <p14:creationId xmlns:p14="http://schemas.microsoft.com/office/powerpoint/2010/main" val="1636003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D6F1B-26ED-417A-B5D8-8AED7AD37922}" type="slidenum">
              <a:rPr lang="en-US" smtClean="0"/>
              <a:pPr/>
              <a:t>30</a:t>
            </a:fld>
            <a:endParaRPr lang="en-US"/>
          </a:p>
        </p:txBody>
      </p:sp>
    </p:spTree>
    <p:extLst>
      <p:ext uri="{BB962C8B-B14F-4D97-AF65-F5344CB8AC3E}">
        <p14:creationId xmlns:p14="http://schemas.microsoft.com/office/powerpoint/2010/main" val="3029276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D6F1B-26ED-417A-B5D8-8AED7AD37922}" type="slidenum">
              <a:rPr lang="en-US" smtClean="0"/>
              <a:pPr/>
              <a:t>31</a:t>
            </a:fld>
            <a:endParaRPr lang="en-US"/>
          </a:p>
        </p:txBody>
      </p:sp>
    </p:spTree>
    <p:extLst>
      <p:ext uri="{BB962C8B-B14F-4D97-AF65-F5344CB8AC3E}">
        <p14:creationId xmlns:p14="http://schemas.microsoft.com/office/powerpoint/2010/main" val="10182638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6D6F1B-26ED-417A-B5D8-8AED7AD37922}" type="slidenum">
              <a:rPr lang="en-US" smtClean="0"/>
              <a:pPr/>
              <a:t>32</a:t>
            </a:fld>
            <a:endParaRPr lang="en-US"/>
          </a:p>
        </p:txBody>
      </p:sp>
    </p:spTree>
    <p:extLst>
      <p:ext uri="{BB962C8B-B14F-4D97-AF65-F5344CB8AC3E}">
        <p14:creationId xmlns:p14="http://schemas.microsoft.com/office/powerpoint/2010/main" val="17695747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15220D-0BB5-4C71-B862-812B075D02FE}" type="datetimeFigureOut">
              <a:rPr lang="en-US" smtClean="0"/>
              <a:pPr/>
              <a:t>9/25/2018</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15220D-0BB5-4C71-B862-812B075D02FE}"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15220D-0BB5-4C71-B862-812B075D02FE}" type="datetimeFigureOut">
              <a:rPr lang="en-US" smtClean="0"/>
              <a:pPr/>
              <a:t>9/25/2018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15220D-0BB5-4C71-B862-812B075D02FE}" type="datetimeFigureOut">
              <a:rPr lang="en-US" smtClean="0"/>
              <a:pPr/>
              <a:t>9/25/2018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15220D-0BB5-4C71-B862-812B075D02FE}" type="datetimeFigureOut">
              <a:rPr lang="en-US" smtClean="0"/>
              <a:pPr/>
              <a:t>9/25/2018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15220D-0BB5-4C71-B862-812B075D02FE}"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15220D-0BB5-4C71-B862-812B075D02FE}" type="datetimeFigureOut">
              <a:rPr lang="en-US" smtClean="0"/>
              <a:pPr/>
              <a:t>9/25/2018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CA217EF-0505-4C33-BB20-8A8DF2039023}"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15220D-0BB5-4C71-B862-812B075D02FE}" type="datetimeFigureOut">
              <a:rPr lang="en-US" smtClean="0"/>
              <a:pPr/>
              <a:t>9/25/2018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A217EF-0505-4C33-BB20-8A8DF203902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15220D-0BB5-4C71-B862-812B075D02FE}" type="datetimeFigureOut">
              <a:rPr lang="en-US" smtClean="0"/>
              <a:pPr/>
              <a:t>9/25/2018</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CA217EF-0505-4C33-BB20-8A8DF2039023}"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30.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15.png"/><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image" Target="../media/image14.png"/><Relationship Id="rId2" Type="http://schemas.openxmlformats.org/officeDocument/2006/relationships/tags" Target="../tags/tag13.xml"/><Relationship Id="rId16" Type="http://schemas.openxmlformats.org/officeDocument/2006/relationships/image" Target="../media/image18.png"/><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image" Target="../media/image13.png"/><Relationship Id="rId5" Type="http://schemas.openxmlformats.org/officeDocument/2006/relationships/tags" Target="../tags/tag16.xml"/><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tags" Target="../tags/tag15.xml"/><Relationship Id="rId9" Type="http://schemas.openxmlformats.org/officeDocument/2006/relationships/notesSlide" Target="../notesSlides/notesSlide2.xml"/><Relationship Id="rId14" Type="http://schemas.openxmlformats.org/officeDocument/2006/relationships/image" Target="../media/image16.png"/></Relationships>
</file>

<file path=ppt/slides/_rels/slide31.xml.rels><?xml version="1.0" encoding="UTF-8" standalone="yes"?>
<Relationships xmlns="http://schemas.openxmlformats.org/package/2006/relationships"><Relationship Id="rId8" Type="http://schemas.openxmlformats.org/officeDocument/2006/relationships/notesSlide" Target="../notesSlides/notesSlide3.xml"/><Relationship Id="rId13" Type="http://schemas.openxmlformats.org/officeDocument/2006/relationships/image" Target="../media/image23.png"/><Relationship Id="rId3" Type="http://schemas.openxmlformats.org/officeDocument/2006/relationships/tags" Target="../tags/tag21.xml"/><Relationship Id="rId7" Type="http://schemas.openxmlformats.org/officeDocument/2006/relationships/slideLayout" Target="../slideLayouts/slideLayout2.xml"/><Relationship Id="rId12" Type="http://schemas.openxmlformats.org/officeDocument/2006/relationships/image" Target="../media/image22.pn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image" Target="../media/image21.png"/><Relationship Id="rId5" Type="http://schemas.openxmlformats.org/officeDocument/2006/relationships/tags" Target="../tags/tag23.xml"/><Relationship Id="rId10" Type="http://schemas.openxmlformats.org/officeDocument/2006/relationships/image" Target="../media/image20.png"/><Relationship Id="rId4" Type="http://schemas.openxmlformats.org/officeDocument/2006/relationships/tags" Target="../tags/tag22.xml"/><Relationship Id="rId9" Type="http://schemas.openxmlformats.org/officeDocument/2006/relationships/image" Target="../media/image19.png"/><Relationship Id="rId14" Type="http://schemas.openxmlformats.org/officeDocument/2006/relationships/image" Target="../media/image24.pn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4.xml"/><Relationship Id="rId13" Type="http://schemas.openxmlformats.org/officeDocument/2006/relationships/image" Target="../media/image29.png"/><Relationship Id="rId3" Type="http://schemas.openxmlformats.org/officeDocument/2006/relationships/tags" Target="../tags/tag27.xml"/><Relationship Id="rId7" Type="http://schemas.openxmlformats.org/officeDocument/2006/relationships/slideLayout" Target="../slideLayouts/slideLayout2.xml"/><Relationship Id="rId12" Type="http://schemas.openxmlformats.org/officeDocument/2006/relationships/image" Target="../media/image28.pn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image" Target="../media/image27.png"/><Relationship Id="rId5" Type="http://schemas.openxmlformats.org/officeDocument/2006/relationships/tags" Target="../tags/tag29.xml"/><Relationship Id="rId10" Type="http://schemas.openxmlformats.org/officeDocument/2006/relationships/image" Target="../media/image26.png"/><Relationship Id="rId4" Type="http://schemas.openxmlformats.org/officeDocument/2006/relationships/tags" Target="../tags/tag28.xml"/><Relationship Id="rId9" Type="http://schemas.openxmlformats.org/officeDocument/2006/relationships/image" Target="../media/image25.png"/><Relationship Id="rId14"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image" Target="../media/image32.png"/><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image" Target="../media/image31.png"/><Relationship Id="rId5" Type="http://schemas.openxmlformats.org/officeDocument/2006/relationships/image" Target="../media/image26.png"/><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5" Type="http://schemas.openxmlformats.org/officeDocument/2006/relationships/image" Target="../media/image33.png"/><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31.png"/><Relationship Id="rId4" Type="http://schemas.openxmlformats.org/officeDocument/2006/relationships/image" Target="../media/image34.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pPr algn="ctr"/>
            <a:r>
              <a:rPr lang="en-US" dirty="0" smtClean="0"/>
              <a:t>Sets and Set Operations</a:t>
            </a:r>
            <a:endParaRPr lang="en-US" dirty="0"/>
          </a:p>
        </p:txBody>
      </p:sp>
      <p:sp>
        <p:nvSpPr>
          <p:cNvPr id="3" name="Subtitle 2"/>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Summary</a:t>
            </a:r>
            <a:endParaRPr lang="en-US" dirty="0"/>
          </a:p>
        </p:txBody>
      </p:sp>
      <p:sp>
        <p:nvSpPr>
          <p:cNvPr id="3" name="Content Placeholder 2"/>
          <p:cNvSpPr>
            <a:spLocks noGrp="1"/>
          </p:cNvSpPr>
          <p:nvPr>
            <p:ph idx="1"/>
          </p:nvPr>
        </p:nvSpPr>
        <p:spPr/>
        <p:txBody>
          <a:bodyPr>
            <a:normAutofit/>
          </a:bodyPr>
          <a:lstStyle/>
          <a:p>
            <a:r>
              <a:rPr lang="en-US" dirty="0" smtClean="0"/>
              <a:t>Sets </a:t>
            </a:r>
          </a:p>
          <a:p>
            <a:pPr lvl="1"/>
            <a:r>
              <a:rPr lang="en-US" dirty="0" smtClean="0"/>
              <a:t>The Language of Sets</a:t>
            </a:r>
          </a:p>
          <a:p>
            <a:pPr lvl="1"/>
            <a:r>
              <a:rPr lang="en-US" dirty="0" smtClean="0"/>
              <a:t>Set Operations</a:t>
            </a:r>
          </a:p>
          <a:p>
            <a:pPr lvl="1"/>
            <a:r>
              <a:rPr lang="en-US" dirty="0" smtClean="0"/>
              <a:t>Set Identities</a:t>
            </a:r>
          </a:p>
          <a:p>
            <a:endParaRPr lang="en-US" dirty="0" smtClean="0"/>
          </a:p>
          <a:p>
            <a:pPr lvl="1">
              <a:buNone/>
            </a:pP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Sets</a:t>
            </a:r>
            <a:endParaRPr lang="en-US" dirty="0"/>
          </a:p>
        </p:txBody>
      </p:sp>
      <p:sp>
        <p:nvSpPr>
          <p:cNvPr id="3" name="Subtitle 2"/>
          <p:cNvSpPr>
            <a:spLocks noGrp="1"/>
          </p:cNvSpPr>
          <p:nvPr>
            <p:ph type="subTitle" idx="1"/>
          </p:nvPr>
        </p:nvSpPr>
        <p:spPr/>
        <p:txBody>
          <a:bodyPr/>
          <a:lstStyle/>
          <a:p>
            <a:r>
              <a:rPr lang="en-US" dirty="0" smtClean="0"/>
              <a:t>Section 2.1</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Definition of sets</a:t>
            </a:r>
          </a:p>
          <a:p>
            <a:r>
              <a:rPr lang="en-US" dirty="0" smtClean="0"/>
              <a:t>Describing Sets</a:t>
            </a:r>
          </a:p>
          <a:p>
            <a:pPr lvl="1"/>
            <a:r>
              <a:rPr lang="en-US" dirty="0" smtClean="0"/>
              <a:t>Roster Method</a:t>
            </a:r>
          </a:p>
          <a:p>
            <a:pPr lvl="1"/>
            <a:r>
              <a:rPr lang="en-US" dirty="0" smtClean="0"/>
              <a:t>Set-Builder Notation</a:t>
            </a:r>
          </a:p>
          <a:p>
            <a:r>
              <a:rPr lang="en-US" dirty="0" smtClean="0"/>
              <a:t>Some Important Sets in Mathematics</a:t>
            </a:r>
          </a:p>
          <a:p>
            <a:r>
              <a:rPr lang="en-US" dirty="0" smtClean="0"/>
              <a:t>Empty Set and Universal Set</a:t>
            </a:r>
          </a:p>
          <a:p>
            <a:r>
              <a:rPr lang="en-US" dirty="0" smtClean="0"/>
              <a:t>Subsets and Set Equality</a:t>
            </a:r>
          </a:p>
          <a:p>
            <a:r>
              <a:rPr lang="en-US" dirty="0" smtClean="0"/>
              <a:t>Cardinality of Sets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Sets are one of the basic building blocks for the types of objects considered in discrete mathematics.</a:t>
            </a:r>
          </a:p>
          <a:p>
            <a:pPr lvl="1"/>
            <a:r>
              <a:rPr lang="en-US" dirty="0" smtClean="0"/>
              <a:t>Important for counting.</a:t>
            </a:r>
          </a:p>
          <a:p>
            <a:pPr lvl="1"/>
            <a:r>
              <a:rPr lang="en-US" dirty="0" smtClean="0"/>
              <a:t>Programming languages have set operations.</a:t>
            </a:r>
          </a:p>
          <a:p>
            <a:r>
              <a:rPr lang="en-US" dirty="0" smtClean="0"/>
              <a:t>Set theory is an important branch of mathematics.</a:t>
            </a:r>
          </a:p>
          <a:p>
            <a:pPr lvl="1"/>
            <a:r>
              <a:rPr lang="en-US" dirty="0" smtClean="0"/>
              <a:t>Many different systems of axioms have been used to develop set theory.</a:t>
            </a:r>
          </a:p>
          <a:p>
            <a:pPr lvl="1"/>
            <a:r>
              <a:rPr lang="en-US" dirty="0" smtClean="0"/>
              <a:t>Here we are not concerned with a formal set of axioms for set theory. Instead, we will use what is called naïve set theory.</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Sets</a:t>
            </a:r>
            <a:endParaRPr lang="en-US" dirty="0"/>
          </a:p>
        </p:txBody>
      </p:sp>
      <p:sp>
        <p:nvSpPr>
          <p:cNvPr id="3" name="Content Placeholder 2"/>
          <p:cNvSpPr>
            <a:spLocks noGrp="1"/>
          </p:cNvSpPr>
          <p:nvPr>
            <p:ph idx="1"/>
          </p:nvPr>
        </p:nvSpPr>
        <p:spPr/>
        <p:txBody>
          <a:bodyPr/>
          <a:lstStyle/>
          <a:p>
            <a:r>
              <a:rPr lang="en-US" dirty="0" smtClean="0"/>
              <a:t>A </a:t>
            </a:r>
            <a:r>
              <a:rPr lang="en-US" i="1" dirty="0" smtClean="0"/>
              <a:t>set</a:t>
            </a:r>
            <a:r>
              <a:rPr lang="en-US" dirty="0" smtClean="0"/>
              <a:t> is an unordered collection of well defined objects.</a:t>
            </a:r>
          </a:p>
          <a:p>
            <a:pPr lvl="1"/>
            <a:r>
              <a:rPr lang="en-US" dirty="0" smtClean="0"/>
              <a:t> the students in this class</a:t>
            </a:r>
          </a:p>
          <a:p>
            <a:pPr lvl="1"/>
            <a:r>
              <a:rPr lang="en-US" dirty="0" smtClean="0"/>
              <a:t> the chairs in this room</a:t>
            </a:r>
          </a:p>
          <a:p>
            <a:r>
              <a:rPr lang="en-US" dirty="0" smtClean="0"/>
              <a:t>The objects in a set are called the </a:t>
            </a:r>
            <a:r>
              <a:rPr lang="en-US" i="1" dirty="0" smtClean="0"/>
              <a:t>elements</a:t>
            </a:r>
            <a:r>
              <a:rPr lang="en-US" dirty="0" smtClean="0"/>
              <a:t>, or </a:t>
            </a:r>
            <a:r>
              <a:rPr lang="en-US" i="1" dirty="0" smtClean="0"/>
              <a:t>members</a:t>
            </a:r>
            <a:r>
              <a:rPr lang="en-US" dirty="0" smtClean="0"/>
              <a:t> of the set. A set is said to </a:t>
            </a:r>
            <a:r>
              <a:rPr lang="en-US" i="1" dirty="0" smtClean="0"/>
              <a:t>contain</a:t>
            </a:r>
            <a:r>
              <a:rPr lang="en-US" dirty="0" smtClean="0"/>
              <a:t> its elements.</a:t>
            </a:r>
          </a:p>
          <a:p>
            <a:r>
              <a:rPr lang="en-US" dirty="0" smtClean="0"/>
              <a:t>The notation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t>denotes that </a:t>
            </a:r>
            <a:r>
              <a:rPr lang="en-US" i="1" dirty="0" smtClean="0">
                <a:latin typeface="Cambria Math" pitchFamily="18" charset="0"/>
                <a:ea typeface="Cambria Math" pitchFamily="18" charset="0"/>
              </a:rPr>
              <a:t>a</a:t>
            </a:r>
            <a:r>
              <a:rPr lang="en-US" dirty="0" smtClean="0"/>
              <a:t> is an element of the set </a:t>
            </a:r>
            <a:r>
              <a:rPr lang="en-US" i="1" dirty="0" smtClean="0">
                <a:latin typeface="Cambria Math" pitchFamily="18" charset="0"/>
                <a:ea typeface="Cambria Math" pitchFamily="18" charset="0"/>
              </a:rPr>
              <a:t>A</a:t>
            </a:r>
            <a:r>
              <a:rPr lang="en-US" dirty="0" smtClean="0"/>
              <a:t>.</a:t>
            </a:r>
          </a:p>
          <a:p>
            <a:r>
              <a:rPr lang="en-US" dirty="0" smtClean="0"/>
              <a:t>If </a:t>
            </a:r>
            <a:r>
              <a:rPr lang="en-US" i="1" dirty="0" smtClean="0">
                <a:latin typeface="Cambria Math" pitchFamily="18" charset="0"/>
                <a:ea typeface="Cambria Math" pitchFamily="18" charset="0"/>
              </a:rPr>
              <a:t>a</a:t>
            </a:r>
            <a:r>
              <a:rPr lang="en-US" dirty="0" smtClean="0"/>
              <a:t> is not a member of </a:t>
            </a:r>
            <a:r>
              <a:rPr lang="en-US" i="1" dirty="0" smtClean="0">
                <a:latin typeface="Cambria Math" pitchFamily="18" charset="0"/>
                <a:ea typeface="Cambria Math" pitchFamily="18" charset="0"/>
              </a:rPr>
              <a:t>A</a:t>
            </a:r>
            <a:r>
              <a:rPr lang="en-US" dirty="0" smtClean="0"/>
              <a:t>, write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Describing a Set: Roster Method</a:t>
            </a:r>
            <a:endParaRPr lang="en-US" dirty="0"/>
          </a:p>
        </p:txBody>
      </p:sp>
      <p:sp>
        <p:nvSpPr>
          <p:cNvPr id="3" name="Content Placeholder 2"/>
          <p:cNvSpPr>
            <a:spLocks noGrp="1"/>
          </p:cNvSpPr>
          <p:nvPr>
            <p:ph idx="1"/>
          </p:nvPr>
        </p:nvSpPr>
        <p:spPr/>
        <p:txBody>
          <a:bodyPr/>
          <a:lstStyle/>
          <a:p>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 b, c, d</a:t>
            </a:r>
            <a:r>
              <a:rPr lang="en-US" dirty="0" smtClean="0">
                <a:latin typeface="Cambria Math" pitchFamily="18" charset="0"/>
                <a:ea typeface="Cambria Math" pitchFamily="18" charset="0"/>
              </a:rPr>
              <a:t>}</a:t>
            </a:r>
          </a:p>
          <a:p>
            <a:r>
              <a:rPr lang="en-US" dirty="0" smtClean="0"/>
              <a:t>Order not important </a:t>
            </a:r>
          </a:p>
          <a:p>
            <a:pPr>
              <a:buNone/>
            </a:pPr>
            <a:r>
              <a:rPr lang="en-US" dirty="0" smtClean="0"/>
              <a:t>         </a:t>
            </a:r>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 b, c, d</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b, c, a, d</a:t>
            </a:r>
            <a:r>
              <a:rPr lang="en-US" dirty="0" smtClean="0">
                <a:latin typeface="Cambria Math" pitchFamily="18" charset="0"/>
                <a:ea typeface="Cambria Math" pitchFamily="18" charset="0"/>
              </a:rPr>
              <a:t>}</a:t>
            </a:r>
          </a:p>
          <a:p>
            <a:r>
              <a:rPr lang="en-US" dirty="0" smtClean="0"/>
              <a:t>Each distinct object is either a member or not; listing more than once does not change the set.</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b="1" dirty="0" smtClean="0">
                <a:latin typeface="Cambria Math" pitchFamily="18" charset="0"/>
                <a:ea typeface="Cambria Math" pitchFamily="18" charset="0"/>
              </a:rPr>
              <a:t>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a, b, c, d</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 b, c, b, c, d</a:t>
            </a:r>
            <a:r>
              <a:rPr lang="en-US" dirty="0" smtClean="0">
                <a:latin typeface="Cambria Math" pitchFamily="18" charset="0"/>
                <a:ea typeface="Cambria Math" pitchFamily="18" charset="0"/>
              </a:rPr>
              <a:t>}</a:t>
            </a:r>
          </a:p>
          <a:p>
            <a:r>
              <a:rPr lang="en-US" dirty="0" err="1" smtClean="0">
                <a:latin typeface="Cambria Math" pitchFamily="18" charset="0"/>
                <a:ea typeface="Cambria Math" pitchFamily="18" charset="0"/>
              </a:rPr>
              <a:t>Elipses</a:t>
            </a:r>
            <a:r>
              <a:rPr lang="en-US" dirty="0" smtClean="0">
                <a:latin typeface="Cambria Math" pitchFamily="18" charset="0"/>
                <a:ea typeface="Cambria Math" pitchFamily="18" charset="0"/>
              </a:rPr>
              <a:t> (…) may be used to describe a set without listing all of the members when the pattern is clear.</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b="1" dirty="0" smtClean="0">
                <a:latin typeface="Cambria Math" pitchFamily="18" charset="0"/>
                <a:ea typeface="Cambria Math" pitchFamily="18" charset="0"/>
              </a:rPr>
              <a:t>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a, b, c, d, ……, z </a:t>
            </a:r>
            <a:r>
              <a:rPr lang="en-US" dirty="0" smtClean="0">
                <a:latin typeface="Cambria Math" pitchFamily="18" charset="0"/>
                <a:ea typeface="Cambria Math" pitchFamily="18" charset="0"/>
              </a:rPr>
              <a:t>}</a:t>
            </a:r>
          </a:p>
          <a:p>
            <a:pPr>
              <a:buNone/>
            </a:pP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Roster Method</a:t>
            </a:r>
            <a:endParaRPr lang="en-US" dirty="0"/>
          </a:p>
        </p:txBody>
      </p:sp>
      <p:sp>
        <p:nvSpPr>
          <p:cNvPr id="3" name="Content Placeholder 2"/>
          <p:cNvSpPr>
            <a:spLocks noGrp="1"/>
          </p:cNvSpPr>
          <p:nvPr>
            <p:ph idx="1"/>
          </p:nvPr>
        </p:nvSpPr>
        <p:spPr/>
        <p:txBody>
          <a:bodyPr>
            <a:normAutofit/>
          </a:bodyPr>
          <a:lstStyle/>
          <a:p>
            <a:r>
              <a:rPr lang="en-US" dirty="0" smtClean="0"/>
              <a:t>Set of all vowels in the English alphabet:</a:t>
            </a:r>
          </a:p>
          <a:p>
            <a:pPr>
              <a:buNone/>
            </a:pPr>
            <a:r>
              <a:rPr lang="en-US" dirty="0" smtClean="0"/>
              <a:t>              </a:t>
            </a:r>
            <a:r>
              <a:rPr lang="en-US" i="1" dirty="0" smtClean="0">
                <a:latin typeface="Cambria Math" pitchFamily="18" charset="0"/>
                <a:ea typeface="Cambria Math" pitchFamily="18" charset="0"/>
              </a:rPr>
              <a:t>V</a:t>
            </a:r>
            <a:r>
              <a:rPr lang="en-US" dirty="0" smtClean="0">
                <a:latin typeface="Cambria Math" pitchFamily="18" charset="0"/>
                <a:ea typeface="Cambria Math" pitchFamily="18" charset="0"/>
              </a:rPr>
              <a:t> = {a, e, </a:t>
            </a:r>
            <a:r>
              <a:rPr lang="en-US" dirty="0" err="1" smtClean="0">
                <a:latin typeface="Cambria Math" pitchFamily="18" charset="0"/>
                <a:ea typeface="Cambria Math" pitchFamily="18" charset="0"/>
              </a:rPr>
              <a:t>i</a:t>
            </a:r>
            <a:r>
              <a:rPr lang="en-US" dirty="0" smtClean="0">
                <a:latin typeface="Cambria Math" pitchFamily="18" charset="0"/>
                <a:ea typeface="Cambria Math" pitchFamily="18" charset="0"/>
              </a:rPr>
              <a:t>, o, u}</a:t>
            </a:r>
          </a:p>
          <a:p>
            <a:r>
              <a:rPr lang="en-US" dirty="0" smtClean="0"/>
              <a:t>Set of all  odd positive integers less than </a:t>
            </a:r>
            <a:r>
              <a:rPr lang="en-US" dirty="0" smtClean="0">
                <a:latin typeface="Cambria Math" pitchFamily="18" charset="0"/>
                <a:ea typeface="Cambria Math" pitchFamily="18" charset="0"/>
              </a:rPr>
              <a:t>10</a:t>
            </a:r>
            <a:r>
              <a:rPr lang="en-US" dirty="0" smtClean="0"/>
              <a:t>:</a:t>
            </a:r>
          </a:p>
          <a:p>
            <a:pPr>
              <a:buNone/>
            </a:pPr>
            <a:r>
              <a:rPr lang="en-US" dirty="0" smtClean="0"/>
              <a:t>             </a:t>
            </a:r>
            <a:r>
              <a:rPr lang="en-US" i="1" dirty="0" smtClean="0">
                <a:latin typeface="Cambria Math" pitchFamily="18" charset="0"/>
                <a:ea typeface="Cambria Math" pitchFamily="18" charset="0"/>
              </a:rPr>
              <a:t>O</a:t>
            </a:r>
            <a:r>
              <a:rPr lang="en-US" dirty="0" smtClean="0">
                <a:latin typeface="Cambria Math" pitchFamily="18" charset="0"/>
                <a:ea typeface="Cambria Math" pitchFamily="18" charset="0"/>
              </a:rPr>
              <a:t> = {1, 3, 5, 7, 9}</a:t>
            </a:r>
          </a:p>
          <a:p>
            <a:r>
              <a:rPr lang="en-US" dirty="0" smtClean="0"/>
              <a:t>Set of all positive integers less than </a:t>
            </a:r>
            <a:r>
              <a:rPr lang="en-US" dirty="0" smtClean="0">
                <a:latin typeface="Cambria Math" pitchFamily="18" charset="0"/>
                <a:ea typeface="Cambria Math" pitchFamily="18" charset="0"/>
              </a:rPr>
              <a:t>100</a:t>
            </a:r>
            <a:r>
              <a:rPr lang="en-US" dirty="0" smtClean="0"/>
              <a:t>:</a:t>
            </a:r>
          </a:p>
          <a:p>
            <a:pPr>
              <a:buNone/>
            </a:pPr>
            <a:r>
              <a:rPr lang="en-US" dirty="0" smtClean="0"/>
              <a:t>              </a:t>
            </a:r>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{1, 2, 3,…….., 99}</a:t>
            </a:r>
          </a:p>
          <a:p>
            <a:pPr marL="514350" indent="-514350"/>
            <a:r>
              <a:rPr lang="en-US" dirty="0" smtClean="0">
                <a:latin typeface="Cambria Math" pitchFamily="18" charset="0"/>
                <a:ea typeface="Cambria Math" pitchFamily="18" charset="0"/>
              </a:rPr>
              <a:t>Set of all integers less than 0:</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 -3, -2, -1}</a:t>
            </a: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Some Important Sets</a:t>
            </a:r>
            <a:endParaRPr lang="en-US" dirty="0"/>
          </a:p>
        </p:txBody>
      </p:sp>
      <p:sp>
        <p:nvSpPr>
          <p:cNvPr id="3" name="Content Placeholder 2"/>
          <p:cNvSpPr>
            <a:spLocks noGrp="1"/>
          </p:cNvSpPr>
          <p:nvPr>
            <p:ph idx="1"/>
          </p:nvPr>
        </p:nvSpPr>
        <p:spPr/>
        <p:txBody>
          <a:bodyPr/>
          <a:lstStyle/>
          <a:p>
            <a:pPr>
              <a:buNone/>
            </a:pPr>
            <a:r>
              <a:rPr lang="en-US" b="1" dirty="0" smtClean="0">
                <a:latin typeface="Cambria Math" pitchFamily="18" charset="0"/>
                <a:ea typeface="Cambria Math" pitchFamily="18" charset="0"/>
              </a:rPr>
              <a:t>N</a:t>
            </a:r>
            <a:r>
              <a:rPr lang="en-US" dirty="0" smtClean="0"/>
              <a:t> = </a:t>
            </a:r>
            <a:r>
              <a:rPr lang="en-US" i="1" dirty="0" smtClean="0"/>
              <a:t>natural numbers </a:t>
            </a:r>
            <a:r>
              <a:rPr lang="en-US" dirty="0" smtClean="0"/>
              <a:t>= </a:t>
            </a:r>
            <a:r>
              <a:rPr lang="en-US" dirty="0" smtClean="0">
                <a:latin typeface="Cambria Math" pitchFamily="18" charset="0"/>
                <a:ea typeface="Cambria Math" pitchFamily="18" charset="0"/>
              </a:rPr>
              <a:t>{1, 2, 3….}</a:t>
            </a:r>
          </a:p>
          <a:p>
            <a:pPr>
              <a:buNone/>
            </a:pPr>
            <a:r>
              <a:rPr lang="en-US" b="1" dirty="0" smtClean="0">
                <a:latin typeface="Cambria Math" pitchFamily="18" charset="0"/>
                <a:ea typeface="Cambria Math" pitchFamily="18" charset="0"/>
              </a:rPr>
              <a:t>W</a:t>
            </a:r>
            <a:r>
              <a:rPr lang="en-US" dirty="0" smtClean="0"/>
              <a:t> </a:t>
            </a:r>
            <a:r>
              <a:rPr lang="en-US" dirty="0"/>
              <a:t>= </a:t>
            </a:r>
            <a:r>
              <a:rPr lang="en-US" i="1" dirty="0" smtClean="0"/>
              <a:t>whole </a:t>
            </a:r>
            <a:r>
              <a:rPr lang="en-US" i="1" dirty="0"/>
              <a:t>numbers </a:t>
            </a:r>
            <a:r>
              <a:rPr lang="en-US" dirty="0"/>
              <a:t>= </a:t>
            </a:r>
            <a:r>
              <a:rPr lang="en-US" dirty="0" smtClean="0">
                <a:latin typeface="Cambria Math" pitchFamily="18" charset="0"/>
                <a:ea typeface="Cambria Math" pitchFamily="18" charset="0"/>
              </a:rPr>
              <a:t>{0, 1, 2, 3….}</a:t>
            </a:r>
            <a:endParaRPr lang="en-US" b="1" dirty="0" smtClean="0">
              <a:latin typeface="Cambria Math" pitchFamily="18" charset="0"/>
              <a:ea typeface="Cambria Math" pitchFamily="18" charset="0"/>
            </a:endParaRPr>
          </a:p>
          <a:p>
            <a:pPr>
              <a:buNone/>
            </a:pPr>
            <a:r>
              <a:rPr lang="en-US" b="1" dirty="0" smtClean="0">
                <a:latin typeface="Cambria Math" pitchFamily="18" charset="0"/>
                <a:ea typeface="Cambria Math" pitchFamily="18" charset="0"/>
              </a:rPr>
              <a:t>Z</a:t>
            </a:r>
            <a:r>
              <a:rPr lang="en-US" dirty="0" smtClean="0"/>
              <a:t> = </a:t>
            </a:r>
            <a:r>
              <a:rPr lang="en-US" i="1" dirty="0" smtClean="0"/>
              <a:t>integers</a:t>
            </a:r>
            <a:r>
              <a:rPr lang="en-US" dirty="0" smtClean="0"/>
              <a:t> = </a:t>
            </a:r>
            <a:r>
              <a:rPr lang="en-US" dirty="0" smtClean="0">
                <a:latin typeface="Cambria Math" pitchFamily="18" charset="0"/>
                <a:ea typeface="Cambria Math" pitchFamily="18" charset="0"/>
              </a:rPr>
              <a:t>{…,-3, -2, -1, 0, 1, 2, 3,…}</a:t>
            </a:r>
          </a:p>
          <a:p>
            <a:pPr>
              <a:buNone/>
            </a:pPr>
            <a:r>
              <a:rPr lang="en-US" b="1" dirty="0" smtClean="0">
                <a:latin typeface="Cambria Math" pitchFamily="18" charset="0"/>
                <a:ea typeface="Cambria Math" pitchFamily="18" charset="0"/>
              </a:rPr>
              <a:t>Z⁺</a:t>
            </a:r>
            <a:r>
              <a:rPr lang="en-US" dirty="0" smtClean="0"/>
              <a:t> = </a:t>
            </a:r>
            <a:r>
              <a:rPr lang="en-US" i="1" dirty="0" smtClean="0"/>
              <a:t>positive integers </a:t>
            </a:r>
            <a:r>
              <a:rPr lang="en-US" dirty="0" smtClean="0"/>
              <a:t>= </a:t>
            </a:r>
            <a:r>
              <a:rPr lang="en-US" dirty="0" smtClean="0">
                <a:latin typeface="Cambria Math" pitchFamily="18" charset="0"/>
                <a:ea typeface="Cambria Math" pitchFamily="18" charset="0"/>
              </a:rPr>
              <a:t>{1, 2, 3,…..}</a:t>
            </a:r>
          </a:p>
          <a:p>
            <a:pPr>
              <a:buNone/>
            </a:pPr>
            <a:r>
              <a:rPr lang="en-US" b="1" dirty="0" smtClean="0">
                <a:latin typeface="Cambria Math" pitchFamily="18" charset="0"/>
                <a:ea typeface="Cambria Math" pitchFamily="18" charset="0"/>
              </a:rPr>
              <a:t>R</a:t>
            </a:r>
            <a:r>
              <a:rPr lang="en-US" dirty="0" smtClean="0"/>
              <a:t> = set of </a:t>
            </a:r>
            <a:r>
              <a:rPr lang="en-US" i="1" dirty="0" smtClean="0"/>
              <a:t>real numbers</a:t>
            </a:r>
          </a:p>
          <a:p>
            <a:pPr>
              <a:buNone/>
            </a:pPr>
            <a:r>
              <a:rPr lang="en-US" b="1" dirty="0" smtClean="0">
                <a:latin typeface="Cambria Math" pitchFamily="18" charset="0"/>
                <a:ea typeface="Cambria Math" pitchFamily="18" charset="0"/>
              </a:rPr>
              <a:t>R</a:t>
            </a:r>
            <a:r>
              <a:rPr lang="en-US" b="1" baseline="30000" dirty="0" smtClean="0">
                <a:latin typeface="Cambria Math" pitchFamily="18" charset="0"/>
                <a:ea typeface="Cambria Math" pitchFamily="18" charset="0"/>
              </a:rPr>
              <a:t>+</a:t>
            </a:r>
            <a:r>
              <a:rPr lang="en-US" dirty="0" smtClean="0"/>
              <a:t> = set of </a:t>
            </a:r>
            <a:r>
              <a:rPr lang="en-US" i="1" dirty="0" smtClean="0"/>
              <a:t>positive real numbers</a:t>
            </a:r>
          </a:p>
          <a:p>
            <a:pPr>
              <a:buNone/>
            </a:pPr>
            <a:r>
              <a:rPr lang="en-US" b="1" dirty="0" smtClean="0">
                <a:latin typeface="Cambria Math" pitchFamily="18" charset="0"/>
                <a:ea typeface="Cambria Math" pitchFamily="18" charset="0"/>
              </a:rPr>
              <a:t>C</a:t>
            </a:r>
            <a:r>
              <a:rPr lang="en-US" dirty="0" smtClean="0"/>
              <a:t> =  set of </a:t>
            </a:r>
            <a:r>
              <a:rPr lang="en-US" i="1" dirty="0" smtClean="0"/>
              <a:t>complex numbers</a:t>
            </a:r>
            <a:r>
              <a:rPr lang="en-US" dirty="0" smtClean="0"/>
              <a:t>.</a:t>
            </a:r>
          </a:p>
          <a:p>
            <a:pPr>
              <a:buNone/>
            </a:pPr>
            <a:r>
              <a:rPr lang="en-US" b="1" dirty="0" smtClean="0"/>
              <a:t>Q</a:t>
            </a:r>
            <a:r>
              <a:rPr lang="en-US" dirty="0" smtClean="0"/>
              <a:t> = set of rational numbers</a:t>
            </a:r>
          </a:p>
          <a:p>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dirty="0" smtClean="0"/>
              <a:t>Set-Builder Notation</a:t>
            </a:r>
            <a:endParaRPr lang="en-US" dirty="0"/>
          </a:p>
        </p:txBody>
      </p:sp>
      <p:sp>
        <p:nvSpPr>
          <p:cNvPr id="3" name="Content Placeholder 2"/>
          <p:cNvSpPr>
            <a:spLocks noGrp="1"/>
          </p:cNvSpPr>
          <p:nvPr>
            <p:ph idx="1"/>
          </p:nvPr>
        </p:nvSpPr>
        <p:spPr>
          <a:xfrm>
            <a:off x="457200" y="1371600"/>
            <a:ext cx="8229600" cy="5334000"/>
          </a:xfrm>
        </p:spPr>
        <p:txBody>
          <a:bodyPr>
            <a:normAutofit/>
          </a:bodyPr>
          <a:lstStyle/>
          <a:p>
            <a:r>
              <a:rPr lang="en-US" dirty="0" smtClean="0"/>
              <a:t>Specify the property or properties that all members must satisfy:</a:t>
            </a:r>
          </a:p>
          <a:p>
            <a:pPr>
              <a:buNone/>
            </a:pPr>
            <a:r>
              <a:rPr lang="en-US" dirty="0" smtClean="0"/>
              <a:t>     </a:t>
            </a:r>
            <a:r>
              <a:rPr lang="en-US" i="1" dirty="0" smtClean="0">
                <a:latin typeface="Cambria Math" pitchFamily="18" charset="0"/>
                <a:ea typeface="Cambria Math" pitchFamily="18" charset="0"/>
              </a:rPr>
              <a:t>S</a:t>
            </a:r>
            <a:r>
              <a:rPr lang="en-US" dirty="0" smtClean="0">
                <a:latin typeface="Cambria Math" pitchFamily="18" charset="0"/>
                <a:ea typeface="Cambria Math" pitchFamily="18" charset="0"/>
              </a:rPr>
              <a:t> = {</a:t>
            </a:r>
            <a:r>
              <a:rPr lang="en-US" i="1" dirty="0" smtClean="0">
                <a:ea typeface="Cambria Math" pitchFamily="18" charset="0"/>
              </a:rPr>
              <a:t>x</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 </a:t>
            </a:r>
            <a:r>
              <a:rPr lang="en-US" i="1" dirty="0" smtClean="0">
                <a:ea typeface="Cambria Math" pitchFamily="18" charset="0"/>
              </a:rPr>
              <a:t>x</a:t>
            </a:r>
            <a:r>
              <a:rPr lang="en-US" dirty="0" smtClean="0">
                <a:latin typeface="Cambria Math" pitchFamily="18" charset="0"/>
                <a:ea typeface="Cambria Math" pitchFamily="18" charset="0"/>
              </a:rPr>
              <a:t> is a positive integer less than 100}</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O</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is an odd positive integer less than 10}</a:t>
            </a:r>
          </a:p>
          <a:p>
            <a:pPr>
              <a:buNone/>
            </a:pPr>
            <a:r>
              <a:rPr lang="en-US" b="1" dirty="0" smtClean="0">
                <a:latin typeface="Cambria Math" pitchFamily="18" charset="0"/>
                <a:ea typeface="Cambria Math" pitchFamily="18" charset="0"/>
              </a:rPr>
              <a:t>     </a:t>
            </a:r>
            <a:r>
              <a:rPr lang="en-US" i="1" dirty="0" smtClean="0">
                <a:latin typeface="Cambria Math" pitchFamily="18" charset="0"/>
                <a:ea typeface="Cambria Math" pitchFamily="18" charset="0"/>
              </a:rPr>
              <a:t>O</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 Z⁺</a:t>
            </a:r>
            <a:r>
              <a:rPr lang="en-US" dirty="0" smtClean="0">
                <a:latin typeface="Cambria Math" pitchFamily="18" charset="0"/>
                <a:ea typeface="Cambria Math" pitchFamily="18" charset="0"/>
              </a:rPr>
              <a:t> | </a:t>
            </a:r>
            <a:r>
              <a:rPr lang="en-US" i="1" dirty="0" smtClean="0">
                <a:ea typeface="Cambria Math" pitchFamily="18" charset="0"/>
              </a:rPr>
              <a:t>x</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is odd and </a:t>
            </a:r>
            <a:r>
              <a:rPr lang="en-US" i="1" dirty="0" smtClean="0">
                <a:ea typeface="Cambria Math" pitchFamily="18" charset="0"/>
              </a:rPr>
              <a:t>x</a:t>
            </a:r>
            <a:r>
              <a:rPr lang="en-US" dirty="0" smtClean="0">
                <a:latin typeface="Cambria Math" pitchFamily="18" charset="0"/>
                <a:ea typeface="Cambria Math" pitchFamily="18" charset="0"/>
              </a:rPr>
              <a:t> &lt; 10}</a:t>
            </a:r>
          </a:p>
          <a:p>
            <a:r>
              <a:rPr lang="en-US" dirty="0" smtClean="0"/>
              <a:t>A predicate may be used: </a:t>
            </a:r>
          </a:p>
          <a:p>
            <a:pPr>
              <a:buNone/>
            </a:pPr>
            <a:r>
              <a:rPr lang="en-US" dirty="0" smtClean="0"/>
              <a:t>                 </a:t>
            </a:r>
            <a:r>
              <a:rPr lang="en-US" i="1" dirty="0" smtClean="0">
                <a:latin typeface="Cambria Math" pitchFamily="18" charset="0"/>
                <a:ea typeface="Cambria Math" pitchFamily="18" charset="0"/>
              </a:rPr>
              <a:t>S</a:t>
            </a:r>
            <a:r>
              <a:rPr lang="en-US" b="1" i="1" dirty="0" smtClean="0">
                <a:latin typeface="Cambria Math" pitchFamily="18" charset="0"/>
                <a:ea typeface="Cambria Math" pitchFamily="18" charset="0"/>
              </a:rPr>
              <a:t> </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a:t>
            </a:r>
            <a:r>
              <a:rPr lang="en-US" i="1" dirty="0" smtClean="0">
                <a:ea typeface="Cambria Math" pitchFamily="18" charset="0"/>
              </a:rPr>
              <a:t>x</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 P(</a:t>
            </a:r>
            <a:r>
              <a:rPr lang="en-US" i="1" dirty="0" smtClean="0">
                <a:ea typeface="Cambria Math" pitchFamily="18" charset="0"/>
              </a:rPr>
              <a:t>x</a:t>
            </a:r>
            <a:r>
              <a:rPr lang="en-US" dirty="0" smtClean="0">
                <a:latin typeface="Cambria Math" pitchFamily="18" charset="0"/>
                <a:ea typeface="Cambria Math" pitchFamily="18" charset="0"/>
              </a:rPr>
              <a:t>)}</a:t>
            </a:r>
          </a:p>
          <a:p>
            <a:r>
              <a:rPr lang="en-US" dirty="0" smtClean="0"/>
              <a:t>Example: </a:t>
            </a:r>
            <a:r>
              <a:rPr lang="en-US" i="1" dirty="0" smtClean="0">
                <a:latin typeface="Cambria Math" pitchFamily="18" charset="0"/>
                <a:ea typeface="Cambria Math" pitchFamily="18" charset="0"/>
              </a:rPr>
              <a:t>S</a:t>
            </a:r>
            <a:r>
              <a:rPr lang="en-US" b="1" i="1" dirty="0" smtClean="0">
                <a:latin typeface="Cambria Math" pitchFamily="18" charset="0"/>
                <a:ea typeface="Cambria Math" pitchFamily="18" charset="0"/>
              </a:rPr>
              <a:t> </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a:t>
            </a:r>
            <a:r>
              <a:rPr lang="en-US" i="1" dirty="0" smtClean="0">
                <a:ea typeface="Cambria Math" pitchFamily="18" charset="0"/>
              </a:rPr>
              <a:t>x</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 </a:t>
            </a:r>
            <a:r>
              <a:rPr lang="en-US" dirty="0" smtClean="0">
                <a:latin typeface="Cambria Math" pitchFamily="18" charset="0"/>
                <a:ea typeface="Cambria Math" pitchFamily="18" charset="0"/>
              </a:rPr>
              <a:t>Prime(</a:t>
            </a:r>
            <a:r>
              <a:rPr lang="en-US" i="1" dirty="0" smtClean="0">
                <a:ea typeface="Cambria Math" pitchFamily="18" charset="0"/>
              </a:rPr>
              <a:t>x</a:t>
            </a:r>
            <a:r>
              <a:rPr lang="en-US" dirty="0" smtClean="0">
                <a:latin typeface="Cambria Math" pitchFamily="18" charset="0"/>
                <a:ea typeface="Cambria Math" pitchFamily="18" charset="0"/>
              </a:rPr>
              <a:t>)}</a:t>
            </a:r>
          </a:p>
          <a:p>
            <a:r>
              <a:rPr lang="en-US" dirty="0" smtClean="0">
                <a:ea typeface="Cambria Math" pitchFamily="18" charset="0"/>
              </a:rPr>
              <a:t>Positive rational numbers</a:t>
            </a:r>
            <a:r>
              <a:rPr lang="en-US" i="1" dirty="0" smtClean="0">
                <a:ea typeface="Cambria Math" pitchFamily="18" charset="0"/>
              </a:rPr>
              <a:t>:</a:t>
            </a:r>
          </a:p>
          <a:p>
            <a:pPr>
              <a:buNone/>
            </a:pPr>
            <a:r>
              <a:rPr lang="en-US" i="1" dirty="0" smtClean="0">
                <a:ea typeface="Cambria Math" pitchFamily="18" charset="0"/>
              </a:rPr>
              <a:t>        </a:t>
            </a:r>
            <a:r>
              <a:rPr lang="en-US" b="1" dirty="0" smtClean="0">
                <a:latin typeface="Cambria Math" pitchFamily="18" charset="0"/>
                <a:ea typeface="Cambria Math" pitchFamily="18" charset="0"/>
              </a:rPr>
              <a:t>Q</a:t>
            </a:r>
            <a:r>
              <a:rPr lang="en-US" b="1" baseline="30000" dirty="0" smtClean="0">
                <a:latin typeface="Cambria Math" pitchFamily="18" charset="0"/>
                <a:ea typeface="Cambria Math" pitchFamily="18" charset="0"/>
              </a:rPr>
              <a:t>+</a:t>
            </a:r>
            <a:r>
              <a:rPr lang="en-US" baseline="30000" dirty="0" smtClean="0">
                <a:latin typeface="Cambria Math" pitchFamily="18" charset="0"/>
                <a:ea typeface="Cambria Math" pitchFamily="18" charset="0"/>
              </a:rPr>
              <a:t> </a:t>
            </a:r>
            <a:r>
              <a:rPr lang="en-US" dirty="0" smtClean="0">
                <a:latin typeface="Cambria Math" pitchFamily="18" charset="0"/>
                <a:ea typeface="Cambria Math" pitchFamily="18" charset="0"/>
              </a:rPr>
              <a:t>= {</a:t>
            </a:r>
            <a:r>
              <a:rPr lang="en-US" i="1" dirty="0" smtClean="0">
                <a:ea typeface="Cambria Math" pitchFamily="18" charset="0"/>
              </a:rPr>
              <a:t>x</a:t>
            </a:r>
            <a:r>
              <a:rPr lang="en-US" dirty="0" smtClean="0">
                <a:latin typeface="Cambria Math" pitchFamily="18" charset="0"/>
                <a:ea typeface="Cambria Math" pitchFamily="18" charset="0"/>
              </a:rPr>
              <a:t> ∈ </a:t>
            </a:r>
            <a:r>
              <a:rPr lang="en-US" b="1" dirty="0" smtClean="0">
                <a:ea typeface="Cambria Math" pitchFamily="18" charset="0"/>
              </a:rPr>
              <a:t>R</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p</a:t>
            </a:r>
            <a:r>
              <a:rPr lang="en-US" dirty="0" smtClean="0">
                <a:latin typeface="Cambria Math" pitchFamily="18" charset="0"/>
                <a:ea typeface="Cambria Math" pitchFamily="18" charset="0"/>
              </a:rPr>
              <a:t>/</a:t>
            </a:r>
            <a:r>
              <a:rPr lang="en-US" i="1" dirty="0" smtClean="0">
                <a:latin typeface="Cambria Math" pitchFamily="18" charset="0"/>
                <a:ea typeface="Cambria Math" pitchFamily="18" charset="0"/>
              </a:rPr>
              <a:t>q</a:t>
            </a:r>
            <a:r>
              <a:rPr lang="en-US" dirty="0" smtClean="0">
                <a:latin typeface="Cambria Math" pitchFamily="18" charset="0"/>
                <a:ea typeface="Cambria Math" pitchFamily="18" charset="0"/>
              </a:rPr>
              <a:t>, for some positive integers      </a:t>
            </a:r>
          </a:p>
          <a:p>
            <a:pPr>
              <a:buNone/>
            </a:pPr>
            <a:r>
              <a:rPr lang="en-US" i="1" dirty="0">
                <a:latin typeface="Cambria Math" pitchFamily="18" charset="0"/>
                <a:ea typeface="Cambria Math" pitchFamily="18" charset="0"/>
              </a:rPr>
              <a:t> </a:t>
            </a:r>
            <a:r>
              <a:rPr lang="en-US" i="1" dirty="0" smtClean="0">
                <a:latin typeface="Cambria Math" pitchFamily="18" charset="0"/>
                <a:ea typeface="Cambria Math" pitchFamily="18" charset="0"/>
              </a:rPr>
              <a:t>                   p</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q</a:t>
            </a:r>
            <a:r>
              <a:rPr lang="en-US" i="1" dirty="0">
                <a:latin typeface="Cambria Math" pitchFamily="18" charset="0"/>
                <a:ea typeface="Cambria Math" pitchFamily="18" charset="0"/>
              </a:rPr>
              <a:t> </a:t>
            </a:r>
            <a:r>
              <a:rPr lang="en-US" dirty="0" smtClean="0">
                <a:latin typeface="Cambria Math" pitchFamily="18" charset="0"/>
                <a:ea typeface="Cambria Math" pitchFamily="18" charset="0"/>
              </a:rPr>
              <a:t>}</a:t>
            </a:r>
          </a:p>
          <a:p>
            <a:endParaRPr lang="en-US" i="1" dirty="0" smtClean="0">
              <a:latin typeface="Cambria Math" pitchFamily="18" charset="0"/>
              <a:ea typeface="Cambria Math" pitchFamily="18" charset="0"/>
            </a:endParaRPr>
          </a:p>
          <a:p>
            <a:pPr>
              <a:buNone/>
            </a:pPr>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Interval Notation</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b</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latin typeface="Cambria Math"/>
                <a:ea typeface="Cambria Math"/>
              </a:rPr>
              <a:t>x</a:t>
            </a:r>
            <a:r>
              <a:rPr lang="en-US" dirty="0" smtClean="0">
                <a:latin typeface="Cambria Math"/>
                <a:ea typeface="Cambria Math"/>
              </a:rPr>
              <a:t> ≤ </a:t>
            </a:r>
            <a:r>
              <a:rPr lang="en-US" i="1" dirty="0" smtClean="0">
                <a:latin typeface="Cambria Math"/>
                <a:ea typeface="Cambria Math"/>
              </a:rPr>
              <a:t>b</a:t>
            </a:r>
            <a:r>
              <a:rPr lang="en-US" dirty="0" smtClean="0">
                <a:latin typeface="Cambria Math"/>
                <a:ea typeface="Cambria Math"/>
              </a:rPr>
              <a:t>}</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b</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latin typeface="Cambria Math"/>
                <a:ea typeface="Cambria Math"/>
              </a:rPr>
              <a:t>x</a:t>
            </a:r>
            <a:r>
              <a:rPr lang="en-US" dirty="0" smtClean="0">
                <a:latin typeface="Cambria Math"/>
                <a:ea typeface="Cambria Math"/>
              </a:rPr>
              <a:t> &lt; </a:t>
            </a:r>
            <a:r>
              <a:rPr lang="en-US" i="1" dirty="0" smtClean="0">
                <a:latin typeface="Cambria Math"/>
                <a:ea typeface="Cambria Math"/>
              </a:rPr>
              <a:t>b</a:t>
            </a:r>
            <a:r>
              <a:rPr lang="en-US" dirty="0" smtClean="0">
                <a:latin typeface="Cambria Math"/>
                <a:ea typeface="Cambria Math"/>
              </a:rPr>
              <a:t>}  </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b</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&lt; </a:t>
            </a:r>
            <a:r>
              <a:rPr lang="en-US" i="1" dirty="0" smtClean="0">
                <a:latin typeface="Cambria Math"/>
                <a:ea typeface="Cambria Math"/>
              </a:rPr>
              <a:t>x</a:t>
            </a:r>
            <a:r>
              <a:rPr lang="en-US" dirty="0" smtClean="0">
                <a:latin typeface="Cambria Math"/>
                <a:ea typeface="Cambria Math"/>
              </a:rPr>
              <a:t> ≤ </a:t>
            </a:r>
            <a:r>
              <a:rPr lang="en-US" i="1" dirty="0" smtClean="0">
                <a:latin typeface="Cambria Math"/>
                <a:ea typeface="Cambria Math"/>
              </a:rPr>
              <a:t>b</a:t>
            </a:r>
            <a:r>
              <a:rPr lang="en-US" dirty="0" smtClean="0">
                <a:latin typeface="Cambria Math"/>
                <a:ea typeface="Cambria Math"/>
              </a:rPr>
              <a:t>}</a:t>
            </a:r>
          </a:p>
          <a:p>
            <a:pPr>
              <a:buNone/>
            </a:pP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b</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x</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&lt; </a:t>
            </a:r>
            <a:r>
              <a:rPr lang="en-US" i="1" dirty="0" smtClean="0">
                <a:latin typeface="Cambria Math"/>
                <a:ea typeface="Cambria Math"/>
              </a:rPr>
              <a:t>x</a:t>
            </a:r>
            <a:r>
              <a:rPr lang="en-US" dirty="0" smtClean="0">
                <a:latin typeface="Cambria Math"/>
                <a:ea typeface="Cambria Math"/>
              </a:rPr>
              <a:t> &lt; </a:t>
            </a:r>
            <a:r>
              <a:rPr lang="en-US" i="1" dirty="0" smtClean="0">
                <a:latin typeface="Cambria Math"/>
                <a:ea typeface="Cambria Math"/>
              </a:rPr>
              <a:t>b</a:t>
            </a:r>
            <a:r>
              <a:rPr lang="en-US" dirty="0" smtClean="0">
                <a:latin typeface="Cambria Math"/>
                <a:ea typeface="Cambria Math"/>
              </a:rPr>
              <a:t>}</a:t>
            </a:r>
          </a:p>
          <a:p>
            <a:pPr>
              <a:buNone/>
            </a:pPr>
            <a:endParaRPr lang="en-US" dirty="0" smtClean="0">
              <a:latin typeface="Cambria Math"/>
              <a:ea typeface="Cambria Math"/>
            </a:endParaRPr>
          </a:p>
          <a:p>
            <a:pPr>
              <a:buNone/>
            </a:pPr>
            <a:r>
              <a:rPr lang="en-US" i="1" dirty="0" smtClean="0"/>
              <a:t>  closed interval  </a:t>
            </a:r>
            <a:r>
              <a:rPr lang="en-US" dirty="0" smtClean="0"/>
              <a:t>[a, b]</a:t>
            </a:r>
          </a:p>
          <a:p>
            <a:pPr>
              <a:buNone/>
            </a:pPr>
            <a:r>
              <a:rPr lang="en-US" i="1" dirty="0" smtClean="0"/>
              <a:t>  open interval     </a:t>
            </a:r>
            <a:r>
              <a:rPr lang="en-US" dirty="0" smtClean="0"/>
              <a:t>(a, b)</a:t>
            </a:r>
          </a:p>
          <a:p>
            <a:pPr>
              <a:buNone/>
            </a:pPr>
            <a:endParaRPr lang="en-US"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Universal Set and Empty Set</a:t>
            </a:r>
            <a:endParaRPr lang="en-US" dirty="0"/>
          </a:p>
        </p:txBody>
      </p:sp>
      <p:sp>
        <p:nvSpPr>
          <p:cNvPr id="3" name="Content Placeholder 2"/>
          <p:cNvSpPr>
            <a:spLocks noGrp="1"/>
          </p:cNvSpPr>
          <p:nvPr>
            <p:ph idx="1"/>
          </p:nvPr>
        </p:nvSpPr>
        <p:spPr/>
        <p:txBody>
          <a:bodyPr/>
          <a:lstStyle/>
          <a:p>
            <a:r>
              <a:rPr lang="en-US" dirty="0" smtClean="0"/>
              <a:t>The </a:t>
            </a:r>
            <a:r>
              <a:rPr lang="en-US" i="1" dirty="0" smtClean="0"/>
              <a:t>universal set</a:t>
            </a:r>
            <a:r>
              <a:rPr lang="en-US" dirty="0" smtClean="0"/>
              <a:t> </a:t>
            </a:r>
            <a:r>
              <a:rPr lang="en-US" i="1" dirty="0" smtClean="0"/>
              <a:t>U </a:t>
            </a:r>
            <a:r>
              <a:rPr lang="en-US" dirty="0" smtClean="0"/>
              <a:t>is the set containing everything currently under consideration. </a:t>
            </a:r>
            <a:endParaRPr lang="en-US" i="1" dirty="0" smtClean="0"/>
          </a:p>
          <a:p>
            <a:pPr lvl="1"/>
            <a:r>
              <a:rPr lang="en-US" dirty="0" smtClean="0"/>
              <a:t>Sometimes implicit</a:t>
            </a:r>
          </a:p>
          <a:p>
            <a:pPr lvl="1"/>
            <a:r>
              <a:rPr lang="en-US" dirty="0" smtClean="0"/>
              <a:t>Sometimes explicitly stated.</a:t>
            </a:r>
          </a:p>
          <a:p>
            <a:pPr lvl="1"/>
            <a:r>
              <a:rPr lang="en-US" dirty="0" smtClean="0"/>
              <a:t>Contents depend on the context.</a:t>
            </a:r>
          </a:p>
          <a:p>
            <a:r>
              <a:rPr lang="en-US" dirty="0" smtClean="0"/>
              <a:t>The empty set is the set with no</a:t>
            </a:r>
          </a:p>
          <a:p>
            <a:pPr>
              <a:buNone/>
            </a:pPr>
            <a:r>
              <a:rPr lang="en-US" dirty="0" smtClean="0"/>
              <a:t>      elements. Symbolized </a:t>
            </a:r>
            <a:r>
              <a:rPr lang="en-US" dirty="0" smtClean="0">
                <a:latin typeface="Cambria Math"/>
                <a:ea typeface="Cambria Math"/>
              </a:rPr>
              <a:t>∅, but</a:t>
            </a:r>
          </a:p>
          <a:p>
            <a:pPr>
              <a:buNone/>
            </a:pPr>
            <a:r>
              <a:rPr lang="en-US" dirty="0" smtClean="0">
                <a:latin typeface="Cambria Math"/>
                <a:ea typeface="Cambria Math"/>
              </a:rPr>
              <a:t>       </a:t>
            </a:r>
            <a:r>
              <a:rPr lang="en-US" dirty="0" smtClean="0"/>
              <a:t>{} also used.</a:t>
            </a:r>
            <a:endParaRPr lang="en-US" dirty="0">
              <a:ea typeface="Cambria Math" pitchFamily="18" charset="0"/>
            </a:endParaRPr>
          </a:p>
        </p:txBody>
      </p:sp>
      <p:sp>
        <p:nvSpPr>
          <p:cNvPr id="4" name="Rectangle 3"/>
          <p:cNvSpPr/>
          <p:nvPr/>
        </p:nvSpPr>
        <p:spPr>
          <a:xfrm>
            <a:off x="5638800" y="3581400"/>
            <a:ext cx="2590800" cy="1676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705600" y="4267200"/>
            <a:ext cx="762000" cy="609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7696200" y="3657600"/>
            <a:ext cx="457200" cy="369332"/>
          </a:xfrm>
          <a:prstGeom prst="rect">
            <a:avLst/>
          </a:prstGeom>
          <a:noFill/>
        </p:spPr>
        <p:txBody>
          <a:bodyPr wrap="square" rtlCol="0">
            <a:spAutoFit/>
          </a:bodyPr>
          <a:lstStyle/>
          <a:p>
            <a:r>
              <a:rPr lang="en-US" i="1" dirty="0" smtClean="0"/>
              <a:t>U</a:t>
            </a:r>
            <a:endParaRPr lang="en-US" i="1" dirty="0"/>
          </a:p>
        </p:txBody>
      </p:sp>
      <p:sp>
        <p:nvSpPr>
          <p:cNvPr id="7" name="TextBox 6"/>
          <p:cNvSpPr txBox="1"/>
          <p:nvPr/>
        </p:nvSpPr>
        <p:spPr>
          <a:xfrm>
            <a:off x="6248400" y="2895600"/>
            <a:ext cx="1828800" cy="369332"/>
          </a:xfrm>
          <a:prstGeom prst="rect">
            <a:avLst/>
          </a:prstGeom>
          <a:noFill/>
        </p:spPr>
        <p:txBody>
          <a:bodyPr wrap="square" rtlCol="0">
            <a:spAutoFit/>
          </a:bodyPr>
          <a:lstStyle/>
          <a:p>
            <a:r>
              <a:rPr lang="en-US" dirty="0" smtClean="0"/>
              <a:t>Venn Diagram</a:t>
            </a:r>
            <a:endParaRPr lang="en-US" dirty="0"/>
          </a:p>
        </p:txBody>
      </p:sp>
      <p:sp>
        <p:nvSpPr>
          <p:cNvPr id="10" name="TextBox 9"/>
          <p:cNvSpPr txBox="1"/>
          <p:nvPr/>
        </p:nvSpPr>
        <p:spPr>
          <a:xfrm>
            <a:off x="6629400" y="4267200"/>
            <a:ext cx="1828800" cy="646331"/>
          </a:xfrm>
          <a:prstGeom prst="rect">
            <a:avLst/>
          </a:prstGeom>
          <a:noFill/>
        </p:spPr>
        <p:txBody>
          <a:bodyPr wrap="square" rtlCol="0">
            <a:spAutoFit/>
          </a:bodyPr>
          <a:lstStyle/>
          <a:p>
            <a:r>
              <a:rPr lang="en-US" dirty="0" smtClean="0"/>
              <a:t>   a e </a:t>
            </a:r>
            <a:r>
              <a:rPr lang="en-US" dirty="0" err="1" smtClean="0"/>
              <a:t>i</a:t>
            </a:r>
            <a:endParaRPr lang="en-US" dirty="0" smtClean="0"/>
          </a:p>
          <a:p>
            <a:r>
              <a:rPr lang="en-US" dirty="0" smtClean="0"/>
              <a:t>    o u</a:t>
            </a:r>
            <a:endParaRPr lang="en-US" dirty="0"/>
          </a:p>
        </p:txBody>
      </p:sp>
      <p:sp>
        <p:nvSpPr>
          <p:cNvPr id="11" name="TextBox 10"/>
          <p:cNvSpPr txBox="1"/>
          <p:nvPr/>
        </p:nvSpPr>
        <p:spPr>
          <a:xfrm>
            <a:off x="6400800" y="4267200"/>
            <a:ext cx="457200" cy="369332"/>
          </a:xfrm>
          <a:prstGeom prst="rect">
            <a:avLst/>
          </a:prstGeom>
          <a:noFill/>
        </p:spPr>
        <p:txBody>
          <a:bodyPr wrap="square" rtlCol="0">
            <a:spAutoFit/>
          </a:bodyPr>
          <a:lstStyle/>
          <a:p>
            <a:r>
              <a:rPr lang="en-US" i="1" dirty="0" smtClean="0"/>
              <a:t>V</a:t>
            </a:r>
            <a:endParaRPr lang="en-US" i="1" dirty="0"/>
          </a:p>
        </p:txBody>
      </p:sp>
      <p:pic>
        <p:nvPicPr>
          <p:cNvPr id="13" name="Picture 12" descr="0204.jpg"/>
          <p:cNvPicPr>
            <a:picLocks noChangeAspect="1"/>
          </p:cNvPicPr>
          <p:nvPr/>
        </p:nvPicPr>
        <p:blipFill>
          <a:blip r:embed="rId2" cstate="print"/>
          <a:stretch>
            <a:fillRect/>
          </a:stretch>
        </p:blipFill>
        <p:spPr>
          <a:xfrm>
            <a:off x="4800600" y="5486400"/>
            <a:ext cx="893064" cy="1036320"/>
          </a:xfrm>
          <a:prstGeom prst="rect">
            <a:avLst/>
          </a:prstGeom>
        </p:spPr>
      </p:pic>
      <p:sp>
        <p:nvSpPr>
          <p:cNvPr id="14" name="TextBox 13"/>
          <p:cNvSpPr txBox="1"/>
          <p:nvPr/>
        </p:nvSpPr>
        <p:spPr>
          <a:xfrm>
            <a:off x="5943600" y="5638800"/>
            <a:ext cx="2819400" cy="646331"/>
          </a:xfrm>
          <a:prstGeom prst="rect">
            <a:avLst/>
          </a:prstGeom>
          <a:noFill/>
        </p:spPr>
        <p:txBody>
          <a:bodyPr wrap="square" rtlCol="0">
            <a:spAutoFit/>
          </a:bodyPr>
          <a:lstStyle/>
          <a:p>
            <a:r>
              <a:rPr lang="en-US" dirty="0" smtClean="0"/>
              <a:t>John Venn (1834-1923)</a:t>
            </a:r>
          </a:p>
          <a:p>
            <a:r>
              <a:rPr lang="en-US" dirty="0" smtClean="0"/>
              <a:t>Cambridge, UK</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things to remember</a:t>
            </a:r>
            <a:endParaRPr lang="en-US" dirty="0"/>
          </a:p>
        </p:txBody>
      </p:sp>
      <p:sp>
        <p:nvSpPr>
          <p:cNvPr id="3" name="Content Placeholder 2"/>
          <p:cNvSpPr>
            <a:spLocks noGrp="1"/>
          </p:cNvSpPr>
          <p:nvPr>
            <p:ph idx="1"/>
          </p:nvPr>
        </p:nvSpPr>
        <p:spPr/>
        <p:txBody>
          <a:bodyPr/>
          <a:lstStyle/>
          <a:p>
            <a:r>
              <a:rPr lang="en-US" dirty="0" smtClean="0"/>
              <a:t>Sets can be elements of sets.</a:t>
            </a:r>
          </a:p>
          <a:p>
            <a:pPr>
              <a:buNone/>
            </a:pPr>
            <a:r>
              <a:rPr lang="en-US" dirty="0" smtClean="0">
                <a:latin typeface="Cambria Math" pitchFamily="18" charset="0"/>
                <a:ea typeface="Cambria Math" pitchFamily="18" charset="0"/>
              </a:rPr>
              <a:t>         {{1, 2, 3},</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b, c</a:t>
            </a:r>
            <a:r>
              <a:rPr lang="en-US" dirty="0" smtClean="0">
                <a:latin typeface="Cambria Math" pitchFamily="18" charset="0"/>
                <a:ea typeface="Cambria Math" pitchFamily="18" charset="0"/>
              </a:rPr>
              <a:t>}}</a:t>
            </a:r>
          </a:p>
          <a:p>
            <a:pPr>
              <a:buNone/>
            </a:pP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N</a:t>
            </a: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Z</a:t>
            </a: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Q</a:t>
            </a: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R</a:t>
            </a:r>
            <a:r>
              <a:rPr lang="en-US" dirty="0" smtClean="0">
                <a:latin typeface="Cambria Math" pitchFamily="18" charset="0"/>
                <a:ea typeface="Cambria Math" pitchFamily="18" charset="0"/>
              </a:rPr>
              <a:t>}</a:t>
            </a:r>
          </a:p>
          <a:p>
            <a:r>
              <a:rPr lang="en-US" dirty="0" smtClean="0"/>
              <a:t>The empty set is different from a set containing the empty set.</a:t>
            </a:r>
          </a:p>
          <a:p>
            <a:pPr>
              <a:buNone/>
            </a:pPr>
            <a:r>
              <a:rPr lang="en-US" dirty="0" smtClean="0"/>
              <a:t>       </a:t>
            </a:r>
            <a:r>
              <a:rPr lang="en-US" dirty="0" smtClean="0">
                <a:latin typeface="Cambria Math"/>
                <a:ea typeface="Cambria Math"/>
              </a:rPr>
              <a:t>∅</a:t>
            </a:r>
            <a:r>
              <a:rPr lang="en-US" dirty="0" smtClean="0"/>
              <a:t>  </a:t>
            </a:r>
            <a:r>
              <a:rPr lang="en-US" dirty="0" smtClean="0">
                <a:latin typeface="Cambria Math"/>
                <a:ea typeface="Cambria Math"/>
              </a:rPr>
              <a:t>≠ { ∅ }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Equality</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Two sets are </a:t>
            </a:r>
            <a:r>
              <a:rPr lang="en-US" i="1" dirty="0" smtClean="0"/>
              <a:t>equal</a:t>
            </a:r>
            <a:r>
              <a:rPr lang="en-US" dirty="0" smtClean="0"/>
              <a:t> if and only if they have the same elements. </a:t>
            </a:r>
          </a:p>
          <a:p>
            <a:pPr lvl="1"/>
            <a:r>
              <a:rPr lang="en-US" dirty="0" smtClean="0"/>
              <a:t>Therefore if A and B are sets, then A and B are equal if and only if                                         . </a:t>
            </a:r>
          </a:p>
          <a:p>
            <a:pPr lvl="1"/>
            <a:r>
              <a:rPr lang="en-US" dirty="0" smtClean="0"/>
              <a:t>We write </a:t>
            </a:r>
            <a:r>
              <a:rPr lang="en-US" i="1" dirty="0" smtClean="0"/>
              <a:t>A</a:t>
            </a:r>
            <a:r>
              <a:rPr lang="en-US" dirty="0" smtClean="0"/>
              <a:t> = </a:t>
            </a:r>
            <a:r>
              <a:rPr lang="en-US" i="1" dirty="0" smtClean="0"/>
              <a:t>B</a:t>
            </a:r>
            <a:r>
              <a:rPr lang="en-US" dirty="0" smtClean="0"/>
              <a:t> if </a:t>
            </a:r>
            <a:r>
              <a:rPr lang="en-US" i="1" dirty="0" smtClean="0"/>
              <a:t>A</a:t>
            </a:r>
            <a:r>
              <a:rPr lang="en-US" dirty="0" smtClean="0"/>
              <a:t> and </a:t>
            </a:r>
            <a:r>
              <a:rPr lang="en-US" i="1" dirty="0" smtClean="0"/>
              <a:t>B</a:t>
            </a:r>
            <a:r>
              <a:rPr lang="en-US" dirty="0" smtClean="0"/>
              <a:t> are equal sets.</a:t>
            </a:r>
          </a:p>
          <a:p>
            <a:pPr>
              <a:buNone/>
            </a:pPr>
            <a:r>
              <a:rPr lang="en-US" dirty="0" smtClean="0"/>
              <a:t>                </a:t>
            </a:r>
            <a:r>
              <a:rPr lang="en-US" dirty="0" smtClean="0">
                <a:latin typeface="Cambria Math" pitchFamily="18" charset="0"/>
                <a:ea typeface="Cambria Math" pitchFamily="18" charset="0"/>
              </a:rPr>
              <a:t>{1, 3, 5}   = {3, 5, 1}</a:t>
            </a:r>
          </a:p>
          <a:p>
            <a:pPr>
              <a:buNone/>
            </a:pPr>
            <a:r>
              <a:rPr lang="en-US" dirty="0" smtClean="0">
                <a:latin typeface="Cambria Math" pitchFamily="18" charset="0"/>
                <a:ea typeface="Cambria Math" pitchFamily="18" charset="0"/>
              </a:rPr>
              <a:t>                  {</a:t>
            </a:r>
            <a:r>
              <a:rPr lang="en-US" smtClean="0">
                <a:latin typeface="Cambria Math" pitchFamily="18" charset="0"/>
                <a:ea typeface="Cambria Math" pitchFamily="18" charset="0"/>
              </a:rPr>
              <a:t>1, 5, 5, 5, 3, 3, 1</a:t>
            </a:r>
            <a:r>
              <a:rPr lang="en-US" dirty="0" smtClean="0">
                <a:latin typeface="Cambria Math" pitchFamily="18" charset="0"/>
                <a:ea typeface="Cambria Math" pitchFamily="18" charset="0"/>
              </a:rPr>
              <a:t>} = {</a:t>
            </a:r>
            <a:r>
              <a:rPr lang="en-US" smtClean="0">
                <a:latin typeface="Cambria Math" pitchFamily="18" charset="0"/>
                <a:ea typeface="Cambria Math" pitchFamily="18" charset="0"/>
              </a:rPr>
              <a:t>1, 3, 5</a:t>
            </a:r>
            <a:r>
              <a:rPr lang="en-US" dirty="0" smtClean="0">
                <a:latin typeface="Cambria Math" pitchFamily="18" charset="0"/>
                <a:ea typeface="Cambria Math" pitchFamily="18" charset="0"/>
              </a:rPr>
              <a:t>}</a:t>
            </a:r>
            <a:endParaRPr lang="en-US" dirty="0">
              <a:latin typeface="Cambria Math" pitchFamily="18" charset="0"/>
              <a:ea typeface="Cambria Math" pitchFamily="18" charset="0"/>
            </a:endParaRPr>
          </a:p>
        </p:txBody>
      </p:sp>
      <p:pic>
        <p:nvPicPr>
          <p:cNvPr id="4" name="Picture 3" descr="addin_tmp.png"/>
          <p:cNvPicPr>
            <a:picLocks noChangeAspect="1"/>
          </p:cNvPicPr>
          <p:nvPr>
            <p:custDataLst>
              <p:tags r:id="rId1"/>
            </p:custDataLst>
          </p:nvPr>
        </p:nvPicPr>
        <p:blipFill>
          <a:blip r:embed="rId4" cstate="print"/>
          <a:stretch>
            <a:fillRect/>
          </a:stretch>
        </p:blipFill>
        <p:spPr>
          <a:xfrm>
            <a:off x="2819400" y="3200400"/>
            <a:ext cx="3231833" cy="38290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Subsets</a:t>
            </a:r>
            <a:endParaRPr lang="en-US" dirty="0"/>
          </a:p>
        </p:txBody>
      </p:sp>
      <p:sp>
        <p:nvSpPr>
          <p:cNvPr id="3" name="Content Placeholder 2"/>
          <p:cNvSpPr>
            <a:spLocks noGrp="1"/>
          </p:cNvSpPr>
          <p:nvPr>
            <p:ph idx="1"/>
          </p:nvPr>
        </p:nvSpPr>
        <p:spPr/>
        <p:txBody>
          <a:bodyPr>
            <a:normAutofit/>
          </a:bodyPr>
          <a:lstStyle/>
          <a:p>
            <a:pPr>
              <a:buNone/>
            </a:pPr>
            <a:r>
              <a:rPr lang="en-US" b="1" dirty="0" smtClean="0"/>
              <a:t>   Definition</a:t>
            </a:r>
            <a:r>
              <a:rPr lang="en-US" dirty="0" smtClean="0"/>
              <a:t>:  The set </a:t>
            </a:r>
            <a:r>
              <a:rPr lang="en-US" i="1" dirty="0" smtClean="0"/>
              <a:t>A</a:t>
            </a:r>
            <a:r>
              <a:rPr lang="en-US" dirty="0" smtClean="0"/>
              <a:t> is a </a:t>
            </a:r>
            <a:r>
              <a:rPr lang="en-US" i="1" dirty="0" smtClean="0"/>
              <a:t>subset</a:t>
            </a:r>
            <a:r>
              <a:rPr lang="en-US" dirty="0" smtClean="0"/>
              <a:t> of </a:t>
            </a:r>
            <a:r>
              <a:rPr lang="en-US" i="1" dirty="0" smtClean="0"/>
              <a:t>B</a:t>
            </a:r>
            <a:r>
              <a:rPr lang="en-US" dirty="0" smtClean="0"/>
              <a:t>, if and only if every element of </a:t>
            </a:r>
            <a:r>
              <a:rPr lang="en-US" i="1" dirty="0" smtClean="0"/>
              <a:t>A</a:t>
            </a:r>
            <a:r>
              <a:rPr lang="en-US" dirty="0" smtClean="0"/>
              <a:t> is also an element of </a:t>
            </a:r>
            <a:r>
              <a:rPr lang="en-US" i="1" dirty="0" smtClean="0"/>
              <a:t>B</a:t>
            </a:r>
            <a:r>
              <a:rPr lang="en-US" dirty="0" smtClean="0"/>
              <a:t>.  </a:t>
            </a:r>
          </a:p>
          <a:p>
            <a:pPr lvl="1"/>
            <a:r>
              <a:rPr lang="en-US" dirty="0" smtClean="0"/>
              <a:t>The notation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B</a:t>
            </a:r>
            <a:r>
              <a:rPr lang="en-US" dirty="0" smtClean="0">
                <a:latin typeface="Cambria Math" pitchFamily="18" charset="0"/>
                <a:ea typeface="Cambria Math" pitchFamily="18" charset="0"/>
              </a:rPr>
              <a:t>  is used </a:t>
            </a:r>
            <a:r>
              <a:rPr lang="en-US" dirty="0" smtClean="0">
                <a:latin typeface="Cambria Math"/>
                <a:ea typeface="Cambria Math"/>
              </a:rPr>
              <a:t>to indicate that </a:t>
            </a:r>
            <a:r>
              <a:rPr lang="en-US" i="1" dirty="0" smtClean="0">
                <a:latin typeface="Cambria Math"/>
                <a:ea typeface="Cambria Math"/>
              </a:rPr>
              <a:t>A</a:t>
            </a:r>
            <a:r>
              <a:rPr lang="en-US" dirty="0" smtClean="0">
                <a:latin typeface="Cambria Math"/>
                <a:ea typeface="Cambria Math"/>
              </a:rPr>
              <a:t> is a subset of the set </a:t>
            </a:r>
            <a:r>
              <a:rPr lang="en-US" i="1" dirty="0" smtClean="0">
                <a:latin typeface="Cambria Math"/>
                <a:ea typeface="Cambria Math"/>
              </a:rPr>
              <a:t>B</a:t>
            </a:r>
            <a:r>
              <a:rPr lang="en-US" dirty="0" smtClean="0">
                <a:latin typeface="Cambria Math"/>
                <a:ea typeface="Cambria Math"/>
              </a:rPr>
              <a:t>. </a:t>
            </a:r>
          </a:p>
          <a:p>
            <a:pPr lvl="1"/>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B</a:t>
            </a:r>
            <a:r>
              <a:rPr lang="en-US" dirty="0" smtClean="0">
                <a:latin typeface="Cambria Math" pitchFamily="18" charset="0"/>
                <a:ea typeface="Cambria Math" pitchFamily="18" charset="0"/>
              </a:rPr>
              <a:t>   holds if and only if                                            </a:t>
            </a:r>
            <a:r>
              <a:rPr lang="en-US" dirty="0" smtClean="0"/>
              <a:t>is true. </a:t>
            </a:r>
          </a:p>
          <a:p>
            <a:pPr marL="1124712" lvl="2" indent="-457200">
              <a:buFont typeface="+mj-lt"/>
              <a:buAutoNum type="arabicPeriod"/>
            </a:pPr>
            <a:r>
              <a:rPr lang="en-US" smtClean="0">
                <a:latin typeface="Cambria Math"/>
                <a:ea typeface="Cambria Math"/>
              </a:rPr>
              <a:t>∅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dirty="0" smtClean="0"/>
              <a:t> ,for every  set </a:t>
            </a:r>
            <a:r>
              <a:rPr lang="en-US" i="1" dirty="0" smtClean="0"/>
              <a:t>S</a:t>
            </a:r>
            <a:r>
              <a:rPr lang="en-US" dirty="0" smtClean="0"/>
              <a:t>.     </a:t>
            </a:r>
            <a:endParaRPr lang="en-US" b="1" dirty="0" smtClean="0"/>
          </a:p>
          <a:p>
            <a:pPr marL="1124712" lvl="2" indent="-457200">
              <a:buFont typeface="+mj-lt"/>
              <a:buAutoNum type="arabicPeriod"/>
            </a:pPr>
            <a:r>
              <a:rPr lang="en-US" dirty="0" smtClean="0"/>
              <a:t> Because </a:t>
            </a:r>
            <a:r>
              <a:rPr lang="en-US" i="1" dirty="0" smtClean="0">
                <a:latin typeface="Cambria Math" pitchFamily="18" charset="0"/>
                <a:ea typeface="Cambria Math" pitchFamily="18" charset="0"/>
              </a:rPr>
              <a:t>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S</a:t>
            </a:r>
            <a:r>
              <a:rPr lang="en-US" dirty="0" smtClean="0">
                <a:latin typeface="MS Reference Sans Serif" pitchFamily="34" charset="0"/>
                <a:ea typeface="Cambria Math" pitchFamily="18" charset="0"/>
              </a:rPr>
              <a:t> </a:t>
            </a:r>
            <a:r>
              <a:rPr lang="en-US" dirty="0" smtClean="0">
                <a:latin typeface="Cambria Math"/>
                <a:ea typeface="Cambria Math"/>
              </a:rPr>
              <a:t>→</a:t>
            </a:r>
            <a:r>
              <a:rPr lang="en-US" i="1" dirty="0" smtClean="0">
                <a:latin typeface="Cambria Math" pitchFamily="18" charset="0"/>
                <a:ea typeface="Cambria Math" pitchFamily="18" charset="0"/>
              </a:rPr>
              <a:t> a</a:t>
            </a:r>
            <a:r>
              <a:rPr lang="en-US" dirty="0" smtClean="0">
                <a:latin typeface="Cambria Math" pitchFamily="18" charset="0"/>
                <a:ea typeface="Cambria Math" pitchFamily="18" charset="0"/>
              </a:rPr>
              <a:t> ∈ </a:t>
            </a:r>
            <a:r>
              <a:rPr lang="en-US" i="1" dirty="0" smtClean="0">
                <a:latin typeface="Cambria Math" pitchFamily="18" charset="0"/>
                <a:ea typeface="Cambria Math" pitchFamily="18" charset="0"/>
              </a:rPr>
              <a:t>S</a:t>
            </a:r>
            <a:r>
              <a:rPr lang="en-US" dirty="0" smtClean="0">
                <a:latin typeface="MS Reference Sans Serif" pitchFamily="34" charset="0"/>
                <a:ea typeface="Cambria Math" pitchFamily="18" charset="0"/>
              </a:rPr>
              <a:t>, </a:t>
            </a:r>
            <a:r>
              <a:rPr lang="en-US" i="1" dirty="0" smtClean="0">
                <a:latin typeface="Cambria Math" pitchFamily="18" charset="0"/>
                <a:ea typeface="Cambria Math" pitchFamily="18" charset="0"/>
              </a:rPr>
              <a:t>S</a:t>
            </a:r>
            <a:r>
              <a:rPr lang="en-US" dirty="0" smtClean="0">
                <a:latin typeface="Cambria Math"/>
                <a:ea typeface="Cambria Math"/>
              </a:rPr>
              <a:t> </a:t>
            </a:r>
            <a:r>
              <a:rPr lang="en-US" dirty="0" smtClean="0">
                <a:latin typeface="Cambria Math" pitchFamily="18" charset="0"/>
                <a:ea typeface="Cambria Math" pitchFamily="18" charset="0"/>
              </a:rPr>
              <a:t>⊆ </a:t>
            </a:r>
            <a:r>
              <a:rPr lang="en-US" i="1" dirty="0" smtClean="0">
                <a:latin typeface="Cambria Math" pitchFamily="18" charset="0"/>
                <a:ea typeface="Cambria Math" pitchFamily="18" charset="0"/>
              </a:rPr>
              <a:t>S</a:t>
            </a:r>
            <a:r>
              <a:rPr lang="en-US" dirty="0" smtClean="0"/>
              <a:t>, for every  set </a:t>
            </a:r>
            <a:r>
              <a:rPr lang="en-US" i="1" dirty="0" smtClean="0"/>
              <a:t>S</a:t>
            </a:r>
            <a:r>
              <a:rPr lang="en-US" dirty="0" smtClean="0"/>
              <a:t>. </a:t>
            </a:r>
          </a:p>
        </p:txBody>
      </p:sp>
      <p:pic>
        <p:nvPicPr>
          <p:cNvPr id="7" name="Picture 6" descr="addin_tmp.png"/>
          <p:cNvPicPr>
            <a:picLocks noChangeAspect="1"/>
          </p:cNvPicPr>
          <p:nvPr>
            <p:custDataLst>
              <p:tags r:id="rId1"/>
            </p:custDataLst>
          </p:nvPr>
        </p:nvPicPr>
        <p:blipFill>
          <a:blip r:embed="rId3" cstate="print"/>
          <a:stretch>
            <a:fillRect/>
          </a:stretch>
        </p:blipFill>
        <p:spPr>
          <a:xfrm>
            <a:off x="4648200" y="3657600"/>
            <a:ext cx="2693194" cy="31908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Showing a Set is or is not a Subset of Another Set</a:t>
            </a:r>
            <a:endParaRPr lang="en-US" dirty="0"/>
          </a:p>
        </p:txBody>
      </p:sp>
      <p:sp>
        <p:nvSpPr>
          <p:cNvPr id="3" name="Content Placeholder 2"/>
          <p:cNvSpPr>
            <a:spLocks noGrp="1"/>
          </p:cNvSpPr>
          <p:nvPr>
            <p:ph idx="1"/>
          </p:nvPr>
        </p:nvSpPr>
        <p:spPr/>
        <p:txBody>
          <a:bodyPr>
            <a:normAutofit lnSpcReduction="10000"/>
          </a:bodyPr>
          <a:lstStyle/>
          <a:p>
            <a:r>
              <a:rPr lang="en-US" b="1" dirty="0" smtClean="0">
                <a:ea typeface="Cambria Math" pitchFamily="18" charset="0"/>
              </a:rPr>
              <a:t>Showing  that A is a Subset of B</a:t>
            </a:r>
            <a:r>
              <a:rPr lang="en-US" dirty="0" smtClean="0">
                <a:ea typeface="Cambria Math" pitchFamily="18" charset="0"/>
              </a:rPr>
              <a:t>: To </a:t>
            </a:r>
            <a:r>
              <a:rPr lang="en-US" dirty="0" smtClean="0">
                <a:latin typeface="Cambria Math" pitchFamily="18" charset="0"/>
                <a:ea typeface="Cambria Math" pitchFamily="18" charset="0"/>
              </a:rPr>
              <a:t>show that </a:t>
            </a:r>
            <a:r>
              <a:rPr lang="en-US" i="1" dirty="0" smtClean="0">
                <a:ea typeface="Cambria Math" pitchFamily="18" charset="0"/>
              </a:rPr>
              <a:t>A</a:t>
            </a:r>
            <a:r>
              <a:rPr lang="en-US" dirty="0" smtClean="0">
                <a:latin typeface="Cambria Math" pitchFamily="18" charset="0"/>
                <a:ea typeface="Cambria Math" pitchFamily="18" charset="0"/>
              </a:rPr>
              <a:t> ⊆ </a:t>
            </a:r>
            <a:r>
              <a:rPr lang="en-US" i="1" dirty="0" smtClean="0">
                <a:ea typeface="Cambria Math" pitchFamily="18" charset="0"/>
              </a:rPr>
              <a:t>B</a:t>
            </a:r>
            <a:r>
              <a:rPr lang="en-US" dirty="0" smtClean="0">
                <a:latin typeface="Cambria Math" pitchFamily="18" charset="0"/>
                <a:ea typeface="Cambria Math" pitchFamily="18" charset="0"/>
              </a:rPr>
              <a:t>, show that if </a:t>
            </a:r>
            <a:r>
              <a:rPr lang="en-US" i="1" dirty="0" smtClean="0">
                <a:ea typeface="Cambria Math" pitchFamily="18" charset="0"/>
              </a:rPr>
              <a:t>x</a:t>
            </a:r>
            <a:r>
              <a:rPr lang="en-US" dirty="0" smtClean="0">
                <a:latin typeface="Cambria Math" pitchFamily="18" charset="0"/>
                <a:ea typeface="Cambria Math" pitchFamily="18" charset="0"/>
              </a:rPr>
              <a:t> belongs to </a:t>
            </a:r>
            <a:r>
              <a:rPr lang="en-US" i="1" dirty="0" smtClean="0">
                <a:ea typeface="Cambria Math" pitchFamily="18" charset="0"/>
              </a:rPr>
              <a:t>A,</a:t>
            </a:r>
            <a:r>
              <a:rPr lang="en-US" dirty="0" smtClean="0">
                <a:latin typeface="Cambria Math" pitchFamily="18" charset="0"/>
                <a:ea typeface="Cambria Math" pitchFamily="18" charset="0"/>
              </a:rPr>
              <a:t> then </a:t>
            </a:r>
            <a:r>
              <a:rPr lang="en-US" dirty="0" smtClean="0">
                <a:ea typeface="Cambria Math" pitchFamily="18" charset="0"/>
              </a:rPr>
              <a:t>x </a:t>
            </a:r>
            <a:r>
              <a:rPr lang="en-US" dirty="0" smtClean="0">
                <a:latin typeface="Cambria Math" pitchFamily="18" charset="0"/>
                <a:ea typeface="Cambria Math" pitchFamily="18" charset="0"/>
              </a:rPr>
              <a:t>also belongs to </a:t>
            </a:r>
            <a:r>
              <a:rPr lang="en-US" i="1" dirty="0" smtClean="0">
                <a:ea typeface="Cambria Math" pitchFamily="18" charset="0"/>
              </a:rPr>
              <a:t>B</a:t>
            </a:r>
            <a:r>
              <a:rPr lang="en-US" dirty="0" smtClean="0">
                <a:latin typeface="Cambria Math" pitchFamily="18" charset="0"/>
                <a:ea typeface="Cambria Math" pitchFamily="18" charset="0"/>
              </a:rPr>
              <a:t>.</a:t>
            </a:r>
            <a:endParaRPr lang="en-US" b="1" dirty="0" smtClean="0">
              <a:latin typeface="Cambria Math" pitchFamily="18" charset="0"/>
              <a:ea typeface="Cambria Math" pitchFamily="18" charset="0"/>
            </a:endParaRPr>
          </a:p>
          <a:p>
            <a:r>
              <a:rPr lang="en-US" b="1" dirty="0" smtClean="0">
                <a:ea typeface="Cambria Math" pitchFamily="18" charset="0"/>
              </a:rPr>
              <a:t>Showing that A is not a Subset of B</a:t>
            </a:r>
            <a:r>
              <a:rPr lang="en-US" dirty="0" smtClean="0">
                <a:latin typeface="Cambria Math" pitchFamily="18" charset="0"/>
                <a:ea typeface="Cambria Math" pitchFamily="18" charset="0"/>
              </a:rPr>
              <a:t>: </a:t>
            </a:r>
            <a:r>
              <a:rPr lang="en-US" dirty="0" smtClean="0"/>
              <a:t>To show that </a:t>
            </a:r>
            <a:r>
              <a:rPr lang="en-US" i="1" dirty="0" smtClean="0"/>
              <a:t>A</a:t>
            </a:r>
            <a:r>
              <a:rPr lang="en-US" dirty="0" smtClean="0"/>
              <a:t> is not a subset of </a:t>
            </a:r>
            <a:r>
              <a:rPr lang="en-US" i="1" dirty="0" smtClean="0"/>
              <a:t>B</a:t>
            </a:r>
            <a:r>
              <a:rPr lang="en-US" dirty="0" smtClean="0"/>
              <a:t>, </a:t>
            </a:r>
            <a:r>
              <a:rPr lang="en-US" i="1" dirty="0" smtClean="0">
                <a:ea typeface="Cambria Math" pitchFamily="18" charset="0"/>
              </a:rPr>
              <a:t>A</a:t>
            </a:r>
            <a:r>
              <a:rPr lang="en-US" dirty="0" smtClean="0">
                <a:latin typeface="Cambria Math" pitchFamily="18" charset="0"/>
                <a:ea typeface="Cambria Math" pitchFamily="18" charset="0"/>
              </a:rPr>
              <a:t> ⊈ </a:t>
            </a:r>
            <a:r>
              <a:rPr lang="en-US" i="1" dirty="0" smtClean="0">
                <a:ea typeface="Cambria Math" pitchFamily="18" charset="0"/>
              </a:rPr>
              <a:t>B</a:t>
            </a:r>
            <a:r>
              <a:rPr lang="en-US" b="1" dirty="0" smtClean="0">
                <a:latin typeface="Cambria Math" pitchFamily="18" charset="0"/>
                <a:ea typeface="Cambria Math" pitchFamily="18" charset="0"/>
              </a:rPr>
              <a:t>,</a:t>
            </a:r>
            <a:r>
              <a:rPr lang="en-US" dirty="0" smtClean="0"/>
              <a:t>  find an element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ea typeface="Cambria Math" pitchFamily="18" charset="0"/>
              </a:rPr>
              <a:t>A</a:t>
            </a:r>
            <a:r>
              <a:rPr lang="en-US" dirty="0" smtClean="0">
                <a:latin typeface="Cambria Math" pitchFamily="18" charset="0"/>
                <a:ea typeface="Cambria Math" pitchFamily="18" charset="0"/>
              </a:rPr>
              <a:t> with </a:t>
            </a:r>
            <a:r>
              <a:rPr lang="en-US" i="1" dirty="0" smtClean="0">
                <a:ea typeface="Cambria Math" pitchFamily="18" charset="0"/>
              </a:rPr>
              <a:t>x</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latin typeface="Cambria Math" pitchFamily="18" charset="0"/>
                <a:ea typeface="Cambria Math" pitchFamily="18" charset="0"/>
              </a:rPr>
              <a:t> </a:t>
            </a:r>
            <a:r>
              <a:rPr lang="en-US" i="1" dirty="0" smtClean="0">
                <a:ea typeface="Cambria Math" pitchFamily="18" charset="0"/>
              </a:rPr>
              <a:t>B</a:t>
            </a:r>
            <a:r>
              <a:rPr lang="en-US" b="1" dirty="0" smtClean="0">
                <a:latin typeface="Cambria Math" pitchFamily="18" charset="0"/>
                <a:ea typeface="Cambria Math" pitchFamily="18" charset="0"/>
              </a:rPr>
              <a:t>.</a:t>
            </a:r>
            <a:r>
              <a:rPr lang="en-US" dirty="0" smtClean="0">
                <a:latin typeface="Cambria Math" pitchFamily="18" charset="0"/>
                <a:ea typeface="Cambria Math" pitchFamily="18" charset="0"/>
              </a:rPr>
              <a:t>  </a:t>
            </a:r>
            <a:r>
              <a:rPr lang="en-US" dirty="0" smtClean="0">
                <a:ea typeface="Cambria Math" pitchFamily="18" charset="0"/>
              </a:rPr>
              <a:t>(</a:t>
            </a:r>
            <a:r>
              <a:rPr lang="en-US" dirty="0" smtClean="0">
                <a:latin typeface="Cambria Math" pitchFamily="18" charset="0"/>
                <a:ea typeface="Cambria Math" pitchFamily="18" charset="0"/>
              </a:rPr>
              <a:t>Such an </a:t>
            </a:r>
            <a:r>
              <a:rPr lang="en-US" i="1" dirty="0" smtClean="0">
                <a:ea typeface="Cambria Math" pitchFamily="18" charset="0"/>
              </a:rPr>
              <a:t>x</a:t>
            </a:r>
            <a:r>
              <a:rPr lang="en-US" dirty="0" smtClean="0">
                <a:latin typeface="Cambria Math" pitchFamily="18" charset="0"/>
                <a:ea typeface="Cambria Math" pitchFamily="18" charset="0"/>
              </a:rPr>
              <a:t> is a counterexample to the claim that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ea typeface="Cambria Math" pitchFamily="18" charset="0"/>
              </a:rPr>
              <a:t>A</a:t>
            </a:r>
            <a:r>
              <a:rPr lang="en-US" dirty="0" smtClean="0">
                <a:latin typeface="Cambria Math" pitchFamily="18" charset="0"/>
                <a:ea typeface="Cambria Math" pitchFamily="18" charset="0"/>
              </a:rPr>
              <a:t> implies </a:t>
            </a:r>
            <a:r>
              <a:rPr lang="en-US" i="1" dirty="0" smtClean="0">
                <a:ea typeface="Cambria Math" pitchFamily="18" charset="0"/>
              </a:rPr>
              <a:t>x</a:t>
            </a:r>
            <a:r>
              <a:rPr lang="en-US" dirty="0" smtClean="0">
                <a:latin typeface="Cambria Math" pitchFamily="18" charset="0"/>
                <a:ea typeface="Cambria Math" pitchFamily="18" charset="0"/>
              </a:rPr>
              <a:t> ∈ </a:t>
            </a:r>
            <a:r>
              <a:rPr lang="en-US" i="1" dirty="0" smtClean="0">
                <a:ea typeface="Cambria Math" pitchFamily="18" charset="0"/>
              </a:rPr>
              <a:t>B</a:t>
            </a:r>
            <a:r>
              <a:rPr lang="en-US" dirty="0" smtClean="0">
                <a:ea typeface="Cambria Math" pitchFamily="18" charset="0"/>
              </a:rPr>
              <a:t>.)</a:t>
            </a:r>
          </a:p>
          <a:p>
            <a:pPr>
              <a:buNone/>
            </a:pPr>
            <a:r>
              <a:rPr lang="en-US" b="1" dirty="0" smtClean="0">
                <a:latin typeface="Cambria Math" pitchFamily="18" charset="0"/>
                <a:ea typeface="Cambria Math" pitchFamily="18" charset="0"/>
              </a:rPr>
              <a:t>    </a:t>
            </a:r>
            <a:r>
              <a:rPr lang="en-US" b="1" dirty="0" smtClean="0">
                <a:ea typeface="Cambria Math" pitchFamily="18" charset="0"/>
              </a:rPr>
              <a:t>Examples</a:t>
            </a:r>
            <a:r>
              <a:rPr lang="en-US" dirty="0" smtClean="0">
                <a:ea typeface="Cambria Math" pitchFamily="18" charset="0"/>
              </a:rPr>
              <a:t>:</a:t>
            </a:r>
            <a:r>
              <a:rPr lang="en-US" b="1" dirty="0" smtClean="0">
                <a:ea typeface="Cambria Math" pitchFamily="18" charset="0"/>
              </a:rPr>
              <a:t> </a:t>
            </a:r>
          </a:p>
          <a:p>
            <a:pPr marL="850392" lvl="1" indent="-457200">
              <a:buFont typeface="+mj-lt"/>
              <a:buAutoNum type="arabicPeriod"/>
            </a:pPr>
            <a:r>
              <a:rPr lang="en-US" dirty="0" smtClean="0">
                <a:latin typeface="Cambria Math" pitchFamily="18" charset="0"/>
                <a:ea typeface="Cambria Math" pitchFamily="18" charset="0"/>
              </a:rPr>
              <a:t>The set of all computer science majors at your school is a subset of all students at your school.</a:t>
            </a:r>
          </a:p>
          <a:p>
            <a:pPr marL="850392" lvl="1" indent="-457200">
              <a:buFont typeface="+mj-lt"/>
              <a:buAutoNum type="arabicPeriod"/>
            </a:pPr>
            <a:r>
              <a:rPr lang="en-US" dirty="0" smtClean="0">
                <a:latin typeface="Cambria Math" pitchFamily="18" charset="0"/>
                <a:ea typeface="Cambria Math" pitchFamily="18" charset="0"/>
              </a:rPr>
              <a:t>The set of integers with squares less than 100 is not a subset of the set of nonnegative integers.</a:t>
            </a:r>
          </a:p>
          <a:p>
            <a:endParaRPr lang="en-US" b="1" dirty="0" smtClean="0">
              <a:latin typeface="Cambria Math" pitchFamily="18" charset="0"/>
              <a:ea typeface="Cambria Math" pitchFamily="18" charset="0"/>
            </a:endParaRP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look at Equality of Sets</a:t>
            </a:r>
            <a:endParaRPr lang="en-US" dirty="0"/>
          </a:p>
        </p:txBody>
      </p:sp>
      <p:sp>
        <p:nvSpPr>
          <p:cNvPr id="3" name="Content Placeholder 2"/>
          <p:cNvSpPr>
            <a:spLocks noGrp="1"/>
          </p:cNvSpPr>
          <p:nvPr>
            <p:ph idx="1"/>
          </p:nvPr>
        </p:nvSpPr>
        <p:spPr/>
        <p:txBody>
          <a:bodyPr/>
          <a:lstStyle/>
          <a:p>
            <a:r>
              <a:rPr lang="en-US" dirty="0" smtClean="0"/>
              <a:t>Recall that two sets </a:t>
            </a:r>
            <a:r>
              <a:rPr lang="en-US" i="1" dirty="0" smtClean="0"/>
              <a:t>A</a:t>
            </a:r>
            <a:r>
              <a:rPr lang="en-US" dirty="0" smtClean="0"/>
              <a:t> and </a:t>
            </a:r>
            <a:r>
              <a:rPr lang="en-US" i="1" dirty="0" smtClean="0"/>
              <a:t>B</a:t>
            </a:r>
            <a:r>
              <a:rPr lang="en-US" dirty="0" smtClean="0"/>
              <a:t> are </a:t>
            </a:r>
            <a:r>
              <a:rPr lang="en-US" i="1" dirty="0" smtClean="0"/>
              <a:t>equal</a:t>
            </a:r>
            <a:r>
              <a:rPr lang="en-US" dirty="0" smtClean="0"/>
              <a:t>, denoted by         </a:t>
            </a:r>
            <a:r>
              <a:rPr lang="en-US" i="1" dirty="0" smtClean="0"/>
              <a:t>A</a:t>
            </a:r>
            <a:r>
              <a:rPr lang="en-US" dirty="0" smtClean="0"/>
              <a:t> = </a:t>
            </a:r>
            <a:r>
              <a:rPr lang="en-US" i="1" dirty="0" smtClean="0"/>
              <a:t>B</a:t>
            </a:r>
            <a:r>
              <a:rPr lang="en-US" dirty="0" smtClean="0"/>
              <a:t>, </a:t>
            </a:r>
            <a:r>
              <a:rPr lang="en-US" dirty="0" err="1" smtClean="0"/>
              <a:t>iff</a:t>
            </a:r>
            <a:endParaRPr lang="en-US" dirty="0" smtClean="0"/>
          </a:p>
          <a:p>
            <a:pPr>
              <a:buNone/>
            </a:pPr>
            <a:endParaRPr lang="en-US" dirty="0" smtClean="0"/>
          </a:p>
          <a:p>
            <a:r>
              <a:rPr lang="en-US" dirty="0" smtClean="0"/>
              <a:t>Using logical equivalences we have that </a:t>
            </a:r>
            <a:r>
              <a:rPr lang="en-US" i="1" dirty="0" smtClean="0"/>
              <a:t>A</a:t>
            </a:r>
            <a:r>
              <a:rPr lang="en-US" dirty="0" smtClean="0"/>
              <a:t> = </a:t>
            </a:r>
            <a:r>
              <a:rPr lang="en-US" i="1" dirty="0" smtClean="0"/>
              <a:t>B</a:t>
            </a:r>
            <a:r>
              <a:rPr lang="en-US" dirty="0" smtClean="0"/>
              <a:t> </a:t>
            </a:r>
            <a:r>
              <a:rPr lang="en-US" dirty="0" err="1" smtClean="0"/>
              <a:t>iff</a:t>
            </a:r>
            <a:endParaRPr lang="en-US" dirty="0" smtClean="0"/>
          </a:p>
          <a:p>
            <a:pPr>
              <a:buNone/>
            </a:pPr>
            <a:endParaRPr lang="en-US" dirty="0" smtClean="0"/>
          </a:p>
          <a:p>
            <a:endParaRPr lang="en-US" dirty="0" smtClean="0"/>
          </a:p>
          <a:p>
            <a:r>
              <a:rPr lang="en-US" dirty="0" smtClean="0"/>
              <a:t> This is equivalent to</a:t>
            </a:r>
          </a:p>
          <a:p>
            <a:pPr>
              <a:buNone/>
            </a:pPr>
            <a:r>
              <a:rPr lang="en-US" dirty="0" smtClean="0"/>
              <a:t>                     </a:t>
            </a:r>
            <a:r>
              <a:rPr lang="en-US" i="1" dirty="0" smtClean="0">
                <a:ea typeface="Cambria Math" pitchFamily="18" charset="0"/>
              </a:rPr>
              <a:t>A</a:t>
            </a:r>
            <a:r>
              <a:rPr lang="en-US" dirty="0" smtClean="0">
                <a:latin typeface="Cambria Math" pitchFamily="18" charset="0"/>
                <a:ea typeface="Cambria Math" pitchFamily="18" charset="0"/>
              </a:rPr>
              <a:t> ⊆ </a:t>
            </a:r>
            <a:r>
              <a:rPr lang="en-US" i="1" dirty="0" smtClean="0">
                <a:ea typeface="Cambria Math" pitchFamily="18" charset="0"/>
              </a:rPr>
              <a:t>B</a:t>
            </a:r>
            <a:r>
              <a:rPr lang="en-US" dirty="0" smtClean="0"/>
              <a:t>        and      </a:t>
            </a:r>
            <a:r>
              <a:rPr lang="en-US" i="1" dirty="0" smtClean="0">
                <a:ea typeface="Cambria Math" pitchFamily="18" charset="0"/>
              </a:rPr>
              <a:t>B </a:t>
            </a:r>
            <a:r>
              <a:rPr lang="en-US" dirty="0" smtClean="0">
                <a:latin typeface="Cambria Math" pitchFamily="18" charset="0"/>
                <a:ea typeface="Cambria Math" pitchFamily="18" charset="0"/>
              </a:rPr>
              <a:t>⊆ </a:t>
            </a:r>
            <a:r>
              <a:rPr lang="en-US" i="1" dirty="0" smtClean="0">
                <a:ea typeface="Cambria Math" pitchFamily="18" charset="0"/>
              </a:rPr>
              <a:t>A</a:t>
            </a:r>
            <a:r>
              <a:rPr lang="en-US" dirty="0" smtClean="0">
                <a:latin typeface="Cambria Math" pitchFamily="18" charset="0"/>
                <a:ea typeface="Cambria Math" pitchFamily="18" charset="0"/>
              </a:rPr>
              <a:t> </a:t>
            </a:r>
            <a:endParaRPr lang="en-US" dirty="0"/>
          </a:p>
        </p:txBody>
      </p:sp>
      <p:pic>
        <p:nvPicPr>
          <p:cNvPr id="6" name="Picture 5" descr="addin_tmp.png"/>
          <p:cNvPicPr>
            <a:picLocks noChangeAspect="1"/>
          </p:cNvPicPr>
          <p:nvPr>
            <p:custDataLst>
              <p:tags r:id="rId1"/>
            </p:custDataLst>
          </p:nvPr>
        </p:nvPicPr>
        <p:blipFill>
          <a:blip r:embed="rId4" cstate="print"/>
          <a:stretch>
            <a:fillRect/>
          </a:stretch>
        </p:blipFill>
        <p:spPr>
          <a:xfrm>
            <a:off x="914400" y="4191000"/>
            <a:ext cx="6700838" cy="382905"/>
          </a:xfrm>
          <a:prstGeom prst="rect">
            <a:avLst/>
          </a:prstGeom>
        </p:spPr>
      </p:pic>
      <p:pic>
        <p:nvPicPr>
          <p:cNvPr id="8" name="Picture 7" descr="addin_tmp.png"/>
          <p:cNvPicPr>
            <a:picLocks noChangeAspect="1"/>
          </p:cNvPicPr>
          <p:nvPr>
            <p:custDataLst>
              <p:tags r:id="rId2"/>
            </p:custDataLst>
          </p:nvPr>
        </p:nvPicPr>
        <p:blipFill>
          <a:blip r:embed="rId5" cstate="print"/>
          <a:stretch>
            <a:fillRect/>
          </a:stretch>
        </p:blipFill>
        <p:spPr>
          <a:xfrm>
            <a:off x="2362200" y="2667000"/>
            <a:ext cx="3231833" cy="38290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Proper Subsets</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If </a:t>
            </a:r>
            <a:r>
              <a:rPr lang="en-US" i="1" dirty="0" smtClean="0">
                <a:ea typeface="Cambria Math" pitchFamily="18" charset="0"/>
              </a:rPr>
              <a:t>A</a:t>
            </a:r>
            <a:r>
              <a:rPr lang="en-US" dirty="0" smtClean="0">
                <a:latin typeface="Cambria Math" pitchFamily="18" charset="0"/>
                <a:ea typeface="Cambria Math" pitchFamily="18" charset="0"/>
              </a:rPr>
              <a:t> ⊆ </a:t>
            </a:r>
            <a:r>
              <a:rPr lang="en-US" i="1" dirty="0" smtClean="0">
                <a:ea typeface="Cambria Math" pitchFamily="18" charset="0"/>
              </a:rPr>
              <a:t>B</a:t>
            </a:r>
            <a:r>
              <a:rPr lang="en-US" dirty="0" smtClean="0"/>
              <a:t>, but </a:t>
            </a:r>
            <a:r>
              <a:rPr lang="en-US" i="1" dirty="0" smtClean="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i="1" dirty="0" smtClean="0">
                <a:ea typeface="Cambria Math" pitchFamily="18" charset="0"/>
              </a:rPr>
              <a:t>B</a:t>
            </a:r>
            <a:r>
              <a:rPr lang="en-US" dirty="0" smtClean="0"/>
              <a:t>, then we say </a:t>
            </a:r>
            <a:r>
              <a:rPr lang="en-US" i="1" dirty="0" smtClean="0"/>
              <a:t>A</a:t>
            </a:r>
            <a:r>
              <a:rPr lang="en-US" dirty="0" smtClean="0"/>
              <a:t> is a </a:t>
            </a:r>
            <a:r>
              <a:rPr lang="en-US" i="1" dirty="0" smtClean="0"/>
              <a:t>proper subset </a:t>
            </a:r>
            <a:r>
              <a:rPr lang="en-US" dirty="0" smtClean="0"/>
              <a:t>of </a:t>
            </a:r>
            <a:r>
              <a:rPr lang="en-US" i="1" dirty="0" smtClean="0"/>
              <a:t>B</a:t>
            </a:r>
            <a:r>
              <a:rPr lang="en-US" dirty="0" smtClean="0"/>
              <a:t>, denoted by </a:t>
            </a:r>
            <a:r>
              <a:rPr lang="en-US" i="1" dirty="0" smtClean="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latin typeface="Cambria Math" pitchFamily="18" charset="0"/>
                <a:ea typeface="Cambria Math" pitchFamily="18" charset="0"/>
              </a:rPr>
              <a:t> </a:t>
            </a:r>
            <a:r>
              <a:rPr lang="en-US" i="1" dirty="0" smtClean="0">
                <a:ea typeface="Cambria Math" pitchFamily="18" charset="0"/>
              </a:rPr>
              <a:t>B</a:t>
            </a:r>
            <a:r>
              <a:rPr lang="en-US" dirty="0" smtClean="0">
                <a:latin typeface="Cambria Math" pitchFamily="18" charset="0"/>
                <a:ea typeface="Cambria Math" pitchFamily="18" charset="0"/>
              </a:rPr>
              <a:t>. If </a:t>
            </a:r>
            <a:r>
              <a:rPr lang="en-US" i="1" dirty="0" smtClean="0">
                <a:ea typeface="Cambria Math" pitchFamily="18" charset="0"/>
              </a:rPr>
              <a:t>A</a:t>
            </a:r>
            <a:r>
              <a:rPr lang="en-US" dirty="0" smtClean="0">
                <a:latin typeface="Cambria Math" pitchFamily="18" charset="0"/>
                <a:ea typeface="Cambria Math" pitchFamily="18" charset="0"/>
              </a:rPr>
              <a:t> </a:t>
            </a:r>
            <a:r>
              <a:rPr lang="en-US" dirty="0" smtClean="0">
                <a:latin typeface="Cambria Math"/>
                <a:ea typeface="Cambria Math"/>
              </a:rPr>
              <a:t>⊂</a:t>
            </a:r>
            <a:r>
              <a:rPr lang="en-US" dirty="0" smtClean="0">
                <a:latin typeface="Cambria Math" pitchFamily="18" charset="0"/>
                <a:ea typeface="Cambria Math" pitchFamily="18" charset="0"/>
              </a:rPr>
              <a:t> </a:t>
            </a:r>
            <a:r>
              <a:rPr lang="en-US" i="1" dirty="0" smtClean="0">
                <a:ea typeface="Cambria Math" pitchFamily="18" charset="0"/>
              </a:rPr>
              <a:t>B</a:t>
            </a:r>
            <a:r>
              <a:rPr lang="en-US" dirty="0" smtClean="0">
                <a:ea typeface="Cambria Math" pitchFamily="18" charset="0"/>
              </a:rPr>
              <a:t>, then</a:t>
            </a:r>
          </a:p>
          <a:p>
            <a:pPr>
              <a:buNone/>
            </a:pPr>
            <a:endParaRPr lang="en-US" b="1" dirty="0" smtClean="0">
              <a:latin typeface="Cambria Math" pitchFamily="18" charset="0"/>
              <a:ea typeface="Cambria Math" pitchFamily="18" charset="0"/>
            </a:endParaRPr>
          </a:p>
          <a:p>
            <a:pPr>
              <a:buNone/>
            </a:pPr>
            <a:endParaRPr lang="en-US" b="1" dirty="0" smtClean="0">
              <a:latin typeface="Cambria Math" pitchFamily="18" charset="0"/>
              <a:ea typeface="Cambria Math" pitchFamily="18" charset="0"/>
            </a:endParaRPr>
          </a:p>
          <a:p>
            <a:pPr>
              <a:buNone/>
            </a:pPr>
            <a:r>
              <a:rPr lang="en-US" b="1" dirty="0" smtClean="0">
                <a:latin typeface="Cambria Math" pitchFamily="18" charset="0"/>
                <a:ea typeface="Cambria Math" pitchFamily="18" charset="0"/>
              </a:rPr>
              <a:t>    </a:t>
            </a:r>
            <a:r>
              <a:rPr lang="en-US" dirty="0" smtClean="0">
                <a:latin typeface="Cambria Math" pitchFamily="18" charset="0"/>
                <a:ea typeface="Cambria Math" pitchFamily="18" charset="0"/>
              </a:rPr>
              <a:t>is true. </a:t>
            </a:r>
            <a:endParaRPr lang="en-US" dirty="0" smtClean="0"/>
          </a:p>
          <a:p>
            <a:endParaRPr lang="en-US" dirty="0" smtClean="0"/>
          </a:p>
          <a:p>
            <a:pPr>
              <a:buNone/>
            </a:pPr>
            <a:r>
              <a:rPr lang="en-US" dirty="0" smtClean="0"/>
              <a:t>    Venn Diagram</a:t>
            </a:r>
            <a:endParaRPr lang="en-US"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1143000" y="3200400"/>
            <a:ext cx="6755130" cy="382905"/>
          </a:xfrm>
          <a:prstGeom prst="rect">
            <a:avLst/>
          </a:prstGeom>
        </p:spPr>
      </p:pic>
      <p:sp>
        <p:nvSpPr>
          <p:cNvPr id="8" name="Rectangle 7"/>
          <p:cNvSpPr/>
          <p:nvPr/>
        </p:nvSpPr>
        <p:spPr>
          <a:xfrm>
            <a:off x="3124200" y="4495800"/>
            <a:ext cx="39624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477000" y="4495800"/>
            <a:ext cx="609600" cy="369332"/>
          </a:xfrm>
          <a:prstGeom prst="rect">
            <a:avLst/>
          </a:prstGeom>
          <a:noFill/>
        </p:spPr>
        <p:txBody>
          <a:bodyPr wrap="square" rtlCol="0">
            <a:spAutoFit/>
          </a:bodyPr>
          <a:lstStyle/>
          <a:p>
            <a:r>
              <a:rPr lang="en-US" i="1" dirty="0" smtClean="0"/>
              <a:t>U</a:t>
            </a:r>
            <a:endParaRPr lang="en-US" i="1" dirty="0"/>
          </a:p>
        </p:txBody>
      </p:sp>
      <p:sp>
        <p:nvSpPr>
          <p:cNvPr id="10" name="Oval 9"/>
          <p:cNvSpPr/>
          <p:nvPr/>
        </p:nvSpPr>
        <p:spPr>
          <a:xfrm>
            <a:off x="4648200" y="4648200"/>
            <a:ext cx="1219200" cy="1295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029200" y="5105400"/>
            <a:ext cx="457200" cy="3810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5029200" y="4724400"/>
            <a:ext cx="609600" cy="369332"/>
          </a:xfrm>
          <a:prstGeom prst="rect">
            <a:avLst/>
          </a:prstGeom>
          <a:noFill/>
        </p:spPr>
        <p:txBody>
          <a:bodyPr wrap="square" rtlCol="0">
            <a:spAutoFit/>
          </a:bodyPr>
          <a:lstStyle/>
          <a:p>
            <a:r>
              <a:rPr lang="en-US" i="1" dirty="0" smtClean="0"/>
              <a:t>B</a:t>
            </a:r>
            <a:endParaRPr lang="en-US" i="1" dirty="0"/>
          </a:p>
        </p:txBody>
      </p:sp>
      <p:sp>
        <p:nvSpPr>
          <p:cNvPr id="13" name="TextBox 12"/>
          <p:cNvSpPr txBox="1"/>
          <p:nvPr/>
        </p:nvSpPr>
        <p:spPr>
          <a:xfrm>
            <a:off x="5029200" y="5105400"/>
            <a:ext cx="609600" cy="369332"/>
          </a:xfrm>
          <a:prstGeom prst="rect">
            <a:avLst/>
          </a:prstGeom>
          <a:noFill/>
        </p:spPr>
        <p:txBody>
          <a:bodyPr wrap="square" rtlCol="0">
            <a:spAutoFit/>
          </a:bodyPr>
          <a:lstStyle/>
          <a:p>
            <a:r>
              <a:rPr lang="en-US" i="1" dirty="0" smtClean="0"/>
              <a:t>A</a:t>
            </a:r>
            <a:endParaRPr lang="en-US"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Cardinality</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smtClean="0"/>
              <a:t>   Definition</a:t>
            </a:r>
            <a:r>
              <a:rPr lang="en-US" dirty="0" smtClean="0"/>
              <a:t>:</a:t>
            </a:r>
            <a:r>
              <a:rPr lang="en-US" b="1" dirty="0" smtClean="0"/>
              <a:t> </a:t>
            </a:r>
            <a:r>
              <a:rPr lang="en-US" dirty="0" smtClean="0"/>
              <a:t>If there are exactly n distinct elements in </a:t>
            </a:r>
            <a:r>
              <a:rPr lang="en-US" i="1" dirty="0" smtClean="0"/>
              <a:t>S </a:t>
            </a:r>
            <a:r>
              <a:rPr lang="en-US" dirty="0" smtClean="0"/>
              <a:t>where </a:t>
            </a:r>
            <a:r>
              <a:rPr lang="en-US" i="1" dirty="0" smtClean="0"/>
              <a:t>n</a:t>
            </a:r>
            <a:r>
              <a:rPr lang="en-US" dirty="0" smtClean="0"/>
              <a:t> is a nonnegative integer, we say that </a:t>
            </a:r>
            <a:r>
              <a:rPr lang="en-US" i="1" dirty="0" smtClean="0"/>
              <a:t>S</a:t>
            </a:r>
            <a:r>
              <a:rPr lang="en-US" dirty="0" smtClean="0"/>
              <a:t> is </a:t>
            </a:r>
            <a:r>
              <a:rPr lang="en-US" i="1" dirty="0" smtClean="0"/>
              <a:t>finite</a:t>
            </a:r>
            <a:r>
              <a:rPr lang="en-US" dirty="0" smtClean="0"/>
              <a:t>. Otherwise it is </a:t>
            </a:r>
            <a:r>
              <a:rPr lang="en-US" i="1" dirty="0" smtClean="0"/>
              <a:t>infinite</a:t>
            </a:r>
            <a:r>
              <a:rPr lang="en-US" dirty="0" smtClean="0"/>
              <a:t>. </a:t>
            </a:r>
          </a:p>
          <a:p>
            <a:pPr>
              <a:buNone/>
            </a:pPr>
            <a:r>
              <a:rPr lang="en-US" b="1" dirty="0" smtClean="0"/>
              <a:t>   Definition</a:t>
            </a:r>
            <a:r>
              <a:rPr lang="en-US" dirty="0" smtClean="0"/>
              <a:t>:</a:t>
            </a:r>
            <a:r>
              <a:rPr lang="en-US" b="1" dirty="0" smtClean="0"/>
              <a:t> </a:t>
            </a:r>
            <a:r>
              <a:rPr lang="en-US" dirty="0" smtClean="0"/>
              <a:t>The  </a:t>
            </a:r>
            <a:r>
              <a:rPr lang="en-US" i="1" dirty="0" smtClean="0"/>
              <a:t>cardinality</a:t>
            </a:r>
            <a:r>
              <a:rPr lang="en-US" dirty="0" smtClean="0"/>
              <a:t> of  a finite set </a:t>
            </a:r>
            <a:r>
              <a:rPr lang="en-US" i="1" dirty="0" smtClean="0"/>
              <a:t>A, </a:t>
            </a:r>
            <a:r>
              <a:rPr lang="en-US" dirty="0" smtClean="0"/>
              <a:t>denoted by |</a:t>
            </a:r>
            <a:r>
              <a:rPr lang="en-US" i="1" dirty="0" smtClean="0"/>
              <a:t>A</a:t>
            </a:r>
            <a:r>
              <a:rPr lang="en-US" dirty="0" smtClean="0"/>
              <a:t>|,  is the number of (distinct) elements of </a:t>
            </a:r>
            <a:r>
              <a:rPr lang="en-US" i="1" dirty="0" smtClean="0"/>
              <a:t>A</a:t>
            </a:r>
            <a:r>
              <a:rPr lang="en-US" dirty="0" smtClean="0"/>
              <a:t>. </a:t>
            </a:r>
          </a:p>
          <a:p>
            <a:pPr>
              <a:buNone/>
            </a:pPr>
            <a:r>
              <a:rPr lang="en-US" dirty="0" smtClean="0"/>
              <a:t>   </a:t>
            </a:r>
            <a:r>
              <a:rPr lang="en-US" b="1" dirty="0" smtClean="0"/>
              <a:t>Examples</a:t>
            </a:r>
            <a:r>
              <a:rPr lang="en-US" dirty="0" smtClean="0"/>
              <a:t>:</a:t>
            </a:r>
          </a:p>
          <a:p>
            <a:pPr marL="514350" indent="-514350">
              <a:buFont typeface="+mj-lt"/>
              <a:buAutoNum type="arabicPeriod"/>
            </a:pPr>
            <a:r>
              <a:rPr lang="en-US" dirty="0" smtClean="0"/>
              <a:t>|ø| = </a:t>
            </a:r>
            <a:r>
              <a:rPr lang="en-US" dirty="0" smtClean="0">
                <a:latin typeface="Cambria Math" pitchFamily="18" charset="0"/>
                <a:ea typeface="Cambria Math" pitchFamily="18" charset="0"/>
              </a:rPr>
              <a:t>0</a:t>
            </a:r>
          </a:p>
          <a:p>
            <a:pPr marL="514350" indent="-514350">
              <a:buFont typeface="+mj-lt"/>
              <a:buAutoNum type="arabicPeriod"/>
            </a:pPr>
            <a:r>
              <a:rPr lang="en-US" dirty="0" smtClean="0"/>
              <a:t>Let S be the letters of the English alphabet. Then |</a:t>
            </a:r>
            <a:r>
              <a:rPr lang="en-US" i="1" dirty="0" smtClean="0"/>
              <a:t>S</a:t>
            </a:r>
            <a:r>
              <a:rPr lang="en-US" dirty="0" smtClean="0"/>
              <a:t>| = </a:t>
            </a:r>
            <a:r>
              <a:rPr lang="en-US" dirty="0" smtClean="0">
                <a:latin typeface="Cambria Math" pitchFamily="18" charset="0"/>
                <a:ea typeface="Cambria Math" pitchFamily="18" charset="0"/>
              </a:rPr>
              <a:t>26</a:t>
            </a:r>
          </a:p>
          <a:p>
            <a:pPr marL="514350" indent="-514350">
              <a:buFont typeface="+mj-lt"/>
              <a:buAutoNum type="arabicPeriod"/>
            </a:pPr>
            <a:r>
              <a:rPr lang="en-US" dirty="0" smtClean="0"/>
              <a:t>|{</a:t>
            </a:r>
            <a:r>
              <a:rPr lang="en-US" dirty="0" smtClean="0">
                <a:latin typeface="Cambria Math" pitchFamily="18" charset="0"/>
                <a:ea typeface="Cambria Math" pitchFamily="18" charset="0"/>
              </a:rPr>
              <a:t>1,2,3</a:t>
            </a:r>
            <a:r>
              <a:rPr lang="en-US" dirty="0" smtClean="0"/>
              <a:t>}| = </a:t>
            </a:r>
            <a:r>
              <a:rPr lang="en-US" dirty="0" smtClean="0">
                <a:latin typeface="Cambria Math" pitchFamily="18" charset="0"/>
                <a:ea typeface="Cambria Math" pitchFamily="18" charset="0"/>
              </a:rPr>
              <a:t>3</a:t>
            </a:r>
          </a:p>
          <a:p>
            <a:pPr marL="514350" indent="-514350">
              <a:buFont typeface="+mj-lt"/>
              <a:buAutoNum type="arabicPeriod"/>
            </a:pPr>
            <a:r>
              <a:rPr lang="en-US" dirty="0" smtClean="0"/>
              <a:t>|{ø}| = </a:t>
            </a:r>
            <a:r>
              <a:rPr lang="en-US" dirty="0" smtClean="0">
                <a:latin typeface="Cambria Math" pitchFamily="18" charset="0"/>
                <a:ea typeface="Cambria Math" pitchFamily="18" charset="0"/>
              </a:rPr>
              <a:t>1</a:t>
            </a:r>
          </a:p>
          <a:p>
            <a:pPr marL="514350" indent="-514350">
              <a:buFont typeface="+mj-lt"/>
              <a:buAutoNum type="arabicPeriod"/>
            </a:pPr>
            <a:r>
              <a:rPr lang="en-US" dirty="0" smtClean="0"/>
              <a:t>The set of integers is infinite.</a:t>
            </a:r>
          </a:p>
          <a:p>
            <a:pPr>
              <a:buNone/>
            </a:pP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Power Sets</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The set of all subsets of a set </a:t>
            </a:r>
            <a:r>
              <a:rPr lang="en-US" i="1" dirty="0" smtClean="0"/>
              <a:t>A</a:t>
            </a:r>
            <a:r>
              <a:rPr lang="en-US" dirty="0" smtClean="0"/>
              <a:t>, denoted P</a:t>
            </a:r>
            <a:r>
              <a:rPr lang="en-US" b="1" dirty="0" smtClean="0"/>
              <a:t>(</a:t>
            </a:r>
            <a:r>
              <a:rPr lang="en-US" i="1" dirty="0" smtClean="0"/>
              <a:t>A</a:t>
            </a:r>
            <a:r>
              <a:rPr lang="en-US" b="1" dirty="0" smtClean="0"/>
              <a:t>)</a:t>
            </a:r>
            <a:r>
              <a:rPr lang="en-US" dirty="0" smtClean="0"/>
              <a:t>, is called the </a:t>
            </a:r>
            <a:r>
              <a:rPr lang="en-US" i="1" dirty="0" smtClean="0"/>
              <a:t>power set </a:t>
            </a:r>
            <a:r>
              <a:rPr lang="en-US" dirty="0" smtClean="0"/>
              <a:t>of </a:t>
            </a:r>
            <a:r>
              <a:rPr lang="en-US" i="1" dirty="0" smtClean="0"/>
              <a:t>A</a:t>
            </a:r>
            <a:r>
              <a:rPr lang="en-US" dirty="0" smtClean="0"/>
              <a:t>.</a:t>
            </a:r>
          </a:p>
          <a:p>
            <a:pPr>
              <a:buNone/>
            </a:pPr>
            <a:r>
              <a:rPr lang="en-US" dirty="0" smtClean="0"/>
              <a:t>   </a:t>
            </a:r>
            <a:r>
              <a:rPr lang="en-US" b="1" dirty="0" smtClean="0"/>
              <a:t>Example</a:t>
            </a:r>
            <a:r>
              <a:rPr lang="en-US" dirty="0" smtClean="0"/>
              <a:t>: If </a:t>
            </a:r>
            <a:r>
              <a:rPr lang="en-US" i="1" dirty="0" smtClean="0"/>
              <a:t>A</a:t>
            </a:r>
            <a:r>
              <a:rPr lang="en-US" dirty="0" smtClean="0"/>
              <a:t> = {a, b} then </a:t>
            </a:r>
          </a:p>
          <a:p>
            <a:pPr>
              <a:buNone/>
            </a:pPr>
            <a:r>
              <a:rPr lang="en-US" dirty="0" smtClean="0"/>
              <a:t>              </a:t>
            </a:r>
            <a:r>
              <a:rPr lang="en-US" dirty="0" smtClean="0">
                <a:latin typeface="Brush Script MT" pitchFamily="66" charset="0"/>
              </a:rPr>
              <a:t>P</a:t>
            </a:r>
            <a:r>
              <a:rPr lang="en-US" dirty="0" smtClean="0"/>
              <a:t>(A) = {ø, {a},{b},{a, b}}</a:t>
            </a:r>
          </a:p>
          <a:p>
            <a:pPr>
              <a:buNone/>
            </a:pPr>
            <a:endParaRPr lang="en-US" dirty="0" smtClean="0"/>
          </a:p>
          <a:p>
            <a:r>
              <a:rPr lang="en-US" dirty="0" smtClean="0"/>
              <a:t>If a set has </a:t>
            </a:r>
            <a:r>
              <a:rPr lang="en-US" i="1" dirty="0" smtClean="0"/>
              <a:t>n</a:t>
            </a:r>
            <a:r>
              <a:rPr lang="en-US" dirty="0" smtClean="0"/>
              <a:t> elements, then the cardinality of the power set is </a:t>
            </a:r>
            <a:r>
              <a:rPr lang="en-US" dirty="0" smtClean="0">
                <a:latin typeface="Cambria Math" pitchFamily="18" charset="0"/>
                <a:ea typeface="Cambria Math" pitchFamily="18" charset="0"/>
              </a:rPr>
              <a:t>2</a:t>
            </a:r>
            <a:r>
              <a:rPr lang="en-US" i="1" dirty="0" smtClean="0"/>
              <a:t>ⁿ</a:t>
            </a:r>
            <a:r>
              <a:rPr lang="en-US" dirty="0" smtClean="0"/>
              <a:t>. (In Chapters 5 and 6, we will discuss different ways to show this.)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Definition of sets</a:t>
            </a:r>
          </a:p>
          <a:p>
            <a:r>
              <a:rPr lang="en-US" dirty="0" smtClean="0"/>
              <a:t>Describing Sets</a:t>
            </a:r>
          </a:p>
          <a:p>
            <a:pPr lvl="1"/>
            <a:r>
              <a:rPr lang="en-US" dirty="0" smtClean="0"/>
              <a:t>Roster Method</a:t>
            </a:r>
          </a:p>
          <a:p>
            <a:pPr lvl="1"/>
            <a:r>
              <a:rPr lang="en-US" dirty="0" smtClean="0"/>
              <a:t>Set-Builder Notation</a:t>
            </a:r>
          </a:p>
          <a:p>
            <a:r>
              <a:rPr lang="en-US" dirty="0" smtClean="0"/>
              <a:t>Some Important Sets in Mathematics</a:t>
            </a:r>
          </a:p>
          <a:p>
            <a:r>
              <a:rPr lang="en-US" dirty="0" smtClean="0"/>
              <a:t>Empty Set and Universal Set</a:t>
            </a:r>
          </a:p>
          <a:p>
            <a:r>
              <a:rPr lang="en-US" dirty="0" smtClean="0"/>
              <a:t>Subsets and Set Equality</a:t>
            </a:r>
          </a:p>
          <a:p>
            <a:r>
              <a:rPr lang="en-US" dirty="0" smtClean="0"/>
              <a:t>Cardinality of Sets</a:t>
            </a:r>
          </a:p>
        </p:txBody>
      </p:sp>
    </p:spTree>
    <p:extLst>
      <p:ext uri="{BB962C8B-B14F-4D97-AF65-F5344CB8AC3E}">
        <p14:creationId xmlns:p14="http://schemas.microsoft.com/office/powerpoint/2010/main" val="56504217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Set Operations</a:t>
            </a:r>
            <a:endParaRPr lang="en-US" dirty="0"/>
          </a:p>
        </p:txBody>
      </p:sp>
      <p:sp>
        <p:nvSpPr>
          <p:cNvPr id="3" name="Subtitle 2"/>
          <p:cNvSpPr>
            <a:spLocks noGrp="1"/>
          </p:cNvSpPr>
          <p:nvPr>
            <p:ph type="subTitle" idx="1"/>
          </p:nvPr>
        </p:nvSpPr>
        <p:spPr/>
        <p:txBody>
          <a:bodyPr/>
          <a:lstStyle/>
          <a:p>
            <a:r>
              <a:rPr lang="en-US" dirty="0" smtClean="0"/>
              <a:t>Section 2.2</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Section Summary</a:t>
            </a:r>
            <a:endParaRPr lang="en-US" dirty="0"/>
          </a:p>
        </p:txBody>
      </p:sp>
      <p:sp>
        <p:nvSpPr>
          <p:cNvPr id="3" name="Content Placeholder 2"/>
          <p:cNvSpPr>
            <a:spLocks noGrp="1"/>
          </p:cNvSpPr>
          <p:nvPr>
            <p:ph idx="1"/>
          </p:nvPr>
        </p:nvSpPr>
        <p:spPr/>
        <p:txBody>
          <a:bodyPr>
            <a:normAutofit/>
          </a:bodyPr>
          <a:lstStyle/>
          <a:p>
            <a:r>
              <a:rPr lang="en-US" dirty="0" smtClean="0"/>
              <a:t>Set Operations</a:t>
            </a:r>
          </a:p>
          <a:p>
            <a:pPr lvl="1"/>
            <a:r>
              <a:rPr lang="en-US" dirty="0" smtClean="0"/>
              <a:t>Union</a:t>
            </a:r>
          </a:p>
          <a:p>
            <a:pPr lvl="1"/>
            <a:r>
              <a:rPr lang="en-US" dirty="0" smtClean="0"/>
              <a:t>Intersection</a:t>
            </a:r>
          </a:p>
          <a:p>
            <a:pPr lvl="1"/>
            <a:r>
              <a:rPr lang="en-US" dirty="0" smtClean="0"/>
              <a:t>Complementation</a:t>
            </a:r>
          </a:p>
          <a:p>
            <a:pPr lvl="1"/>
            <a:r>
              <a:rPr lang="en-US" dirty="0" smtClean="0"/>
              <a:t>Difference</a:t>
            </a:r>
          </a:p>
          <a:p>
            <a:r>
              <a:rPr lang="en-US" dirty="0" smtClean="0"/>
              <a:t>Set Identities</a:t>
            </a:r>
          </a:p>
          <a:p>
            <a:r>
              <a:rPr lang="en-US" smtClean="0"/>
              <a:t>Proving Identities</a:t>
            </a:r>
            <a:endParaRPr lang="en-US"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Union</a:t>
            </a:r>
            <a:endParaRPr lang="en-US" dirty="0"/>
          </a:p>
        </p:txBody>
      </p:sp>
      <p:sp>
        <p:nvSpPr>
          <p:cNvPr id="3" name="Content Placeholder 2"/>
          <p:cNvSpPr>
            <a:spLocks noGrp="1"/>
          </p:cNvSpPr>
          <p:nvPr>
            <p:ph idx="1"/>
          </p:nvPr>
        </p:nvSpPr>
        <p:spPr/>
        <p:txBody>
          <a:bodyPr>
            <a:normAutofit/>
          </a:bodyPr>
          <a:lstStyle/>
          <a:p>
            <a:r>
              <a:rPr lang="en-US" b="1" dirty="0" smtClean="0"/>
              <a:t>Definition</a:t>
            </a:r>
            <a:r>
              <a:rPr lang="en-US" dirty="0" smtClean="0"/>
              <a:t>: Let </a:t>
            </a:r>
            <a:r>
              <a:rPr lang="en-US" i="1" dirty="0" smtClean="0"/>
              <a:t>A</a:t>
            </a:r>
            <a:r>
              <a:rPr lang="en-US" dirty="0" smtClean="0"/>
              <a:t> and </a:t>
            </a:r>
            <a:r>
              <a:rPr lang="en-US" i="1" dirty="0" smtClean="0"/>
              <a:t>B</a:t>
            </a:r>
            <a:r>
              <a:rPr lang="en-US" dirty="0" smtClean="0"/>
              <a:t> be sets. The </a:t>
            </a:r>
            <a:r>
              <a:rPr lang="en-US" i="1" dirty="0" smtClean="0"/>
              <a:t>union</a:t>
            </a:r>
            <a:r>
              <a:rPr lang="en-US" dirty="0" smtClean="0"/>
              <a:t> of the sets </a:t>
            </a:r>
            <a:r>
              <a:rPr lang="en-US" i="1" dirty="0" smtClean="0"/>
              <a:t>A</a:t>
            </a:r>
            <a:r>
              <a:rPr lang="en-US" dirty="0" smtClean="0"/>
              <a:t> and </a:t>
            </a:r>
            <a:r>
              <a:rPr lang="en-US" i="1" dirty="0" smtClean="0"/>
              <a:t>B</a:t>
            </a:r>
            <a:r>
              <a:rPr lang="en-US" dirty="0" smtClean="0"/>
              <a:t>, denoted by </a:t>
            </a:r>
            <a:r>
              <a:rPr lang="en-US" i="1" dirty="0" smtClean="0">
                <a:ea typeface="Cambria Math" pitchFamily="18" charset="0"/>
              </a:rPr>
              <a:t>A</a:t>
            </a:r>
            <a:r>
              <a:rPr lang="en-US" b="1" dirty="0" smtClean="0">
                <a:latin typeface="Cambria Math" pitchFamily="18" charset="0"/>
                <a:ea typeface="Cambria Math" pitchFamily="18" charset="0"/>
              </a:rPr>
              <a:t> </a:t>
            </a:r>
            <a:r>
              <a:rPr lang="en-US" dirty="0" smtClean="0">
                <a:latin typeface="Cambria Math"/>
                <a:ea typeface="Cambria Math"/>
              </a:rPr>
              <a:t>∪ </a:t>
            </a:r>
            <a:r>
              <a:rPr lang="en-US" i="1" dirty="0" smtClean="0">
                <a:ea typeface="Cambria Math"/>
              </a:rPr>
              <a:t>B,</a:t>
            </a:r>
            <a:r>
              <a:rPr lang="en-US" i="1" dirty="0" smtClean="0"/>
              <a:t> </a:t>
            </a:r>
            <a:r>
              <a:rPr lang="en-US" dirty="0" smtClean="0"/>
              <a:t> is the set:</a:t>
            </a:r>
          </a:p>
          <a:p>
            <a:pPr>
              <a:buNone/>
            </a:pPr>
            <a:endParaRPr lang="en-US" dirty="0" smtClean="0"/>
          </a:p>
          <a:p>
            <a:pPr>
              <a:buNone/>
            </a:pPr>
            <a:endParaRPr lang="en-US" dirty="0" smtClean="0"/>
          </a:p>
          <a:p>
            <a:r>
              <a:rPr lang="en-US" b="1" dirty="0" smtClean="0"/>
              <a:t>Example</a:t>
            </a:r>
            <a:r>
              <a:rPr lang="en-US" dirty="0" smtClean="0"/>
              <a:t>: What is   {</a:t>
            </a:r>
            <a:r>
              <a:rPr lang="en-US" dirty="0" smtClean="0">
                <a:latin typeface="Cambria Math" pitchFamily="18" charset="0"/>
                <a:ea typeface="Cambria Math" pitchFamily="18" charset="0"/>
              </a:rPr>
              <a:t>1,2,3} </a:t>
            </a:r>
            <a:r>
              <a:rPr lang="en-US" dirty="0" smtClean="0"/>
              <a:t> </a:t>
            </a:r>
            <a:r>
              <a:rPr lang="en-US" dirty="0" smtClean="0">
                <a:latin typeface="Cambria Math"/>
                <a:ea typeface="Cambria Math"/>
              </a:rPr>
              <a:t>∪ {3, 4, 5}</a:t>
            </a:r>
            <a:r>
              <a:rPr lang="en-US" dirty="0" smtClean="0"/>
              <a:t>?</a:t>
            </a:r>
          </a:p>
          <a:p>
            <a:pPr>
              <a:buNone/>
            </a:pPr>
            <a:endParaRPr lang="en-US" dirty="0" smtClean="0"/>
          </a:p>
          <a:p>
            <a:pPr>
              <a:buNone/>
            </a:pPr>
            <a:r>
              <a:rPr lang="en-US" dirty="0" smtClean="0"/>
              <a:t>               </a:t>
            </a:r>
            <a:r>
              <a:rPr lang="en-US" b="1" dirty="0" smtClean="0"/>
              <a:t>Solution</a:t>
            </a:r>
            <a:r>
              <a:rPr lang="en-US" dirty="0" smtClean="0"/>
              <a:t>: {</a:t>
            </a:r>
            <a:r>
              <a:rPr lang="en-US" dirty="0" smtClean="0">
                <a:latin typeface="Cambria Math" pitchFamily="18" charset="0"/>
                <a:ea typeface="Cambria Math" pitchFamily="18" charset="0"/>
              </a:rPr>
              <a:t>1,2,3,4,5}</a:t>
            </a:r>
            <a:endParaRPr lang="en-US" dirty="0" smtClean="0"/>
          </a:p>
          <a:p>
            <a:pPr>
              <a:buNone/>
            </a:pPr>
            <a:r>
              <a:rPr lang="en-US" dirty="0" smtClean="0"/>
              <a:t>             </a:t>
            </a:r>
            <a:r>
              <a:rPr lang="en-US" sz="2400" dirty="0" smtClean="0"/>
              <a:t>                                   </a:t>
            </a:r>
            <a:endParaRPr lang="en-US" dirty="0" smtClean="0"/>
          </a:p>
          <a:p>
            <a:pPr>
              <a:buNone/>
            </a:pPr>
            <a:r>
              <a:rPr lang="en-US" dirty="0" smtClean="0"/>
              <a:t>   </a:t>
            </a:r>
            <a:endParaRPr lang="en-US" dirty="0"/>
          </a:p>
        </p:txBody>
      </p:sp>
      <p:pic>
        <p:nvPicPr>
          <p:cNvPr id="5" name="Picture 4" descr="addin_tmp.png"/>
          <p:cNvPicPr>
            <a:picLocks noChangeAspect="1"/>
          </p:cNvPicPr>
          <p:nvPr>
            <p:custDataLst>
              <p:tags r:id="rId1"/>
            </p:custDataLst>
          </p:nvPr>
        </p:nvPicPr>
        <p:blipFill>
          <a:blip r:embed="rId3" cstate="print"/>
          <a:stretch>
            <a:fillRect/>
          </a:stretch>
        </p:blipFill>
        <p:spPr>
          <a:xfrm>
            <a:off x="2362200" y="2971800"/>
            <a:ext cx="3026093" cy="382905"/>
          </a:xfrm>
          <a:prstGeom prst="rect">
            <a:avLst/>
          </a:prstGeom>
        </p:spPr>
      </p:pic>
      <p:grpSp>
        <p:nvGrpSpPr>
          <p:cNvPr id="21" name="Group 20"/>
          <p:cNvGrpSpPr/>
          <p:nvPr/>
        </p:nvGrpSpPr>
        <p:grpSpPr>
          <a:xfrm>
            <a:off x="5562600" y="4724400"/>
            <a:ext cx="3429000" cy="1447800"/>
            <a:chOff x="5562600" y="4724400"/>
            <a:chExt cx="3429000" cy="1447800"/>
          </a:xfrm>
        </p:grpSpPr>
        <p:sp>
          <p:nvSpPr>
            <p:cNvPr id="11" name="TextBox 10"/>
            <p:cNvSpPr txBox="1"/>
            <p:nvPr/>
          </p:nvSpPr>
          <p:spPr>
            <a:xfrm>
              <a:off x="8153400" y="4800600"/>
              <a:ext cx="838200" cy="369332"/>
            </a:xfrm>
            <a:prstGeom prst="rect">
              <a:avLst/>
            </a:prstGeom>
            <a:noFill/>
          </p:spPr>
          <p:txBody>
            <a:bodyPr wrap="square" rtlCol="0">
              <a:spAutoFit/>
            </a:bodyPr>
            <a:lstStyle/>
            <a:p>
              <a:r>
                <a:rPr lang="en-US" i="1" dirty="0" smtClean="0"/>
                <a:t>U</a:t>
              </a:r>
              <a:endParaRPr lang="en-US" i="1" dirty="0"/>
            </a:p>
          </p:txBody>
        </p:sp>
        <p:grpSp>
          <p:nvGrpSpPr>
            <p:cNvPr id="20" name="Group 19"/>
            <p:cNvGrpSpPr/>
            <p:nvPr/>
          </p:nvGrpSpPr>
          <p:grpSpPr>
            <a:xfrm>
              <a:off x="5562600" y="4724400"/>
              <a:ext cx="2971800" cy="1447800"/>
              <a:chOff x="5562600" y="4724400"/>
              <a:chExt cx="2971800" cy="1447800"/>
            </a:xfrm>
          </p:grpSpPr>
          <p:sp>
            <p:nvSpPr>
              <p:cNvPr id="10" name="Rectangle 9"/>
              <p:cNvSpPr/>
              <p:nvPr/>
            </p:nvSpPr>
            <p:spPr>
              <a:xfrm>
                <a:off x="5562600" y="4724400"/>
                <a:ext cx="2971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p:cNvGrpSpPr/>
              <p:nvPr/>
            </p:nvGrpSpPr>
            <p:grpSpPr>
              <a:xfrm>
                <a:off x="6096000" y="5029200"/>
                <a:ext cx="1905000" cy="990600"/>
                <a:chOff x="6096000" y="5029200"/>
                <a:chExt cx="1905000" cy="990600"/>
              </a:xfrm>
              <a:gradFill>
                <a:gsLst>
                  <a:gs pos="0">
                    <a:schemeClr val="accent1">
                      <a:tint val="66000"/>
                      <a:satMod val="160000"/>
                      <a:alpha val="0"/>
                    </a:schemeClr>
                  </a:gs>
                  <a:gs pos="50000">
                    <a:schemeClr val="accent1">
                      <a:tint val="44500"/>
                      <a:satMod val="160000"/>
                    </a:schemeClr>
                  </a:gs>
                  <a:gs pos="100000">
                    <a:schemeClr val="accent1">
                      <a:tint val="23500"/>
                      <a:satMod val="160000"/>
                    </a:schemeClr>
                  </a:gs>
                </a:gsLst>
                <a:lin ang="5400000" scaled="0"/>
              </a:gradFill>
            </p:grpSpPr>
            <p:sp>
              <p:nvSpPr>
                <p:cNvPr id="13" name="Oval 12"/>
                <p:cNvSpPr/>
                <p:nvPr/>
              </p:nvSpPr>
              <p:spPr>
                <a:xfrm>
                  <a:off x="6096000" y="5029200"/>
                  <a:ext cx="1219200" cy="9906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781800" y="5029200"/>
                  <a:ext cx="1219200" cy="990600"/>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 name="TextBox 16"/>
            <p:cNvSpPr txBox="1"/>
            <p:nvPr/>
          </p:nvSpPr>
          <p:spPr>
            <a:xfrm>
              <a:off x="6248400" y="5181600"/>
              <a:ext cx="381000" cy="369332"/>
            </a:xfrm>
            <a:prstGeom prst="rect">
              <a:avLst/>
            </a:prstGeom>
            <a:noFill/>
          </p:spPr>
          <p:txBody>
            <a:bodyPr wrap="square" rtlCol="0">
              <a:spAutoFit/>
            </a:bodyPr>
            <a:lstStyle/>
            <a:p>
              <a:r>
                <a:rPr lang="en-US" i="1" dirty="0" smtClean="0"/>
                <a:t>A</a:t>
              </a:r>
              <a:endParaRPr lang="en-US" i="1" dirty="0"/>
            </a:p>
          </p:txBody>
        </p:sp>
        <p:sp>
          <p:nvSpPr>
            <p:cNvPr id="18" name="TextBox 17"/>
            <p:cNvSpPr txBox="1"/>
            <p:nvPr/>
          </p:nvSpPr>
          <p:spPr>
            <a:xfrm>
              <a:off x="7467600" y="5257800"/>
              <a:ext cx="381000" cy="369332"/>
            </a:xfrm>
            <a:prstGeom prst="rect">
              <a:avLst/>
            </a:prstGeom>
            <a:noFill/>
          </p:spPr>
          <p:txBody>
            <a:bodyPr wrap="square" rtlCol="0">
              <a:spAutoFit/>
            </a:bodyPr>
            <a:lstStyle/>
            <a:p>
              <a:r>
                <a:rPr lang="en-US" i="1" dirty="0" smtClean="0"/>
                <a:t>B</a:t>
              </a:r>
              <a:endParaRPr lang="en-US" i="1" dirty="0"/>
            </a:p>
          </p:txBody>
        </p:sp>
      </p:grpSp>
      <p:sp>
        <p:nvSpPr>
          <p:cNvPr id="15" name="TextBox 14"/>
          <p:cNvSpPr txBox="1"/>
          <p:nvPr/>
        </p:nvSpPr>
        <p:spPr>
          <a:xfrm>
            <a:off x="5715000" y="4267200"/>
            <a:ext cx="2743200" cy="369332"/>
          </a:xfrm>
          <a:prstGeom prst="rect">
            <a:avLst/>
          </a:prstGeom>
          <a:noFill/>
        </p:spPr>
        <p:txBody>
          <a:bodyPr wrap="square" rtlCol="0">
            <a:spAutoFit/>
          </a:bodyPr>
          <a:lstStyle/>
          <a:p>
            <a:r>
              <a:rPr lang="en-US" dirty="0" smtClean="0"/>
              <a:t>Venn Diagram for </a:t>
            </a:r>
            <a:r>
              <a:rPr lang="en-US" i="1" dirty="0" smtClean="0"/>
              <a:t>A</a:t>
            </a:r>
            <a:r>
              <a:rPr lang="en-US" dirty="0" smtClean="0">
                <a:latin typeface="Cambria Math"/>
                <a:ea typeface="Cambria Math"/>
              </a:rPr>
              <a:t> ∪ </a:t>
            </a:r>
            <a:r>
              <a:rPr lang="en-US" i="1" dirty="0" smtClean="0">
                <a:latin typeface="Cambria Math"/>
                <a:ea typeface="Cambria Math"/>
              </a:rPr>
              <a:t>B</a:t>
            </a:r>
            <a:r>
              <a:rPr lang="en-US" dirty="0" smtClean="0"/>
              <a:t>  </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Intersection</a:t>
            </a:r>
            <a:endParaRPr lang="en-US" dirty="0"/>
          </a:p>
        </p:txBody>
      </p:sp>
      <p:sp>
        <p:nvSpPr>
          <p:cNvPr id="3" name="Content Placeholder 2"/>
          <p:cNvSpPr>
            <a:spLocks noGrp="1"/>
          </p:cNvSpPr>
          <p:nvPr>
            <p:ph idx="1"/>
          </p:nvPr>
        </p:nvSpPr>
        <p:spPr>
          <a:ln>
            <a:noFill/>
          </a:ln>
        </p:spPr>
        <p:txBody>
          <a:bodyPr>
            <a:normAutofit lnSpcReduction="10000"/>
          </a:bodyPr>
          <a:lstStyle/>
          <a:p>
            <a:r>
              <a:rPr lang="en-US" b="1" dirty="0" smtClean="0"/>
              <a:t>Definition</a:t>
            </a:r>
            <a:r>
              <a:rPr lang="en-US" dirty="0" smtClean="0"/>
              <a:t>:  The </a:t>
            </a:r>
            <a:r>
              <a:rPr lang="en-US" i="1" dirty="0" smtClean="0"/>
              <a:t>intersection</a:t>
            </a:r>
            <a:r>
              <a:rPr lang="en-US" dirty="0" smtClean="0"/>
              <a:t> of sets </a:t>
            </a:r>
            <a:r>
              <a:rPr lang="en-US" i="1" dirty="0" smtClean="0"/>
              <a:t>A</a:t>
            </a:r>
            <a:r>
              <a:rPr lang="en-US" dirty="0" smtClean="0"/>
              <a:t> and </a:t>
            </a:r>
            <a:r>
              <a:rPr lang="en-US" i="1" dirty="0" smtClean="0"/>
              <a:t>B</a:t>
            </a:r>
            <a:r>
              <a:rPr lang="en-US" dirty="0" smtClean="0"/>
              <a:t>, denoted by   </a:t>
            </a:r>
            <a:r>
              <a:rPr lang="en-US" i="1" dirty="0" smtClean="0">
                <a:ea typeface="Cambria Math" pitchFamily="18" charset="0"/>
              </a:rPr>
              <a:t>A </a:t>
            </a:r>
            <a:r>
              <a:rPr lang="en-US" dirty="0" smtClean="0">
                <a:latin typeface="Cambria Math"/>
                <a:ea typeface="Cambria Math"/>
              </a:rPr>
              <a:t>∩ </a:t>
            </a:r>
            <a:r>
              <a:rPr lang="en-US" i="1" dirty="0" smtClean="0">
                <a:ea typeface="Cambria Math"/>
              </a:rPr>
              <a:t>B,</a:t>
            </a:r>
            <a:r>
              <a:rPr lang="en-US" dirty="0" smtClean="0"/>
              <a:t>  is</a:t>
            </a:r>
          </a:p>
          <a:p>
            <a:endParaRPr lang="en-US" dirty="0" smtClean="0"/>
          </a:p>
          <a:p>
            <a:r>
              <a:rPr lang="en-US" dirty="0" smtClean="0"/>
              <a:t>Note if the intersection is empty, then </a:t>
            </a:r>
            <a:r>
              <a:rPr lang="en-US" i="1" dirty="0" smtClean="0"/>
              <a:t>A</a:t>
            </a:r>
            <a:r>
              <a:rPr lang="en-US" b="1" dirty="0" smtClean="0"/>
              <a:t> </a:t>
            </a:r>
            <a:r>
              <a:rPr lang="en-US" dirty="0" smtClean="0"/>
              <a:t>and </a:t>
            </a:r>
            <a:r>
              <a:rPr lang="en-US" i="1" dirty="0" smtClean="0"/>
              <a:t>B</a:t>
            </a:r>
            <a:r>
              <a:rPr lang="en-US" dirty="0" smtClean="0"/>
              <a:t> are said to be </a:t>
            </a:r>
            <a:r>
              <a:rPr lang="en-US" i="1" dirty="0" smtClean="0"/>
              <a:t>disjoint</a:t>
            </a:r>
            <a:r>
              <a:rPr lang="en-US" dirty="0" smtClean="0"/>
              <a:t>.</a:t>
            </a:r>
          </a:p>
          <a:p>
            <a:r>
              <a:rPr lang="en-US" b="1" dirty="0" smtClean="0"/>
              <a:t>Example</a:t>
            </a:r>
            <a:r>
              <a:rPr lang="en-US" dirty="0" smtClean="0"/>
              <a:t>: </a:t>
            </a:r>
            <a:r>
              <a:rPr lang="en-US" smtClean="0"/>
              <a:t>What is  </a:t>
            </a:r>
            <a:r>
              <a:rPr lang="en-US" dirty="0" smtClean="0">
                <a:latin typeface="Cambria Math" pitchFamily="18" charset="0"/>
                <a:ea typeface="Cambria Math" pitchFamily="18" charset="0"/>
              </a:rPr>
              <a:t>{1,2,3} ∩ {3,4,5} ? </a:t>
            </a:r>
          </a:p>
          <a:p>
            <a:pPr>
              <a:buNone/>
            </a:pP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Solution</a:t>
            </a:r>
            <a:r>
              <a:rPr lang="en-US" dirty="0" smtClean="0">
                <a:latin typeface="Cambria Math" pitchFamily="18" charset="0"/>
                <a:ea typeface="Cambria Math" pitchFamily="18" charset="0"/>
              </a:rPr>
              <a:t>:   {3}</a:t>
            </a:r>
          </a:p>
          <a:p>
            <a:r>
              <a:rPr lang="en-US" b="1" dirty="0" smtClean="0"/>
              <a:t>Example: </a:t>
            </a:r>
            <a:r>
              <a:rPr lang="en-US" dirty="0" smtClean="0"/>
              <a:t>What is?  </a:t>
            </a:r>
          </a:p>
          <a:p>
            <a:pPr>
              <a:buNone/>
            </a:pPr>
            <a:r>
              <a:rPr lang="en-US" dirty="0" smtClean="0">
                <a:latin typeface="Cambria Math" pitchFamily="18" charset="0"/>
                <a:ea typeface="Cambria Math" pitchFamily="18" charset="0"/>
              </a:rPr>
              <a:t>                {1,2,3} ∩ {4,5,6} ?    </a:t>
            </a:r>
          </a:p>
          <a:p>
            <a:pPr>
              <a:buNone/>
            </a:pP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rPr>
              <a:t>Solution</a:t>
            </a:r>
            <a:r>
              <a:rPr lang="en-US" dirty="0" smtClean="0">
                <a:latin typeface="Cambria Math" pitchFamily="18" charset="0"/>
                <a:ea typeface="Cambria Math" pitchFamily="18" charset="0"/>
              </a:rPr>
              <a:t>: </a:t>
            </a:r>
            <a:r>
              <a:rPr lang="en-US" dirty="0" smtClean="0">
                <a:latin typeface="Cambria Math"/>
                <a:ea typeface="Cambria Math"/>
              </a:rPr>
              <a:t>∅</a:t>
            </a:r>
          </a:p>
          <a:p>
            <a:pPr>
              <a:buNone/>
            </a:pPr>
            <a:endParaRPr lang="en-US" dirty="0" smtClean="0">
              <a:latin typeface="Cambria Math" pitchFamily="18" charset="0"/>
              <a:ea typeface="Cambria Math" pitchFamily="18" charset="0"/>
            </a:endParaRPr>
          </a:p>
          <a:p>
            <a:pPr>
              <a:buNone/>
            </a:pPr>
            <a:endParaRPr lang="en-US" dirty="0">
              <a:latin typeface="Cambria Math" pitchFamily="18" charset="0"/>
              <a:ea typeface="Cambria Math" pitchFamily="18" charset="0"/>
            </a:endParaRPr>
          </a:p>
        </p:txBody>
      </p:sp>
      <p:pic>
        <p:nvPicPr>
          <p:cNvPr id="5" name="Picture 4" descr="addin_tmp.png"/>
          <p:cNvPicPr>
            <a:picLocks noChangeAspect="1"/>
          </p:cNvPicPr>
          <p:nvPr>
            <p:custDataLst>
              <p:tags r:id="rId1"/>
            </p:custDataLst>
          </p:nvPr>
        </p:nvPicPr>
        <p:blipFill>
          <a:blip r:embed="rId3" cstate="print"/>
          <a:stretch>
            <a:fillRect/>
          </a:stretch>
        </p:blipFill>
        <p:spPr>
          <a:xfrm>
            <a:off x="2514600" y="2819400"/>
            <a:ext cx="3026093" cy="382905"/>
          </a:xfrm>
          <a:prstGeom prst="rect">
            <a:avLst/>
          </a:prstGeom>
        </p:spPr>
      </p:pic>
      <p:grpSp>
        <p:nvGrpSpPr>
          <p:cNvPr id="36" name="Group 35"/>
          <p:cNvGrpSpPr/>
          <p:nvPr/>
        </p:nvGrpSpPr>
        <p:grpSpPr>
          <a:xfrm>
            <a:off x="5715000" y="4724400"/>
            <a:ext cx="3429000" cy="1447800"/>
            <a:chOff x="5715000" y="4724400"/>
            <a:chExt cx="3429000" cy="1447800"/>
          </a:xfrm>
        </p:grpSpPr>
        <p:sp>
          <p:nvSpPr>
            <p:cNvPr id="23" name="Oval 22"/>
            <p:cNvSpPr/>
            <p:nvPr/>
          </p:nvSpPr>
          <p:spPr>
            <a:xfrm>
              <a:off x="6934200" y="5105400"/>
              <a:ext cx="533400" cy="838200"/>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0"/>
            <p:cNvGrpSpPr/>
            <p:nvPr/>
          </p:nvGrpSpPr>
          <p:grpSpPr>
            <a:xfrm>
              <a:off x="5715000" y="4724400"/>
              <a:ext cx="2971800" cy="1447800"/>
              <a:chOff x="5715000" y="4724400"/>
              <a:chExt cx="2971800" cy="1447800"/>
            </a:xfrm>
          </p:grpSpPr>
          <p:sp>
            <p:nvSpPr>
              <p:cNvPr id="32" name="Rectangle 31"/>
              <p:cNvSpPr/>
              <p:nvPr/>
            </p:nvSpPr>
            <p:spPr>
              <a:xfrm>
                <a:off x="5715000" y="4724400"/>
                <a:ext cx="2971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19"/>
              <p:cNvGrpSpPr/>
              <p:nvPr/>
            </p:nvGrpSpPr>
            <p:grpSpPr>
              <a:xfrm>
                <a:off x="6248400" y="5029200"/>
                <a:ext cx="1905000" cy="990600"/>
                <a:chOff x="6248400" y="5029200"/>
                <a:chExt cx="1905000" cy="990600"/>
              </a:xfrm>
            </p:grpSpPr>
            <p:sp>
              <p:nvSpPr>
                <p:cNvPr id="34" name="Oval 33"/>
                <p:cNvSpPr/>
                <p:nvPr/>
              </p:nvSpPr>
              <p:spPr>
                <a:xfrm>
                  <a:off x="6248400" y="50292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6934200" y="50292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8" name="Group 21"/>
            <p:cNvGrpSpPr/>
            <p:nvPr/>
          </p:nvGrpSpPr>
          <p:grpSpPr>
            <a:xfrm>
              <a:off x="6400800" y="4800600"/>
              <a:ext cx="2743200" cy="826532"/>
              <a:chOff x="6400800" y="4800600"/>
              <a:chExt cx="2743200" cy="826532"/>
            </a:xfrm>
          </p:grpSpPr>
          <p:sp>
            <p:nvSpPr>
              <p:cNvPr id="29" name="TextBox 28"/>
              <p:cNvSpPr txBox="1"/>
              <p:nvPr/>
            </p:nvSpPr>
            <p:spPr>
              <a:xfrm>
                <a:off x="8305800" y="4800600"/>
                <a:ext cx="838200" cy="369332"/>
              </a:xfrm>
              <a:prstGeom prst="rect">
                <a:avLst/>
              </a:prstGeom>
              <a:noFill/>
            </p:spPr>
            <p:txBody>
              <a:bodyPr wrap="square" rtlCol="0">
                <a:spAutoFit/>
              </a:bodyPr>
              <a:lstStyle/>
              <a:p>
                <a:r>
                  <a:rPr lang="en-US" i="1" dirty="0" smtClean="0"/>
                  <a:t>U</a:t>
                </a:r>
                <a:endParaRPr lang="en-US" i="1" dirty="0"/>
              </a:p>
            </p:txBody>
          </p:sp>
          <p:sp>
            <p:nvSpPr>
              <p:cNvPr id="30" name="TextBox 29"/>
              <p:cNvSpPr txBox="1"/>
              <p:nvPr/>
            </p:nvSpPr>
            <p:spPr>
              <a:xfrm>
                <a:off x="6400800" y="5181600"/>
                <a:ext cx="381000" cy="369332"/>
              </a:xfrm>
              <a:prstGeom prst="rect">
                <a:avLst/>
              </a:prstGeom>
              <a:noFill/>
            </p:spPr>
            <p:txBody>
              <a:bodyPr wrap="square" rtlCol="0">
                <a:spAutoFit/>
              </a:bodyPr>
              <a:lstStyle/>
              <a:p>
                <a:r>
                  <a:rPr lang="en-US" i="1" dirty="0" smtClean="0"/>
                  <a:t>A</a:t>
                </a:r>
                <a:endParaRPr lang="en-US" i="1" dirty="0"/>
              </a:p>
            </p:txBody>
          </p:sp>
          <p:sp>
            <p:nvSpPr>
              <p:cNvPr id="31" name="TextBox 30"/>
              <p:cNvSpPr txBox="1"/>
              <p:nvPr/>
            </p:nvSpPr>
            <p:spPr>
              <a:xfrm>
                <a:off x="7620000" y="5257800"/>
                <a:ext cx="381000" cy="369332"/>
              </a:xfrm>
              <a:prstGeom prst="rect">
                <a:avLst/>
              </a:prstGeom>
              <a:noFill/>
            </p:spPr>
            <p:txBody>
              <a:bodyPr wrap="square" rtlCol="0">
                <a:spAutoFit/>
              </a:bodyPr>
              <a:lstStyle/>
              <a:p>
                <a:r>
                  <a:rPr lang="en-US" i="1" dirty="0" smtClean="0"/>
                  <a:t>B</a:t>
                </a:r>
                <a:endParaRPr lang="en-US" i="1" dirty="0"/>
              </a:p>
            </p:txBody>
          </p:sp>
        </p:grpSp>
      </p:grpSp>
      <p:sp>
        <p:nvSpPr>
          <p:cNvPr id="16" name="TextBox 15"/>
          <p:cNvSpPr txBox="1"/>
          <p:nvPr/>
        </p:nvSpPr>
        <p:spPr>
          <a:xfrm>
            <a:off x="6172200" y="4267200"/>
            <a:ext cx="2971800" cy="369332"/>
          </a:xfrm>
          <a:prstGeom prst="rect">
            <a:avLst/>
          </a:prstGeom>
          <a:noFill/>
        </p:spPr>
        <p:txBody>
          <a:bodyPr wrap="square" rtlCol="0">
            <a:spAutoFit/>
          </a:bodyPr>
          <a:lstStyle/>
          <a:p>
            <a:r>
              <a:rPr lang="en-US" dirty="0" smtClean="0"/>
              <a:t>Venn Diagram</a:t>
            </a:r>
            <a:r>
              <a:rPr lang="en-US" dirty="0" smtClean="0">
                <a:latin typeface="Cambria Math"/>
                <a:ea typeface="Cambria Math"/>
              </a:rPr>
              <a:t>  for </a:t>
            </a:r>
            <a:r>
              <a:rPr lang="en-US" i="1" dirty="0" smtClean="0">
                <a:ea typeface="Cambria Math"/>
              </a:rPr>
              <a:t>A</a:t>
            </a:r>
            <a:r>
              <a:rPr lang="en-US" i="1" dirty="0" smtClean="0">
                <a:latin typeface="Cambria Math"/>
                <a:ea typeface="Cambria Math"/>
              </a:rPr>
              <a:t> </a:t>
            </a:r>
            <a:r>
              <a:rPr lang="en-US" dirty="0" smtClean="0">
                <a:latin typeface="Cambria Math"/>
                <a:ea typeface="Cambria Math"/>
              </a:rPr>
              <a:t>∩</a:t>
            </a:r>
            <a:r>
              <a:rPr lang="en-US" i="1" dirty="0" smtClean="0">
                <a:ea typeface="Cambria Math"/>
              </a:rPr>
              <a:t>B</a:t>
            </a:r>
            <a:r>
              <a:rPr lang="en-US" dirty="0" smtClean="0"/>
              <a:t>    </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Complement</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If </a:t>
            </a:r>
            <a:r>
              <a:rPr lang="en-US" i="1" dirty="0" smtClean="0"/>
              <a:t>A</a:t>
            </a:r>
            <a:r>
              <a:rPr lang="en-US" dirty="0" smtClean="0"/>
              <a:t> is a set, then the complement of the </a:t>
            </a:r>
            <a:r>
              <a:rPr lang="en-US" i="1" dirty="0" smtClean="0"/>
              <a:t>A</a:t>
            </a:r>
            <a:r>
              <a:rPr lang="en-US" b="1" dirty="0" smtClean="0"/>
              <a:t> </a:t>
            </a:r>
            <a:r>
              <a:rPr lang="en-US" dirty="0" smtClean="0"/>
              <a:t>(with respect to </a:t>
            </a:r>
            <a:r>
              <a:rPr lang="en-US" i="1" dirty="0" smtClean="0">
                <a:ea typeface="Cambria Math" pitchFamily="18" charset="0"/>
              </a:rPr>
              <a:t>U</a:t>
            </a:r>
            <a:r>
              <a:rPr lang="en-US" dirty="0" smtClean="0"/>
              <a:t>), denoted by </a:t>
            </a:r>
            <a:r>
              <a:rPr lang="en-US" i="1" dirty="0" smtClean="0"/>
              <a:t>Ā</a:t>
            </a:r>
            <a:r>
              <a:rPr lang="en-US" dirty="0" smtClean="0"/>
              <a:t> is the set  </a:t>
            </a:r>
            <a:r>
              <a:rPr lang="en-US" i="1" dirty="0" smtClean="0">
                <a:ea typeface="Cambria Math" pitchFamily="18" charset="0"/>
              </a:rPr>
              <a:t>U</a:t>
            </a:r>
            <a:r>
              <a:rPr lang="en-US" dirty="0" smtClean="0">
                <a:latin typeface="Cambria Math" pitchFamily="18" charset="0"/>
                <a:ea typeface="Cambria Math" pitchFamily="18" charset="0"/>
              </a:rPr>
              <a:t> - </a:t>
            </a:r>
            <a:r>
              <a:rPr lang="en-US" i="1" dirty="0" smtClean="0">
                <a:ea typeface="Cambria Math" pitchFamily="18" charset="0"/>
              </a:rPr>
              <a:t>A</a:t>
            </a:r>
          </a:p>
          <a:p>
            <a:pPr>
              <a:buNone/>
            </a:pPr>
            <a:r>
              <a:rPr lang="en-US" dirty="0" smtClean="0"/>
              <a:t>                       </a:t>
            </a:r>
            <a:r>
              <a:rPr lang="en-US" i="1" dirty="0" smtClean="0">
                <a:ea typeface="Cambria Math" pitchFamily="18" charset="0"/>
              </a:rPr>
              <a:t>Ā </a:t>
            </a:r>
            <a:r>
              <a:rPr lang="en-US" dirty="0" smtClean="0">
                <a:latin typeface="Cambria Math" pitchFamily="18" charset="0"/>
                <a:ea typeface="Cambria Math" pitchFamily="18" charset="0"/>
              </a:rPr>
              <a:t>= {</a:t>
            </a:r>
            <a:r>
              <a:rPr lang="en-US" i="1" dirty="0" smtClean="0">
                <a:ea typeface="Cambria Math" pitchFamily="18" charset="0"/>
              </a:rPr>
              <a:t>x</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ea typeface="Cambria Math"/>
              </a:rPr>
              <a:t>U</a:t>
            </a:r>
            <a:r>
              <a:rPr lang="en-US" dirty="0" smtClean="0">
                <a:latin typeface="Cambria Math"/>
                <a:ea typeface="Cambria Math"/>
              </a:rPr>
              <a:t> |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a:t>
            </a:r>
            <a:r>
              <a:rPr lang="en-US" i="1" dirty="0" smtClean="0">
                <a:ea typeface="Cambria Math"/>
              </a:rPr>
              <a:t>A</a:t>
            </a:r>
            <a:r>
              <a:rPr lang="en-US" dirty="0" smtClean="0">
                <a:latin typeface="Cambria Math"/>
                <a:ea typeface="Cambria Math"/>
              </a:rPr>
              <a:t>}</a:t>
            </a:r>
            <a:endParaRPr lang="en-US" dirty="0" smtClean="0">
              <a:latin typeface="Cambria Math" pitchFamily="18" charset="0"/>
              <a:ea typeface="Cambria Math" pitchFamily="18" charset="0"/>
            </a:endParaRPr>
          </a:p>
          <a:p>
            <a:pPr>
              <a:buNone/>
            </a:pPr>
            <a:r>
              <a:rPr lang="en-US" dirty="0" smtClean="0"/>
              <a:t>  (The complement of A is sometimes denoted by </a:t>
            </a:r>
            <a:r>
              <a:rPr lang="en-US" i="1" dirty="0" smtClean="0"/>
              <a:t>A</a:t>
            </a:r>
            <a:r>
              <a:rPr lang="en-US" i="1" baseline="30000" dirty="0" smtClean="0"/>
              <a:t>c </a:t>
            </a:r>
            <a:r>
              <a:rPr lang="en-US" i="1" dirty="0" smtClean="0"/>
              <a:t>.</a:t>
            </a:r>
            <a:r>
              <a:rPr lang="en-US" dirty="0" smtClean="0"/>
              <a:t>)</a:t>
            </a:r>
          </a:p>
          <a:p>
            <a:pPr>
              <a:buNone/>
            </a:pPr>
            <a:r>
              <a:rPr lang="en-US" b="1" dirty="0" smtClean="0"/>
              <a:t>  Example</a:t>
            </a:r>
            <a:r>
              <a:rPr lang="en-US" dirty="0" smtClean="0"/>
              <a:t>: If </a:t>
            </a:r>
            <a:r>
              <a:rPr lang="en-US" i="1" dirty="0" smtClean="0"/>
              <a:t>U</a:t>
            </a:r>
            <a:r>
              <a:rPr lang="en-US" dirty="0" smtClean="0"/>
              <a:t> is the positive integers less than 100, what is the complement of </a:t>
            </a:r>
            <a:r>
              <a:rPr lang="en-US" dirty="0" smtClean="0">
                <a:latin typeface="Cambria Math" pitchFamily="18" charset="0"/>
                <a:ea typeface="Cambria Math" pitchFamily="18" charset="0"/>
              </a:rPr>
              <a:t>{</a:t>
            </a:r>
            <a:r>
              <a:rPr lang="en-US" i="1" dirty="0" smtClean="0">
                <a:ea typeface="Cambria Math" pitchFamily="18" charset="0"/>
              </a:rPr>
              <a:t>x</a:t>
            </a:r>
            <a:r>
              <a:rPr lang="en-US" dirty="0" smtClean="0">
                <a:latin typeface="Cambria Math"/>
                <a:ea typeface="Cambria Math"/>
              </a:rPr>
              <a:t> |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&gt; 70} </a:t>
            </a:r>
          </a:p>
          <a:p>
            <a:pPr>
              <a:buNone/>
            </a:pPr>
            <a:r>
              <a:rPr lang="en-US" dirty="0" smtClean="0">
                <a:latin typeface="Cambria Math"/>
                <a:ea typeface="Cambria Math"/>
              </a:rPr>
              <a:t>            Solution: </a:t>
            </a:r>
            <a:r>
              <a:rPr lang="en-US" dirty="0" smtClean="0">
                <a:latin typeface="Cambria Math" pitchFamily="18" charset="0"/>
                <a:ea typeface="Cambria Math" pitchFamily="18" charset="0"/>
              </a:rPr>
              <a:t>{</a:t>
            </a:r>
            <a:r>
              <a:rPr lang="en-US" i="1" dirty="0" smtClean="0">
                <a:ea typeface="Cambria Math" pitchFamily="18" charset="0"/>
              </a:rPr>
              <a:t>x</a:t>
            </a:r>
            <a:r>
              <a:rPr lang="en-US" dirty="0" smtClean="0">
                <a:ea typeface="Cambria Math"/>
              </a:rPr>
              <a:t> </a:t>
            </a:r>
            <a:r>
              <a:rPr lang="en-US" dirty="0" smtClean="0">
                <a:latin typeface="Cambria Math"/>
                <a:ea typeface="Cambria Math"/>
              </a:rPr>
              <a:t>|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70} </a:t>
            </a:r>
          </a:p>
        </p:txBody>
      </p:sp>
      <p:grpSp>
        <p:nvGrpSpPr>
          <p:cNvPr id="25" name="Group 24"/>
          <p:cNvGrpSpPr/>
          <p:nvPr/>
        </p:nvGrpSpPr>
        <p:grpSpPr>
          <a:xfrm>
            <a:off x="5562600" y="5029200"/>
            <a:ext cx="3733800" cy="1676400"/>
            <a:chOff x="5562600" y="4495800"/>
            <a:chExt cx="3733800" cy="1676400"/>
          </a:xfrm>
        </p:grpSpPr>
        <p:grpSp>
          <p:nvGrpSpPr>
            <p:cNvPr id="27" name="Group 19"/>
            <p:cNvGrpSpPr/>
            <p:nvPr/>
          </p:nvGrpSpPr>
          <p:grpSpPr>
            <a:xfrm>
              <a:off x="5562600" y="4724400"/>
              <a:ext cx="2971800" cy="1447800"/>
              <a:chOff x="5562600" y="4724400"/>
              <a:chExt cx="2971800" cy="1447800"/>
            </a:xfrm>
          </p:grpSpPr>
          <p:sp>
            <p:nvSpPr>
              <p:cNvPr id="30" name="Rectangle 29"/>
              <p:cNvSpPr/>
              <p:nvPr/>
            </p:nvSpPr>
            <p:spPr>
              <a:xfrm>
                <a:off x="5562600" y="4724400"/>
                <a:ext cx="2971800" cy="144780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096000" y="5029200"/>
                <a:ext cx="1219200" cy="990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TextBox 27"/>
            <p:cNvSpPr txBox="1"/>
            <p:nvPr/>
          </p:nvSpPr>
          <p:spPr>
            <a:xfrm>
              <a:off x="6248400" y="5181600"/>
              <a:ext cx="381000" cy="369332"/>
            </a:xfrm>
            <a:prstGeom prst="rect">
              <a:avLst/>
            </a:prstGeom>
            <a:noFill/>
          </p:spPr>
          <p:txBody>
            <a:bodyPr wrap="square" rtlCol="0">
              <a:spAutoFit/>
            </a:bodyPr>
            <a:lstStyle/>
            <a:p>
              <a:r>
                <a:rPr lang="en-US" i="1" dirty="0" smtClean="0"/>
                <a:t>A</a:t>
              </a:r>
              <a:endParaRPr lang="en-US" i="1" dirty="0"/>
            </a:p>
          </p:txBody>
        </p:sp>
        <p:sp>
          <p:nvSpPr>
            <p:cNvPr id="26" name="TextBox 25"/>
            <p:cNvSpPr txBox="1"/>
            <p:nvPr/>
          </p:nvSpPr>
          <p:spPr>
            <a:xfrm>
              <a:off x="8458200" y="4495800"/>
              <a:ext cx="838200" cy="369332"/>
            </a:xfrm>
            <a:prstGeom prst="rect">
              <a:avLst/>
            </a:prstGeom>
            <a:noFill/>
          </p:spPr>
          <p:txBody>
            <a:bodyPr wrap="square" rtlCol="0">
              <a:spAutoFit/>
            </a:bodyPr>
            <a:lstStyle/>
            <a:p>
              <a:r>
                <a:rPr lang="en-US" i="1" dirty="0" smtClean="0"/>
                <a:t>U</a:t>
              </a:r>
              <a:endParaRPr lang="en-US" i="1" dirty="0"/>
            </a:p>
          </p:txBody>
        </p:sp>
      </p:grpSp>
      <p:sp>
        <p:nvSpPr>
          <p:cNvPr id="10" name="TextBox 9"/>
          <p:cNvSpPr txBox="1"/>
          <p:nvPr/>
        </p:nvSpPr>
        <p:spPr>
          <a:xfrm>
            <a:off x="5257800" y="4724400"/>
            <a:ext cx="3581400" cy="369332"/>
          </a:xfrm>
          <a:prstGeom prst="rect">
            <a:avLst/>
          </a:prstGeom>
          <a:noFill/>
        </p:spPr>
        <p:txBody>
          <a:bodyPr wrap="square" rtlCol="0">
            <a:spAutoFit/>
          </a:bodyPr>
          <a:lstStyle/>
          <a:p>
            <a:r>
              <a:rPr lang="en-US" dirty="0" smtClean="0"/>
              <a:t>Venn Diagram for Complement</a:t>
            </a:r>
            <a:endParaRPr lang="en-US" dirty="0"/>
          </a:p>
        </p:txBody>
      </p:sp>
      <p:sp>
        <p:nvSpPr>
          <p:cNvPr id="11" name="Rectangle 10"/>
          <p:cNvSpPr/>
          <p:nvPr/>
        </p:nvSpPr>
        <p:spPr>
          <a:xfrm>
            <a:off x="5638800" y="5410200"/>
            <a:ext cx="336952" cy="369332"/>
          </a:xfrm>
          <a:prstGeom prst="rect">
            <a:avLst/>
          </a:prstGeom>
        </p:spPr>
        <p:txBody>
          <a:bodyPr wrap="none">
            <a:spAutoFit/>
          </a:bodyPr>
          <a:lstStyle/>
          <a:p>
            <a:r>
              <a:rPr lang="en-US" i="1" dirty="0" smtClean="0">
                <a:ea typeface="Cambria Math" pitchFamily="18" charset="0"/>
              </a:rPr>
              <a:t>Ā</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Difference</a:t>
            </a:r>
            <a:endParaRPr lang="en-US" dirty="0"/>
          </a:p>
        </p:txBody>
      </p:sp>
      <p:sp>
        <p:nvSpPr>
          <p:cNvPr id="3" name="Content Placeholder 2"/>
          <p:cNvSpPr>
            <a:spLocks noGrp="1"/>
          </p:cNvSpPr>
          <p:nvPr>
            <p:ph idx="1"/>
          </p:nvPr>
        </p:nvSpPr>
        <p:spPr/>
        <p:txBody>
          <a:bodyPr/>
          <a:lstStyle/>
          <a:p>
            <a:r>
              <a:rPr lang="en-US" b="1" dirty="0" smtClean="0"/>
              <a:t>Definition</a:t>
            </a:r>
            <a:r>
              <a:rPr lang="en-US" dirty="0" smtClean="0"/>
              <a:t>: Let  </a:t>
            </a:r>
            <a:r>
              <a:rPr lang="en-US" i="1" dirty="0" smtClean="0"/>
              <a:t>A </a:t>
            </a:r>
            <a:r>
              <a:rPr lang="en-US" dirty="0" smtClean="0"/>
              <a:t>and </a:t>
            </a:r>
            <a:r>
              <a:rPr lang="en-US" i="1" dirty="0" smtClean="0"/>
              <a:t>B</a:t>
            </a:r>
            <a:r>
              <a:rPr lang="en-US" dirty="0" smtClean="0"/>
              <a:t> be sets. The </a:t>
            </a:r>
            <a:r>
              <a:rPr lang="en-US" i="1" dirty="0" smtClean="0"/>
              <a:t>difference</a:t>
            </a:r>
            <a:r>
              <a:rPr lang="en-US" dirty="0" smtClean="0"/>
              <a:t> of </a:t>
            </a:r>
            <a:r>
              <a:rPr lang="en-US" i="1" dirty="0" smtClean="0"/>
              <a:t>A</a:t>
            </a:r>
            <a:r>
              <a:rPr lang="en-US" dirty="0" smtClean="0"/>
              <a:t> and </a:t>
            </a:r>
            <a:r>
              <a:rPr lang="en-US" i="1" dirty="0" smtClean="0"/>
              <a:t>B</a:t>
            </a:r>
            <a:r>
              <a:rPr lang="en-US" dirty="0" smtClean="0"/>
              <a:t>, denoted by </a:t>
            </a:r>
            <a:r>
              <a:rPr lang="en-US" i="1" dirty="0" smtClean="0"/>
              <a:t>A</a:t>
            </a:r>
            <a:r>
              <a:rPr lang="en-US" dirty="0" smtClean="0"/>
              <a:t> – </a:t>
            </a:r>
            <a:r>
              <a:rPr lang="en-US" i="1" dirty="0" smtClean="0"/>
              <a:t>B</a:t>
            </a:r>
            <a:r>
              <a:rPr lang="en-US" dirty="0" smtClean="0"/>
              <a:t>, is the set containing the elements of </a:t>
            </a:r>
            <a:r>
              <a:rPr lang="en-US" i="1" dirty="0" smtClean="0"/>
              <a:t>A</a:t>
            </a:r>
            <a:r>
              <a:rPr lang="en-US" dirty="0" smtClean="0"/>
              <a:t> that are not in </a:t>
            </a:r>
            <a:r>
              <a:rPr lang="en-US" i="1" dirty="0" smtClean="0"/>
              <a:t>B</a:t>
            </a:r>
            <a:r>
              <a:rPr lang="en-US" dirty="0" smtClean="0"/>
              <a:t>. The difference of </a:t>
            </a:r>
            <a:r>
              <a:rPr lang="en-US" i="1" dirty="0" smtClean="0"/>
              <a:t>A</a:t>
            </a:r>
            <a:r>
              <a:rPr lang="en-US" dirty="0" smtClean="0"/>
              <a:t> and </a:t>
            </a:r>
            <a:r>
              <a:rPr lang="en-US" i="1" dirty="0" smtClean="0"/>
              <a:t>B</a:t>
            </a:r>
            <a:r>
              <a:rPr lang="en-US" dirty="0" smtClean="0"/>
              <a:t> is also called the complement of </a:t>
            </a:r>
            <a:r>
              <a:rPr lang="en-US" i="1" dirty="0" smtClean="0"/>
              <a:t>B</a:t>
            </a:r>
            <a:r>
              <a:rPr lang="en-US" dirty="0" smtClean="0"/>
              <a:t> with respect to </a:t>
            </a:r>
            <a:r>
              <a:rPr lang="en-US" i="1" dirty="0" smtClean="0"/>
              <a:t>A</a:t>
            </a:r>
            <a:r>
              <a:rPr lang="en-US" dirty="0" smtClean="0"/>
              <a:t>.</a:t>
            </a:r>
          </a:p>
          <a:p>
            <a:pPr>
              <a:buNone/>
            </a:pPr>
            <a:r>
              <a:rPr lang="en-US" dirty="0" smtClean="0"/>
              <a:t>               </a:t>
            </a:r>
            <a:r>
              <a:rPr lang="en-US" i="1" dirty="0" smtClean="0"/>
              <a:t>A</a:t>
            </a:r>
            <a:r>
              <a:rPr lang="en-US" dirty="0" smtClean="0"/>
              <a:t> – </a:t>
            </a:r>
            <a:r>
              <a:rPr lang="en-US" i="1" dirty="0" smtClean="0"/>
              <a:t>B</a:t>
            </a:r>
            <a:r>
              <a:rPr lang="en-US" dirty="0" smtClean="0">
                <a:latin typeface="Cambria Math" pitchFamily="18" charset="0"/>
                <a:ea typeface="Cambria Math" pitchFamily="18" charset="0"/>
              </a:rPr>
              <a:t> = {</a:t>
            </a:r>
            <a:r>
              <a:rPr lang="en-US" i="1" dirty="0" smtClean="0">
                <a:ea typeface="Cambria Math" pitchFamily="18" charset="0"/>
              </a:rPr>
              <a:t>x</a:t>
            </a:r>
            <a:r>
              <a:rPr lang="en-US" dirty="0" smtClean="0">
                <a:latin typeface="Cambria Math" pitchFamily="18" charset="0"/>
                <a:ea typeface="Cambria Math" pitchFamily="18" charset="0"/>
              </a:rPr>
              <a:t> </a:t>
            </a:r>
            <a:r>
              <a:rPr lang="en-US" dirty="0" smtClean="0">
                <a:latin typeface="Cambria Math"/>
                <a:ea typeface="Cambria Math"/>
              </a:rPr>
              <a:t>| </a:t>
            </a:r>
            <a:r>
              <a:rPr lang="en-US" i="1" dirty="0" smtClean="0">
                <a:ea typeface="Cambria Math"/>
              </a:rPr>
              <a:t>x</a:t>
            </a:r>
            <a:r>
              <a:rPr lang="en-US" dirty="0" smtClean="0">
                <a:latin typeface="Cambria Math"/>
                <a:ea typeface="Cambria Math"/>
              </a:rPr>
              <a:t> ∈ A </a:t>
            </a:r>
            <a:r>
              <a:rPr lang="en-US" dirty="0" smtClean="0">
                <a:latin typeface="Cambria Math"/>
                <a:ea typeface="Cambria Math"/>
                <a:sym typeface="Symbol"/>
              </a:rPr>
              <a:t></a:t>
            </a:r>
            <a:r>
              <a:rPr lang="en-US" dirty="0" smtClean="0">
                <a:latin typeface="Cambria Math"/>
                <a:ea typeface="Cambria Math"/>
              </a:rPr>
              <a:t> </a:t>
            </a:r>
            <a:r>
              <a:rPr lang="en-US" i="1" dirty="0" smtClean="0">
                <a:ea typeface="Cambria Math"/>
              </a:rPr>
              <a:t>x</a:t>
            </a:r>
            <a:r>
              <a:rPr lang="en-US" i="1" dirty="0" smtClean="0">
                <a:latin typeface="Cambria Math"/>
                <a:ea typeface="Cambria Math"/>
              </a:rPr>
              <a:t> </a:t>
            </a:r>
            <a:r>
              <a:rPr lang="en-US" dirty="0" smtClean="0">
                <a:latin typeface="Cambria Math"/>
                <a:ea typeface="Cambria Math"/>
              </a:rPr>
              <a:t>∉ </a:t>
            </a:r>
            <a:r>
              <a:rPr lang="en-US" i="1" dirty="0" smtClean="0">
                <a:ea typeface="Cambria Math"/>
              </a:rPr>
              <a:t>B</a:t>
            </a:r>
            <a:r>
              <a:rPr lang="en-US" dirty="0" smtClean="0">
                <a:latin typeface="Cambria Math"/>
                <a:ea typeface="Cambria Math"/>
              </a:rPr>
              <a:t>}  =   </a:t>
            </a:r>
            <a:r>
              <a:rPr lang="en-US" i="1" dirty="0" smtClean="0">
                <a:ea typeface="Cambria Math" pitchFamily="18" charset="0"/>
              </a:rPr>
              <a:t>A</a:t>
            </a:r>
            <a:r>
              <a:rPr lang="en-US" dirty="0" smtClean="0">
                <a:latin typeface="Cambria Math" pitchFamily="18" charset="0"/>
                <a:ea typeface="Cambria Math" pitchFamily="18" charset="0"/>
              </a:rPr>
              <a:t> ∩</a:t>
            </a:r>
            <a:r>
              <a:rPr lang="en-US" b="1" dirty="0" smtClean="0">
                <a:latin typeface="Cambria Math" pitchFamily="18" charset="0"/>
                <a:ea typeface="Cambria Math" pitchFamily="18" charset="0"/>
                <a:sym typeface="Symbol"/>
              </a:rPr>
              <a:t></a:t>
            </a:r>
            <a:r>
              <a:rPr lang="en-US" i="1" dirty="0" smtClean="0">
                <a:ea typeface="Cambria Math" pitchFamily="18" charset="0"/>
                <a:sym typeface="Symbol"/>
              </a:rPr>
              <a:t>B</a:t>
            </a:r>
            <a:endParaRPr lang="en-US" i="1" dirty="0" smtClean="0">
              <a:ea typeface="Cambria Math" pitchFamily="18" charset="0"/>
            </a:endParaRPr>
          </a:p>
        </p:txBody>
      </p:sp>
      <p:grpSp>
        <p:nvGrpSpPr>
          <p:cNvPr id="38" name="Group 37"/>
          <p:cNvGrpSpPr/>
          <p:nvPr/>
        </p:nvGrpSpPr>
        <p:grpSpPr>
          <a:xfrm>
            <a:off x="1905000" y="4953000"/>
            <a:ext cx="3429000" cy="1447800"/>
            <a:chOff x="5410200" y="4876800"/>
            <a:chExt cx="3429000" cy="1447800"/>
          </a:xfrm>
        </p:grpSpPr>
        <p:sp>
          <p:nvSpPr>
            <p:cNvPr id="29" name="Rectangle 28"/>
            <p:cNvSpPr/>
            <p:nvPr/>
          </p:nvSpPr>
          <p:spPr>
            <a:xfrm>
              <a:off x="5410200" y="4876800"/>
              <a:ext cx="2971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5943600" y="5181600"/>
              <a:ext cx="1219200" cy="990600"/>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6629400" y="51816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8001000" y="4953000"/>
              <a:ext cx="838200" cy="369332"/>
            </a:xfrm>
            <a:prstGeom prst="rect">
              <a:avLst/>
            </a:prstGeom>
            <a:noFill/>
          </p:spPr>
          <p:txBody>
            <a:bodyPr wrap="square" rtlCol="0">
              <a:spAutoFit/>
            </a:bodyPr>
            <a:lstStyle/>
            <a:p>
              <a:r>
                <a:rPr lang="en-US" dirty="0" smtClean="0"/>
                <a:t>U</a:t>
              </a:r>
              <a:endParaRPr lang="en-US" dirty="0"/>
            </a:p>
          </p:txBody>
        </p:sp>
        <p:sp>
          <p:nvSpPr>
            <p:cNvPr id="35" name="TextBox 34"/>
            <p:cNvSpPr txBox="1"/>
            <p:nvPr/>
          </p:nvSpPr>
          <p:spPr>
            <a:xfrm>
              <a:off x="5715000" y="5181600"/>
              <a:ext cx="381000" cy="369332"/>
            </a:xfrm>
            <a:prstGeom prst="rect">
              <a:avLst/>
            </a:prstGeom>
            <a:noFill/>
          </p:spPr>
          <p:txBody>
            <a:bodyPr wrap="square" rtlCol="0">
              <a:spAutoFit/>
            </a:bodyPr>
            <a:lstStyle/>
            <a:p>
              <a:r>
                <a:rPr lang="en-US" dirty="0" smtClean="0"/>
                <a:t>A</a:t>
              </a:r>
              <a:endParaRPr lang="en-US" dirty="0"/>
            </a:p>
          </p:txBody>
        </p:sp>
        <p:sp>
          <p:nvSpPr>
            <p:cNvPr id="36" name="TextBox 35"/>
            <p:cNvSpPr txBox="1"/>
            <p:nvPr/>
          </p:nvSpPr>
          <p:spPr>
            <a:xfrm>
              <a:off x="7315200" y="5410200"/>
              <a:ext cx="381000" cy="369332"/>
            </a:xfrm>
            <a:prstGeom prst="rect">
              <a:avLst/>
            </a:prstGeom>
            <a:noFill/>
          </p:spPr>
          <p:txBody>
            <a:bodyPr wrap="square" rtlCol="0">
              <a:spAutoFit/>
            </a:bodyPr>
            <a:lstStyle/>
            <a:p>
              <a:r>
                <a:rPr lang="en-US" dirty="0" smtClean="0"/>
                <a:t>B</a:t>
              </a:r>
              <a:endParaRPr lang="en-US" dirty="0"/>
            </a:p>
          </p:txBody>
        </p:sp>
        <p:sp>
          <p:nvSpPr>
            <p:cNvPr id="37" name="Oval 36"/>
            <p:cNvSpPr/>
            <p:nvPr/>
          </p:nvSpPr>
          <p:spPr>
            <a:xfrm>
              <a:off x="6629400" y="5257800"/>
              <a:ext cx="533400" cy="838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5181600" y="4953000"/>
            <a:ext cx="3505200" cy="369332"/>
          </a:xfrm>
          <a:prstGeom prst="rect">
            <a:avLst/>
          </a:prstGeom>
          <a:noFill/>
        </p:spPr>
        <p:txBody>
          <a:bodyPr wrap="square" rtlCol="0">
            <a:spAutoFit/>
          </a:bodyPr>
          <a:lstStyle/>
          <a:p>
            <a:r>
              <a:rPr lang="en-US" dirty="0" smtClean="0"/>
              <a:t>Venn Diagram</a:t>
            </a:r>
            <a:r>
              <a:rPr lang="en-US" dirty="0" smtClean="0">
                <a:latin typeface="Cambria Math"/>
                <a:ea typeface="Cambria Math"/>
              </a:rPr>
              <a:t>  for </a:t>
            </a:r>
            <a:r>
              <a:rPr lang="en-US" i="1" dirty="0" smtClean="0">
                <a:latin typeface="Cambria Math"/>
                <a:ea typeface="Cambria Math"/>
              </a:rPr>
              <a:t>A</a:t>
            </a:r>
            <a:r>
              <a:rPr lang="en-US" dirty="0" smtClean="0">
                <a:latin typeface="Cambria Math"/>
                <a:ea typeface="Cambria Math"/>
              </a:rPr>
              <a:t> − </a:t>
            </a:r>
            <a:r>
              <a:rPr lang="en-US" i="1" dirty="0" smtClean="0">
                <a:latin typeface="Cambria Math"/>
                <a:ea typeface="Cambria Math"/>
              </a:rPr>
              <a:t>B</a:t>
            </a:r>
            <a:r>
              <a:rPr lang="en-US" dirty="0" smtClean="0"/>
              <a:t>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50164"/>
          </a:xfrm>
        </p:spPr>
        <p:txBody>
          <a:bodyPr>
            <a:normAutofit fontScale="90000"/>
          </a:bodyPr>
          <a:lstStyle/>
          <a:p>
            <a:pPr algn="ctr"/>
            <a:r>
              <a:rPr lang="en-US" dirty="0" smtClean="0"/>
              <a:t>Symmetric Difference</a:t>
            </a:r>
            <a:endParaRPr lang="en-US" dirty="0"/>
          </a:p>
        </p:txBody>
      </p:sp>
      <p:sp>
        <p:nvSpPr>
          <p:cNvPr id="3" name="Content Placeholder 2"/>
          <p:cNvSpPr>
            <a:spLocks noGrp="1"/>
          </p:cNvSpPr>
          <p:nvPr>
            <p:ph idx="1"/>
          </p:nvPr>
        </p:nvSpPr>
        <p:spPr/>
        <p:txBody>
          <a:bodyPr/>
          <a:lstStyle/>
          <a:p>
            <a:pPr>
              <a:buNone/>
            </a:pPr>
            <a:r>
              <a:rPr lang="en-US" b="1" dirty="0" smtClean="0"/>
              <a:t> Definition</a:t>
            </a:r>
            <a:r>
              <a:rPr lang="en-US" dirty="0" smtClean="0"/>
              <a:t>: The </a:t>
            </a:r>
            <a:r>
              <a:rPr lang="en-US" i="1" dirty="0" smtClean="0"/>
              <a:t>symmetric difference </a:t>
            </a:r>
            <a:r>
              <a:rPr lang="en-US" dirty="0" smtClean="0"/>
              <a:t>of </a:t>
            </a:r>
            <a:r>
              <a:rPr lang="en-US" b="1" dirty="0" smtClean="0"/>
              <a:t>A</a:t>
            </a:r>
            <a:r>
              <a:rPr lang="en-US" dirty="0" smtClean="0"/>
              <a:t> and </a:t>
            </a:r>
            <a:r>
              <a:rPr lang="en-US" b="1" dirty="0" smtClean="0"/>
              <a:t>B</a:t>
            </a:r>
            <a:r>
              <a:rPr lang="en-US" dirty="0" smtClean="0"/>
              <a:t>, denoted by                   is the set</a:t>
            </a:r>
          </a:p>
          <a:p>
            <a:endParaRPr lang="en-US" dirty="0" smtClean="0"/>
          </a:p>
          <a:p>
            <a:pPr>
              <a:buNone/>
            </a:pPr>
            <a:r>
              <a:rPr lang="en-US" b="1" dirty="0" smtClean="0"/>
              <a:t> Example</a:t>
            </a:r>
            <a:r>
              <a:rPr lang="en-US" dirty="0" smtClean="0"/>
              <a:t>:</a:t>
            </a:r>
          </a:p>
          <a:p>
            <a:pPr lvl="1">
              <a:buNone/>
            </a:pPr>
            <a:r>
              <a:rPr lang="en-US" i="1" dirty="0" smtClean="0">
                <a:ea typeface="Cambria Math" pitchFamily="18" charset="0"/>
              </a:rPr>
              <a:t>U</a:t>
            </a:r>
            <a:r>
              <a:rPr lang="en-US" dirty="0" smtClean="0">
                <a:latin typeface="Cambria Math" pitchFamily="18" charset="0"/>
                <a:ea typeface="Cambria Math" pitchFamily="18" charset="0"/>
              </a:rPr>
              <a:t> = {0,1,2,3,4,5,6,7,8,9,10}  </a:t>
            </a:r>
          </a:p>
          <a:p>
            <a:pPr lvl="1">
              <a:buNone/>
            </a:pPr>
            <a:r>
              <a:rPr lang="en-US" i="1" dirty="0" smtClean="0">
                <a:ea typeface="Cambria Math" pitchFamily="18" charset="0"/>
              </a:rPr>
              <a:t>A</a:t>
            </a:r>
            <a:r>
              <a:rPr lang="en-US" dirty="0" smtClean="0">
                <a:ea typeface="Cambria Math" pitchFamily="18" charset="0"/>
              </a:rPr>
              <a:t> </a:t>
            </a:r>
            <a:r>
              <a:rPr lang="en-US" dirty="0" smtClean="0">
                <a:latin typeface="Cambria Math" pitchFamily="18" charset="0"/>
                <a:ea typeface="Cambria Math" pitchFamily="18" charset="0"/>
              </a:rPr>
              <a:t>= {1,2,3,4,5}   </a:t>
            </a:r>
            <a:r>
              <a:rPr lang="en-US" i="1" dirty="0" smtClean="0">
                <a:ea typeface="Cambria Math" pitchFamily="18" charset="0"/>
              </a:rPr>
              <a:t>B</a:t>
            </a:r>
            <a:r>
              <a:rPr lang="en-US" dirty="0" smtClean="0">
                <a:latin typeface="Cambria Math" pitchFamily="18" charset="0"/>
                <a:ea typeface="Cambria Math" pitchFamily="18" charset="0"/>
              </a:rPr>
              <a:t> ={4,5,6,7,8}</a:t>
            </a:r>
          </a:p>
          <a:p>
            <a:pPr lvl="1">
              <a:buNone/>
            </a:pPr>
            <a:r>
              <a:rPr lang="en-US" dirty="0" smtClean="0"/>
              <a:t>What is:</a:t>
            </a:r>
            <a:r>
              <a:rPr lang="en-US" b="1" dirty="0" smtClean="0">
                <a:latin typeface="Cambria Math" pitchFamily="18" charset="0"/>
                <a:ea typeface="Cambria Math" pitchFamily="18" charset="0"/>
              </a:rPr>
              <a:t>  </a:t>
            </a:r>
            <a:r>
              <a:rPr lang="en-US" dirty="0" smtClean="0">
                <a:latin typeface="Cambria Math" pitchFamily="18" charset="0"/>
                <a:ea typeface="Cambria Math" pitchFamily="18" charset="0"/>
              </a:rPr>
              <a:t> </a:t>
            </a:r>
          </a:p>
          <a:p>
            <a:pPr lvl="1"/>
            <a:r>
              <a:rPr lang="en-US" b="1" dirty="0" smtClean="0">
                <a:ea typeface="Cambria Math" pitchFamily="18" charset="0"/>
              </a:rPr>
              <a:t>Solution</a:t>
            </a:r>
            <a:r>
              <a:rPr lang="en-US" dirty="0" smtClean="0">
                <a:latin typeface="Cambria Math" pitchFamily="18" charset="0"/>
                <a:ea typeface="Cambria Math" pitchFamily="18" charset="0"/>
              </a:rPr>
              <a:t>: {1,2,3,6,7,8}</a:t>
            </a:r>
            <a:endParaRPr lang="en-US" dirty="0" smtClean="0"/>
          </a:p>
          <a:p>
            <a:pPr lvl="1">
              <a:buNone/>
            </a:pPr>
            <a:endParaRPr lang="en-US" dirty="0" smtClean="0"/>
          </a:p>
          <a:p>
            <a:pPr>
              <a:buNone/>
            </a:pPr>
            <a:endParaRPr lang="en-US" dirty="0"/>
          </a:p>
        </p:txBody>
      </p:sp>
      <p:pic>
        <p:nvPicPr>
          <p:cNvPr id="5" name="Picture 4" descr="addin_tmp.png"/>
          <p:cNvPicPr>
            <a:picLocks noChangeAspect="1"/>
          </p:cNvPicPr>
          <p:nvPr>
            <p:custDataLst>
              <p:tags r:id="rId1"/>
            </p:custDataLst>
          </p:nvPr>
        </p:nvPicPr>
        <p:blipFill>
          <a:blip r:embed="rId5" cstate="print"/>
          <a:stretch>
            <a:fillRect/>
          </a:stretch>
        </p:blipFill>
        <p:spPr>
          <a:xfrm>
            <a:off x="2286000" y="3048000"/>
            <a:ext cx="3051810" cy="382905"/>
          </a:xfrm>
          <a:prstGeom prst="rect">
            <a:avLst/>
          </a:prstGeom>
        </p:spPr>
      </p:pic>
      <p:pic>
        <p:nvPicPr>
          <p:cNvPr id="7" name="Picture 6" descr="addin_tmp.png"/>
          <p:cNvPicPr>
            <a:picLocks noChangeAspect="1"/>
          </p:cNvPicPr>
          <p:nvPr>
            <p:custDataLst>
              <p:tags r:id="rId2"/>
            </p:custDataLst>
          </p:nvPr>
        </p:nvPicPr>
        <p:blipFill>
          <a:blip r:embed="rId6" cstate="print"/>
          <a:stretch>
            <a:fillRect/>
          </a:stretch>
        </p:blipFill>
        <p:spPr>
          <a:xfrm>
            <a:off x="2590800" y="2438400"/>
            <a:ext cx="1025843" cy="308610"/>
          </a:xfrm>
          <a:prstGeom prst="rect">
            <a:avLst/>
          </a:prstGeom>
        </p:spPr>
      </p:pic>
      <p:pic>
        <p:nvPicPr>
          <p:cNvPr id="9" name="Picture 8" descr="addin_tmp.png"/>
          <p:cNvPicPr>
            <a:picLocks noChangeAspect="1"/>
          </p:cNvPicPr>
          <p:nvPr>
            <p:custDataLst>
              <p:tags r:id="rId3"/>
            </p:custDataLst>
          </p:nvPr>
        </p:nvPicPr>
        <p:blipFill>
          <a:blip r:embed="rId6" cstate="print"/>
          <a:stretch>
            <a:fillRect/>
          </a:stretch>
        </p:blipFill>
        <p:spPr>
          <a:xfrm>
            <a:off x="6172200" y="3657600"/>
            <a:ext cx="854869" cy="257175"/>
          </a:xfrm>
          <a:prstGeom prst="rect">
            <a:avLst/>
          </a:prstGeom>
        </p:spPr>
      </p:pic>
      <p:grpSp>
        <p:nvGrpSpPr>
          <p:cNvPr id="35" name="Group 34"/>
          <p:cNvGrpSpPr/>
          <p:nvPr/>
        </p:nvGrpSpPr>
        <p:grpSpPr>
          <a:xfrm>
            <a:off x="4953000" y="3581400"/>
            <a:ext cx="3493476" cy="2057400"/>
            <a:chOff x="4953000" y="3581400"/>
            <a:chExt cx="3493476" cy="2057400"/>
          </a:xfrm>
        </p:grpSpPr>
        <p:sp>
          <p:nvSpPr>
            <p:cNvPr id="10" name="Rectangle 9"/>
            <p:cNvSpPr/>
            <p:nvPr/>
          </p:nvSpPr>
          <p:spPr>
            <a:xfrm>
              <a:off x="4953000" y="3581400"/>
              <a:ext cx="3352800" cy="20574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5486399" y="4191001"/>
              <a:ext cx="1312985" cy="1303421"/>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6172199" y="4191001"/>
              <a:ext cx="1312985" cy="1303421"/>
            </a:xfrm>
            <a:prstGeom prst="ellipse">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7543799" y="4210725"/>
              <a:ext cx="902677" cy="369332"/>
            </a:xfrm>
            <a:prstGeom prst="rect">
              <a:avLst/>
            </a:prstGeom>
            <a:noFill/>
          </p:spPr>
          <p:txBody>
            <a:bodyPr wrap="square" rtlCol="0">
              <a:spAutoFit/>
            </a:bodyPr>
            <a:lstStyle/>
            <a:p>
              <a:r>
                <a:rPr lang="en-US" dirty="0" smtClean="0"/>
                <a:t>U</a:t>
              </a:r>
              <a:endParaRPr lang="en-US" dirty="0"/>
            </a:p>
          </p:txBody>
        </p:sp>
        <p:sp>
          <p:nvSpPr>
            <p:cNvPr id="14" name="TextBox 13"/>
            <p:cNvSpPr txBox="1"/>
            <p:nvPr/>
          </p:nvSpPr>
          <p:spPr>
            <a:xfrm>
              <a:off x="5562600" y="4643862"/>
              <a:ext cx="410308" cy="369332"/>
            </a:xfrm>
            <a:prstGeom prst="rect">
              <a:avLst/>
            </a:prstGeom>
            <a:noFill/>
          </p:spPr>
          <p:txBody>
            <a:bodyPr wrap="square" rtlCol="0">
              <a:spAutoFit/>
            </a:bodyPr>
            <a:lstStyle/>
            <a:p>
              <a:r>
                <a:rPr lang="en-US" dirty="0" smtClean="0"/>
                <a:t>A</a:t>
              </a:r>
              <a:endParaRPr lang="en-US" dirty="0"/>
            </a:p>
          </p:txBody>
        </p:sp>
        <p:sp>
          <p:nvSpPr>
            <p:cNvPr id="15" name="TextBox 14"/>
            <p:cNvSpPr txBox="1"/>
            <p:nvPr/>
          </p:nvSpPr>
          <p:spPr>
            <a:xfrm>
              <a:off x="6858000" y="4643862"/>
              <a:ext cx="410308" cy="369332"/>
            </a:xfrm>
            <a:prstGeom prst="rect">
              <a:avLst/>
            </a:prstGeom>
            <a:noFill/>
          </p:spPr>
          <p:txBody>
            <a:bodyPr wrap="square" rtlCol="0">
              <a:spAutoFit/>
            </a:bodyPr>
            <a:lstStyle/>
            <a:p>
              <a:r>
                <a:rPr lang="en-US" dirty="0" smtClean="0"/>
                <a:t>B</a:t>
              </a:r>
              <a:endParaRPr lang="en-US" dirty="0"/>
            </a:p>
          </p:txBody>
        </p:sp>
        <p:sp>
          <p:nvSpPr>
            <p:cNvPr id="16" name="Oval 15"/>
            <p:cNvSpPr/>
            <p:nvPr/>
          </p:nvSpPr>
          <p:spPr>
            <a:xfrm>
              <a:off x="6172199" y="4319336"/>
              <a:ext cx="574431" cy="1102895"/>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5638800" y="5943600"/>
            <a:ext cx="2438400" cy="369332"/>
          </a:xfrm>
          <a:prstGeom prst="rect">
            <a:avLst/>
          </a:prstGeom>
          <a:noFill/>
        </p:spPr>
        <p:txBody>
          <a:bodyPr wrap="square" rtlCol="0">
            <a:spAutoFit/>
          </a:bodyPr>
          <a:lstStyle/>
          <a:p>
            <a:r>
              <a:rPr lang="en-US" dirty="0" smtClean="0"/>
              <a:t>Venn Diagram</a:t>
            </a:r>
            <a:endParaRPr lang="en-US" dirty="0"/>
          </a:p>
        </p:txBody>
      </p:sp>
      <p:cxnSp>
        <p:nvCxnSpPr>
          <p:cNvPr id="32" name="Straight Arrow Connector 31"/>
          <p:cNvCxnSpPr>
            <a:stCxn id="9" idx="2"/>
          </p:cNvCxnSpPr>
          <p:nvPr/>
        </p:nvCxnSpPr>
        <p:spPr>
          <a:xfrm rot="16200000" flipH="1">
            <a:off x="6590705" y="3923704"/>
            <a:ext cx="276225" cy="25836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9" idx="2"/>
          </p:cNvCxnSpPr>
          <p:nvPr/>
        </p:nvCxnSpPr>
        <p:spPr>
          <a:xfrm rot="5400000">
            <a:off x="6285906" y="3877270"/>
            <a:ext cx="276225" cy="35123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373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Questions</a:t>
            </a:r>
            <a:endParaRPr lang="en-US" dirty="0"/>
          </a:p>
        </p:txBody>
      </p:sp>
      <p:sp>
        <p:nvSpPr>
          <p:cNvPr id="3" name="Content Placeholder 2"/>
          <p:cNvSpPr>
            <a:spLocks noGrp="1"/>
          </p:cNvSpPr>
          <p:nvPr>
            <p:ph idx="1"/>
          </p:nvPr>
        </p:nvSpPr>
        <p:spPr/>
        <p:txBody>
          <a:bodyPr>
            <a:normAutofit/>
          </a:bodyPr>
          <a:lstStyle/>
          <a:p>
            <a:pPr>
              <a:buNone/>
            </a:pPr>
            <a:r>
              <a:rPr lang="en-US" sz="2000" b="1" dirty="0" smtClean="0"/>
              <a:t>Example</a:t>
            </a:r>
            <a:r>
              <a:rPr lang="en-US" sz="2000" dirty="0" smtClean="0"/>
              <a:t>: </a:t>
            </a:r>
            <a:r>
              <a:rPr lang="en-US" sz="2000" i="1" dirty="0" smtClean="0"/>
              <a:t>U</a:t>
            </a:r>
            <a:r>
              <a:rPr lang="en-US" sz="2000" dirty="0" smtClean="0"/>
              <a:t> = {</a:t>
            </a:r>
            <a:r>
              <a:rPr lang="en-US" sz="2000" dirty="0" smtClean="0">
                <a:latin typeface="Cambria Math" pitchFamily="18" charset="0"/>
                <a:ea typeface="Cambria Math" pitchFamily="18" charset="0"/>
              </a:rPr>
              <a:t>0,1,2,3,4,5</a:t>
            </a:r>
            <a:r>
              <a:rPr lang="en-US" sz="2000" dirty="0" smtClean="0"/>
              <a:t>,</a:t>
            </a:r>
            <a:r>
              <a:rPr lang="en-US" sz="2000" dirty="0" smtClean="0">
                <a:latin typeface="Cambria Math" pitchFamily="18" charset="0"/>
                <a:ea typeface="Cambria Math" pitchFamily="18" charset="0"/>
              </a:rPr>
              <a:t>6,7,8,9,10</a:t>
            </a:r>
            <a:r>
              <a:rPr lang="en-US" sz="2000" dirty="0" smtClean="0"/>
              <a:t>}  </a:t>
            </a:r>
            <a:r>
              <a:rPr lang="en-US" sz="2000" i="1" dirty="0" smtClean="0"/>
              <a:t>A</a:t>
            </a:r>
            <a:r>
              <a:rPr lang="en-US" sz="2000" dirty="0" smtClean="0"/>
              <a:t> = {</a:t>
            </a:r>
            <a:r>
              <a:rPr lang="en-US" sz="2000" dirty="0" smtClean="0">
                <a:latin typeface="Cambria Math" pitchFamily="18" charset="0"/>
                <a:ea typeface="Cambria Math" pitchFamily="18" charset="0"/>
              </a:rPr>
              <a:t>1,2,3,4,5</a:t>
            </a:r>
            <a:r>
              <a:rPr lang="en-US" sz="2000" dirty="0" smtClean="0"/>
              <a:t>},    </a:t>
            </a:r>
            <a:r>
              <a:rPr lang="en-US" sz="2000" i="1" dirty="0" smtClean="0"/>
              <a:t>B</a:t>
            </a:r>
            <a:r>
              <a:rPr lang="en-US" sz="2000" dirty="0" smtClean="0"/>
              <a:t> ={</a:t>
            </a:r>
            <a:r>
              <a:rPr lang="en-US" sz="2000" dirty="0" smtClean="0">
                <a:latin typeface="Cambria Math" pitchFamily="18" charset="0"/>
                <a:ea typeface="Cambria Math" pitchFamily="18" charset="0"/>
              </a:rPr>
              <a:t>4,5,6,7,8</a:t>
            </a:r>
            <a:r>
              <a:rPr lang="en-US" sz="2000" dirty="0" smtClean="0"/>
              <a:t>}</a:t>
            </a:r>
          </a:p>
          <a:p>
            <a:pPr marL="736092" lvl="1" indent="-342900">
              <a:buFont typeface="+mj-lt"/>
              <a:buAutoNum type="arabicPeriod"/>
            </a:pPr>
            <a:r>
              <a:rPr lang="en-US" sz="1600" i="1" dirty="0" smtClean="0">
                <a:ea typeface="Cambria Math" pitchFamily="18" charset="0"/>
              </a:rPr>
              <a:t>A</a:t>
            </a:r>
            <a:r>
              <a:rPr lang="en-US" sz="1600" b="1" dirty="0" smtClean="0">
                <a:latin typeface="Cambria Math" pitchFamily="18" charset="0"/>
                <a:ea typeface="Cambria Math" pitchFamily="18" charset="0"/>
              </a:rPr>
              <a:t> </a:t>
            </a:r>
            <a:r>
              <a:rPr lang="en-US" sz="1600" dirty="0" smtClean="0">
                <a:latin typeface="Cambria Math"/>
                <a:ea typeface="Cambria Math"/>
              </a:rPr>
              <a:t>∪ </a:t>
            </a:r>
            <a:r>
              <a:rPr lang="en-US" sz="1600" i="1" dirty="0" smtClean="0">
                <a:ea typeface="Cambria Math"/>
              </a:rPr>
              <a:t>B</a:t>
            </a:r>
            <a:r>
              <a:rPr lang="en-US" sz="1600" b="1" dirty="0" smtClean="0">
                <a:latin typeface="Cambria Math"/>
                <a:ea typeface="Cambria Math"/>
              </a:rPr>
              <a:t>             </a:t>
            </a:r>
          </a:p>
          <a:p>
            <a:pPr marL="1010412" lvl="2" indent="-342900">
              <a:buNone/>
            </a:pPr>
            <a:r>
              <a:rPr lang="en-US" sz="1600" b="1" dirty="0" smtClean="0">
                <a:latin typeface="Cambria Math"/>
                <a:ea typeface="Cambria Math"/>
              </a:rPr>
              <a:t> </a:t>
            </a:r>
            <a:r>
              <a:rPr lang="en-US" sz="1600" b="1" dirty="0" smtClean="0">
                <a:ea typeface="Cambria Math"/>
              </a:rPr>
              <a:t>Solution:</a:t>
            </a:r>
            <a:r>
              <a:rPr lang="en-US" sz="1600" b="1" dirty="0" smtClean="0">
                <a:latin typeface="Cambria Math"/>
                <a:ea typeface="Cambria Math"/>
              </a:rPr>
              <a:t> </a:t>
            </a:r>
            <a:r>
              <a:rPr lang="en-US" sz="1600" dirty="0" smtClean="0"/>
              <a:t>{</a:t>
            </a:r>
            <a:r>
              <a:rPr lang="en-US" sz="1600" dirty="0" smtClean="0">
                <a:latin typeface="Cambria Math" pitchFamily="18" charset="0"/>
                <a:ea typeface="Cambria Math" pitchFamily="18" charset="0"/>
              </a:rPr>
              <a:t>1,2,3,4,5</a:t>
            </a:r>
            <a:r>
              <a:rPr lang="en-US" sz="1600" dirty="0" smtClean="0"/>
              <a:t>,</a:t>
            </a:r>
            <a:r>
              <a:rPr lang="en-US" sz="1600" dirty="0" smtClean="0">
                <a:latin typeface="Cambria Math" pitchFamily="18" charset="0"/>
                <a:ea typeface="Cambria Math" pitchFamily="18" charset="0"/>
              </a:rPr>
              <a:t>6,7,8</a:t>
            </a:r>
            <a:r>
              <a:rPr lang="en-US" sz="1600" dirty="0" smtClean="0"/>
              <a:t>}</a:t>
            </a:r>
            <a:r>
              <a:rPr lang="en-US" sz="1600" b="1" dirty="0" smtClean="0">
                <a:latin typeface="Cambria Math"/>
                <a:ea typeface="Cambria Math"/>
              </a:rPr>
              <a:t>     </a:t>
            </a:r>
          </a:p>
          <a:p>
            <a:pPr marL="736092" lvl="1" indent="-342900">
              <a:buFont typeface="+mj-lt"/>
              <a:buAutoNum type="arabicPeriod"/>
            </a:pPr>
            <a:r>
              <a:rPr lang="en-US" sz="1600" i="1" dirty="0" smtClean="0">
                <a:ea typeface="Cambria Math" pitchFamily="18" charset="0"/>
              </a:rPr>
              <a:t>A</a:t>
            </a:r>
            <a:r>
              <a:rPr lang="en-US" sz="1600" b="1" dirty="0" smtClean="0">
                <a:latin typeface="Cambria Math" pitchFamily="18" charset="0"/>
                <a:ea typeface="Cambria Math" pitchFamily="18" charset="0"/>
              </a:rPr>
              <a:t> </a:t>
            </a:r>
            <a:r>
              <a:rPr lang="en-US" sz="1600" dirty="0" smtClean="0">
                <a:latin typeface="Cambria Math"/>
                <a:ea typeface="Cambria Math"/>
              </a:rPr>
              <a:t>∩ </a:t>
            </a:r>
            <a:r>
              <a:rPr lang="en-US" sz="1600" i="1" dirty="0" smtClean="0">
                <a:ea typeface="Cambria Math"/>
              </a:rPr>
              <a:t>B</a:t>
            </a:r>
            <a:r>
              <a:rPr lang="en-US" sz="1600" b="1" dirty="0" smtClean="0">
                <a:ea typeface="Cambria Math"/>
              </a:rPr>
              <a:t>            </a:t>
            </a:r>
          </a:p>
          <a:p>
            <a:pPr marL="1010412" lvl="2" indent="-342900">
              <a:buNone/>
            </a:pPr>
            <a:r>
              <a:rPr lang="en-US" sz="1600" b="1" dirty="0" smtClean="0">
                <a:ea typeface="Cambria Math"/>
              </a:rPr>
              <a:t> Solution:</a:t>
            </a:r>
            <a:r>
              <a:rPr lang="en-US" sz="1600" b="1" dirty="0" smtClean="0">
                <a:latin typeface="Cambria Math"/>
                <a:ea typeface="Cambria Math"/>
              </a:rPr>
              <a:t> </a:t>
            </a:r>
            <a:r>
              <a:rPr lang="en-US" sz="1600" dirty="0" smtClean="0"/>
              <a:t>{</a:t>
            </a:r>
            <a:r>
              <a:rPr lang="en-US" sz="1600" dirty="0" smtClean="0">
                <a:latin typeface="Cambria Math" pitchFamily="18" charset="0"/>
                <a:ea typeface="Cambria Math" pitchFamily="18" charset="0"/>
              </a:rPr>
              <a:t>4,5</a:t>
            </a:r>
            <a:r>
              <a:rPr lang="en-US" sz="1600" dirty="0" smtClean="0"/>
              <a:t>}</a:t>
            </a:r>
            <a:r>
              <a:rPr lang="en-US" sz="1600" b="1" dirty="0" smtClean="0">
                <a:latin typeface="Cambria Math"/>
                <a:ea typeface="Cambria Math"/>
              </a:rPr>
              <a:t> </a:t>
            </a:r>
          </a:p>
          <a:p>
            <a:pPr marL="736092" lvl="1" indent="-342900">
              <a:buFont typeface="+mj-lt"/>
              <a:buAutoNum type="arabicPeriod"/>
            </a:pPr>
            <a:r>
              <a:rPr lang="en-US" sz="1600" i="1" dirty="0" smtClean="0">
                <a:ea typeface="Cambria Math" pitchFamily="18" charset="0"/>
              </a:rPr>
              <a:t>Ā</a:t>
            </a:r>
            <a:r>
              <a:rPr lang="en-US" sz="1600" b="1" dirty="0" smtClean="0">
                <a:ea typeface="Cambria Math"/>
              </a:rPr>
              <a:t>                  </a:t>
            </a:r>
          </a:p>
          <a:p>
            <a:pPr marL="1010412" lvl="2" indent="-342900">
              <a:buNone/>
            </a:pPr>
            <a:r>
              <a:rPr lang="en-US" sz="1600" b="1" dirty="0" smtClean="0">
                <a:ea typeface="Cambria Math"/>
              </a:rPr>
              <a:t>  Solution:</a:t>
            </a:r>
            <a:r>
              <a:rPr lang="en-US" sz="1600" b="1" dirty="0" smtClean="0">
                <a:latin typeface="Cambria Math"/>
                <a:ea typeface="Cambria Math"/>
              </a:rPr>
              <a:t> </a:t>
            </a:r>
            <a:r>
              <a:rPr lang="en-US" sz="1600" dirty="0" smtClean="0"/>
              <a:t>{</a:t>
            </a:r>
            <a:r>
              <a:rPr lang="en-US" sz="1600" dirty="0" smtClean="0">
                <a:latin typeface="Cambria Math" pitchFamily="18" charset="0"/>
                <a:ea typeface="Cambria Math" pitchFamily="18" charset="0"/>
              </a:rPr>
              <a:t>0,6,7,8,9,10</a:t>
            </a:r>
            <a:r>
              <a:rPr lang="en-US" sz="1600" dirty="0" smtClean="0"/>
              <a:t>}</a:t>
            </a:r>
            <a:endParaRPr lang="en-US" sz="1600" b="1" dirty="0" smtClean="0">
              <a:latin typeface="Cambria Math" pitchFamily="18" charset="0"/>
              <a:ea typeface="Cambria Math" pitchFamily="18" charset="0"/>
            </a:endParaRPr>
          </a:p>
          <a:p>
            <a:pPr marL="736092" lvl="1" indent="-342900">
              <a:buFont typeface="+mj-lt"/>
              <a:buAutoNum type="arabicPeriod"/>
            </a:pPr>
            <a:r>
              <a:rPr lang="en-US" sz="1600" dirty="0" smtClean="0">
                <a:latin typeface="Cambria Math" pitchFamily="18" charset="0"/>
                <a:ea typeface="Cambria Math" pitchFamily="18" charset="0"/>
                <a:sym typeface="Symbol"/>
              </a:rPr>
              <a:t>                        </a:t>
            </a:r>
          </a:p>
          <a:p>
            <a:pPr marL="1010412" lvl="2" indent="-342900">
              <a:buNone/>
            </a:pPr>
            <a:r>
              <a:rPr lang="en-US" sz="1600" dirty="0" smtClean="0">
                <a:latin typeface="Cambria Math" pitchFamily="18" charset="0"/>
                <a:ea typeface="Cambria Math" pitchFamily="18" charset="0"/>
                <a:sym typeface="Symbol"/>
              </a:rPr>
              <a:t> </a:t>
            </a:r>
            <a:r>
              <a:rPr lang="en-US" sz="1600" b="1" dirty="0" smtClean="0">
                <a:ea typeface="Cambria Math"/>
              </a:rPr>
              <a:t>Solution:</a:t>
            </a:r>
            <a:r>
              <a:rPr lang="en-US" sz="1600" dirty="0" smtClean="0"/>
              <a:t> {</a:t>
            </a:r>
            <a:r>
              <a:rPr lang="en-US" sz="1600" dirty="0" smtClean="0">
                <a:latin typeface="Cambria Math" pitchFamily="18" charset="0"/>
                <a:ea typeface="Cambria Math" pitchFamily="18" charset="0"/>
              </a:rPr>
              <a:t>0,1,2,3,9,10</a:t>
            </a:r>
            <a:r>
              <a:rPr lang="en-US" sz="1600" dirty="0" smtClean="0"/>
              <a:t>}</a:t>
            </a:r>
            <a:endParaRPr lang="en-US" sz="1600" dirty="0" smtClean="0">
              <a:latin typeface="Cambria Math" pitchFamily="18" charset="0"/>
              <a:ea typeface="Cambria Math" pitchFamily="18" charset="0"/>
              <a:sym typeface="Symbol"/>
            </a:endParaRPr>
          </a:p>
          <a:p>
            <a:pPr marL="736092" lvl="1" indent="-342900">
              <a:buFont typeface="+mj-lt"/>
              <a:buAutoNum type="arabicPeriod"/>
            </a:pPr>
            <a:r>
              <a:rPr lang="en-US" sz="1600" i="1" dirty="0" smtClean="0">
                <a:ea typeface="Cambria Math" pitchFamily="18" charset="0"/>
              </a:rPr>
              <a:t>A</a:t>
            </a:r>
            <a:r>
              <a:rPr lang="en-US" sz="1600" b="1" dirty="0" smtClean="0">
                <a:latin typeface="Cambria Math" pitchFamily="18" charset="0"/>
                <a:ea typeface="Cambria Math" pitchFamily="18" charset="0"/>
              </a:rPr>
              <a:t> – </a:t>
            </a:r>
            <a:r>
              <a:rPr lang="en-US" sz="1600" i="1" dirty="0" smtClean="0">
                <a:ea typeface="Cambria Math" pitchFamily="18" charset="0"/>
              </a:rPr>
              <a:t>B</a:t>
            </a:r>
            <a:r>
              <a:rPr lang="en-US" sz="1600" b="1" dirty="0" smtClean="0">
                <a:ea typeface="Cambria Math"/>
              </a:rPr>
              <a:t>            </a:t>
            </a:r>
          </a:p>
          <a:p>
            <a:pPr marL="1010412" lvl="2" indent="-342900">
              <a:buNone/>
            </a:pPr>
            <a:r>
              <a:rPr lang="en-US" sz="1600" b="1" dirty="0" smtClean="0">
                <a:ea typeface="Cambria Math"/>
              </a:rPr>
              <a:t>  Solution:</a:t>
            </a:r>
            <a:r>
              <a:rPr lang="en-US" sz="1600" b="1" dirty="0" smtClean="0">
                <a:latin typeface="Cambria Math"/>
                <a:ea typeface="Cambria Math"/>
              </a:rPr>
              <a:t> </a:t>
            </a:r>
            <a:r>
              <a:rPr lang="en-US" sz="1600" dirty="0" smtClean="0"/>
              <a:t>{</a:t>
            </a:r>
            <a:r>
              <a:rPr lang="en-US" sz="1600" dirty="0" smtClean="0">
                <a:latin typeface="Cambria Math" pitchFamily="18" charset="0"/>
                <a:ea typeface="Cambria Math" pitchFamily="18" charset="0"/>
              </a:rPr>
              <a:t>1,2,3</a:t>
            </a:r>
            <a:r>
              <a:rPr lang="en-US" sz="1600" dirty="0" smtClean="0"/>
              <a:t>} </a:t>
            </a:r>
            <a:endParaRPr lang="en-US" sz="1600" b="1" dirty="0" smtClean="0">
              <a:latin typeface="Cambria Math" pitchFamily="18" charset="0"/>
              <a:ea typeface="Cambria Math" pitchFamily="18" charset="0"/>
            </a:endParaRPr>
          </a:p>
          <a:p>
            <a:pPr marL="736092" lvl="1" indent="-342900">
              <a:buFont typeface="+mj-lt"/>
              <a:buAutoNum type="arabicPeriod"/>
            </a:pPr>
            <a:r>
              <a:rPr lang="en-US" sz="1600" i="1" dirty="0" smtClean="0">
                <a:ea typeface="Cambria Math" pitchFamily="18" charset="0"/>
              </a:rPr>
              <a:t>B</a:t>
            </a:r>
            <a:r>
              <a:rPr lang="en-US" sz="1600" b="1" dirty="0" smtClean="0">
                <a:latin typeface="Cambria Math" pitchFamily="18" charset="0"/>
                <a:ea typeface="Cambria Math" pitchFamily="18" charset="0"/>
              </a:rPr>
              <a:t> – </a:t>
            </a:r>
            <a:r>
              <a:rPr lang="en-US" sz="1600" i="1" dirty="0" smtClean="0">
                <a:ea typeface="Cambria Math" pitchFamily="18" charset="0"/>
              </a:rPr>
              <a:t>A</a:t>
            </a:r>
            <a:r>
              <a:rPr lang="en-US" sz="1600" b="1" dirty="0" smtClean="0">
                <a:latin typeface="Cambria Math" pitchFamily="18" charset="0"/>
                <a:ea typeface="Cambria Math" pitchFamily="18" charset="0"/>
              </a:rPr>
              <a:t>               </a:t>
            </a:r>
          </a:p>
          <a:p>
            <a:pPr marL="1010412" lvl="2" indent="-342900">
              <a:buNone/>
            </a:pPr>
            <a:r>
              <a:rPr lang="en-US" sz="1600" b="1" dirty="0" smtClean="0">
                <a:ea typeface="Cambria Math"/>
              </a:rPr>
              <a:t>Solution:</a:t>
            </a:r>
            <a:r>
              <a:rPr lang="en-US" sz="1600" b="1" dirty="0" smtClean="0">
                <a:latin typeface="Cambria Math" pitchFamily="18" charset="0"/>
                <a:ea typeface="Cambria Math" pitchFamily="18" charset="0"/>
              </a:rPr>
              <a:t> </a:t>
            </a:r>
            <a:r>
              <a:rPr lang="en-US" sz="1600" dirty="0" smtClean="0"/>
              <a:t>{</a:t>
            </a:r>
            <a:r>
              <a:rPr lang="en-US" sz="1600" dirty="0" smtClean="0">
                <a:latin typeface="Cambria Math" pitchFamily="18" charset="0"/>
                <a:ea typeface="Cambria Math" pitchFamily="18" charset="0"/>
              </a:rPr>
              <a:t>6,7,8</a:t>
            </a:r>
            <a:r>
              <a:rPr lang="en-US" sz="1600" dirty="0" smtClean="0"/>
              <a:t>} </a:t>
            </a:r>
            <a:r>
              <a:rPr lang="en-US" sz="1600" b="1" dirty="0" smtClean="0">
                <a:latin typeface="Cambria Math" pitchFamily="18" charset="0"/>
                <a:ea typeface="Cambria Math" pitchFamily="18" charset="0"/>
              </a:rPr>
              <a:t>			</a:t>
            </a:r>
          </a:p>
          <a:p>
            <a:pPr lvl="1"/>
            <a:endParaRPr lang="en-US" b="1" dirty="0" smtClean="0">
              <a:latin typeface="Cambria Math" pitchFamily="18" charset="0"/>
              <a:ea typeface="Cambria Math" pitchFamily="18" charset="0"/>
            </a:endParaRPr>
          </a:p>
          <a:p>
            <a:pPr lvl="1"/>
            <a:endParaRPr lang="en-US" b="1" dirty="0" smtClean="0">
              <a:latin typeface="Cambria Math"/>
              <a:ea typeface="Cambria Math"/>
            </a:endParaRPr>
          </a:p>
          <a:p>
            <a:pPr lvl="1"/>
            <a:endParaRPr lang="en-US" b="1" dirty="0" smtClean="0">
              <a:latin typeface="Cambria Math"/>
              <a:ea typeface="Cambria Math"/>
            </a:endParaRPr>
          </a:p>
          <a:p>
            <a:pPr lvl="1"/>
            <a:endParaRPr lang="en-US" dirty="0" smtClean="0"/>
          </a:p>
          <a:p>
            <a:pPr lvl="1">
              <a:buNone/>
            </a:pPr>
            <a:endParaRPr lang="en-US" dirty="0"/>
          </a:p>
        </p:txBody>
      </p:sp>
      <p:pic>
        <p:nvPicPr>
          <p:cNvPr id="7" name="Picture 6" descr="addin_tmp.png"/>
          <p:cNvPicPr>
            <a:picLocks noChangeAspect="1"/>
          </p:cNvPicPr>
          <p:nvPr>
            <p:custDataLst>
              <p:tags r:id="rId1"/>
            </p:custDataLst>
          </p:nvPr>
        </p:nvPicPr>
        <p:blipFill>
          <a:blip r:embed="rId3" cstate="print"/>
          <a:stretch>
            <a:fillRect/>
          </a:stretch>
        </p:blipFill>
        <p:spPr>
          <a:xfrm>
            <a:off x="1295400" y="4114800"/>
            <a:ext cx="128016" cy="1506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Identities</a:t>
            </a:r>
            <a:endParaRPr lang="en-US" dirty="0"/>
          </a:p>
        </p:txBody>
      </p:sp>
      <p:sp>
        <p:nvSpPr>
          <p:cNvPr id="3" name="Content Placeholder 2"/>
          <p:cNvSpPr>
            <a:spLocks noGrp="1"/>
          </p:cNvSpPr>
          <p:nvPr>
            <p:ph idx="1"/>
          </p:nvPr>
        </p:nvSpPr>
        <p:spPr/>
        <p:txBody>
          <a:bodyPr/>
          <a:lstStyle/>
          <a:p>
            <a:r>
              <a:rPr lang="en-US" dirty="0" smtClean="0"/>
              <a:t>Identity laws</a:t>
            </a:r>
          </a:p>
          <a:p>
            <a:pPr>
              <a:buNone/>
            </a:pPr>
            <a:r>
              <a:rPr lang="en-US" dirty="0" smtClean="0"/>
              <a:t>                                           </a:t>
            </a:r>
          </a:p>
          <a:p>
            <a:r>
              <a:rPr lang="en-US" dirty="0" smtClean="0"/>
              <a:t>Domination laws</a:t>
            </a:r>
          </a:p>
          <a:p>
            <a:pPr>
              <a:buNone/>
            </a:pPr>
            <a:r>
              <a:rPr lang="en-US" dirty="0" smtClean="0"/>
              <a:t>                                            </a:t>
            </a:r>
          </a:p>
          <a:p>
            <a:r>
              <a:rPr lang="en-US" dirty="0" smtClean="0"/>
              <a:t>Idempotent laws</a:t>
            </a:r>
          </a:p>
          <a:p>
            <a:pPr>
              <a:buNone/>
            </a:pPr>
            <a:r>
              <a:rPr lang="en-US" dirty="0" smtClean="0"/>
              <a:t>                                           </a:t>
            </a:r>
          </a:p>
          <a:p>
            <a:r>
              <a:rPr lang="en-US" dirty="0" smtClean="0"/>
              <a:t>Complementation law</a:t>
            </a:r>
          </a:p>
        </p:txBody>
      </p:sp>
      <p:pic>
        <p:nvPicPr>
          <p:cNvPr id="4" name="Content Placeholder 3" descr="addin_tmp.png"/>
          <p:cNvPicPr>
            <a:picLocks noChangeAspect="1"/>
          </p:cNvPicPr>
          <p:nvPr>
            <p:custDataLst>
              <p:tags r:id="rId1"/>
            </p:custDataLst>
          </p:nvPr>
        </p:nvPicPr>
        <p:blipFill>
          <a:blip r:embed="rId10" cstate="print"/>
          <a:stretch>
            <a:fillRect/>
          </a:stretch>
        </p:blipFill>
        <p:spPr>
          <a:xfrm>
            <a:off x="1828800" y="2514600"/>
            <a:ext cx="1665923" cy="320040"/>
          </a:xfrm>
          <a:prstGeom prst="rect">
            <a:avLst/>
          </a:prstGeom>
        </p:spPr>
      </p:pic>
      <p:pic>
        <p:nvPicPr>
          <p:cNvPr id="5" name="Picture 4" descr="addin_tmp.png"/>
          <p:cNvPicPr>
            <a:picLocks noChangeAspect="1"/>
          </p:cNvPicPr>
          <p:nvPr>
            <p:custDataLst>
              <p:tags r:id="rId2"/>
            </p:custDataLst>
          </p:nvPr>
        </p:nvPicPr>
        <p:blipFill>
          <a:blip r:embed="rId11" cstate="print"/>
          <a:stretch>
            <a:fillRect/>
          </a:stretch>
        </p:blipFill>
        <p:spPr>
          <a:xfrm>
            <a:off x="4191000" y="2514600"/>
            <a:ext cx="1777365" cy="274320"/>
          </a:xfrm>
          <a:prstGeom prst="rect">
            <a:avLst/>
          </a:prstGeom>
        </p:spPr>
      </p:pic>
      <p:pic>
        <p:nvPicPr>
          <p:cNvPr id="6" name="Picture 5" descr="addin_tmp.png"/>
          <p:cNvPicPr>
            <a:picLocks noChangeAspect="1"/>
          </p:cNvPicPr>
          <p:nvPr>
            <p:custDataLst>
              <p:tags r:id="rId3"/>
            </p:custDataLst>
          </p:nvPr>
        </p:nvPicPr>
        <p:blipFill>
          <a:blip r:embed="rId12" cstate="print"/>
          <a:stretch>
            <a:fillRect/>
          </a:stretch>
        </p:blipFill>
        <p:spPr>
          <a:xfrm>
            <a:off x="1828800" y="3505200"/>
            <a:ext cx="1791653" cy="274320"/>
          </a:xfrm>
          <a:prstGeom prst="rect">
            <a:avLst/>
          </a:prstGeom>
        </p:spPr>
      </p:pic>
      <p:pic>
        <p:nvPicPr>
          <p:cNvPr id="7" name="Picture 6" descr="addin_tmp.png"/>
          <p:cNvPicPr>
            <a:picLocks noChangeAspect="1"/>
          </p:cNvPicPr>
          <p:nvPr>
            <p:custDataLst>
              <p:tags r:id="rId4"/>
            </p:custDataLst>
          </p:nvPr>
        </p:nvPicPr>
        <p:blipFill>
          <a:blip r:embed="rId13" cstate="print"/>
          <a:stretch>
            <a:fillRect/>
          </a:stretch>
        </p:blipFill>
        <p:spPr>
          <a:xfrm>
            <a:off x="4191000" y="3429000"/>
            <a:ext cx="1563053" cy="320040"/>
          </a:xfrm>
          <a:prstGeom prst="rect">
            <a:avLst/>
          </a:prstGeom>
        </p:spPr>
      </p:pic>
      <p:pic>
        <p:nvPicPr>
          <p:cNvPr id="8" name="Content Placeholder 3" descr="addin_tmp.png"/>
          <p:cNvPicPr>
            <a:picLocks noChangeAspect="1"/>
          </p:cNvPicPr>
          <p:nvPr>
            <p:custDataLst>
              <p:tags r:id="rId5"/>
            </p:custDataLst>
          </p:nvPr>
        </p:nvPicPr>
        <p:blipFill>
          <a:blip r:embed="rId14" cstate="print"/>
          <a:stretch>
            <a:fillRect/>
          </a:stretch>
        </p:blipFill>
        <p:spPr>
          <a:xfrm>
            <a:off x="1828800" y="4495800"/>
            <a:ext cx="1760220" cy="274320"/>
          </a:xfrm>
          <a:prstGeom prst="rect">
            <a:avLst/>
          </a:prstGeom>
        </p:spPr>
      </p:pic>
      <p:pic>
        <p:nvPicPr>
          <p:cNvPr id="9" name="Picture 8" descr="addin_tmp.png"/>
          <p:cNvPicPr>
            <a:picLocks noChangeAspect="1"/>
          </p:cNvPicPr>
          <p:nvPr>
            <p:custDataLst>
              <p:tags r:id="rId6"/>
            </p:custDataLst>
          </p:nvPr>
        </p:nvPicPr>
        <p:blipFill>
          <a:blip r:embed="rId15" cstate="print"/>
          <a:stretch>
            <a:fillRect/>
          </a:stretch>
        </p:blipFill>
        <p:spPr>
          <a:xfrm>
            <a:off x="4267200" y="4495800"/>
            <a:ext cx="1760220" cy="274320"/>
          </a:xfrm>
          <a:prstGeom prst="rect">
            <a:avLst/>
          </a:prstGeom>
        </p:spPr>
      </p:pic>
      <p:pic>
        <p:nvPicPr>
          <p:cNvPr id="10" name="Picture 9" descr="addin_tmp.png"/>
          <p:cNvPicPr>
            <a:picLocks noChangeAspect="1"/>
          </p:cNvPicPr>
          <p:nvPr>
            <p:custDataLst>
              <p:tags r:id="rId7"/>
            </p:custDataLst>
          </p:nvPr>
        </p:nvPicPr>
        <p:blipFill>
          <a:blip r:embed="rId16" cstate="print"/>
          <a:stretch>
            <a:fillRect/>
          </a:stretch>
        </p:blipFill>
        <p:spPr>
          <a:xfrm>
            <a:off x="2895600" y="5562600"/>
            <a:ext cx="1360170" cy="494348"/>
          </a:xfrm>
          <a:prstGeom prst="rect">
            <a:avLst/>
          </a:prstGeom>
        </p:spPr>
      </p:pic>
      <p:sp>
        <p:nvSpPr>
          <p:cNvPr id="11" name="TextBox 10"/>
          <p:cNvSpPr txBox="1"/>
          <p:nvPr/>
        </p:nvSpPr>
        <p:spPr>
          <a:xfrm>
            <a:off x="42672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Identities</a:t>
            </a:r>
            <a:endParaRPr lang="en-US" dirty="0"/>
          </a:p>
        </p:txBody>
      </p:sp>
      <p:sp>
        <p:nvSpPr>
          <p:cNvPr id="3" name="Content Placeholder 2"/>
          <p:cNvSpPr>
            <a:spLocks noGrp="1"/>
          </p:cNvSpPr>
          <p:nvPr>
            <p:ph idx="1"/>
          </p:nvPr>
        </p:nvSpPr>
        <p:spPr/>
        <p:txBody>
          <a:bodyPr/>
          <a:lstStyle/>
          <a:p>
            <a:r>
              <a:rPr lang="en-US" dirty="0" smtClean="0"/>
              <a:t>Commutative laws</a:t>
            </a:r>
          </a:p>
          <a:p>
            <a:pPr>
              <a:buNone/>
            </a:pPr>
            <a:r>
              <a:rPr lang="en-US" dirty="0" smtClean="0"/>
              <a:t>                                           </a:t>
            </a:r>
          </a:p>
          <a:p>
            <a:r>
              <a:rPr lang="en-US" dirty="0" smtClean="0"/>
              <a:t>Associative laws</a:t>
            </a:r>
          </a:p>
          <a:p>
            <a:pPr>
              <a:buNone/>
            </a:pPr>
            <a:r>
              <a:rPr lang="en-US" dirty="0" smtClean="0"/>
              <a:t>    </a:t>
            </a:r>
          </a:p>
          <a:p>
            <a:pPr>
              <a:buNone/>
            </a:pPr>
            <a:r>
              <a:rPr lang="en-US" dirty="0" smtClean="0"/>
              <a:t>                                                                         </a:t>
            </a:r>
          </a:p>
          <a:p>
            <a:r>
              <a:rPr lang="en-US" dirty="0" smtClean="0"/>
              <a:t>Distributive laws</a:t>
            </a:r>
          </a:p>
          <a:p>
            <a:pPr>
              <a:buNone/>
            </a:pPr>
            <a:endParaRPr lang="en-US" dirty="0" smtClean="0"/>
          </a:p>
          <a:p>
            <a:pPr>
              <a:buNone/>
            </a:pPr>
            <a:endParaRPr lang="en-US" dirty="0" smtClean="0"/>
          </a:p>
        </p:txBody>
      </p:sp>
      <p:pic>
        <p:nvPicPr>
          <p:cNvPr id="11" name="Content Placeholder 3" descr="addin_tmp.png"/>
          <p:cNvPicPr>
            <a:picLocks noChangeAspect="1"/>
          </p:cNvPicPr>
          <p:nvPr>
            <p:custDataLst>
              <p:tags r:id="rId1"/>
            </p:custDataLst>
          </p:nvPr>
        </p:nvPicPr>
        <p:blipFill>
          <a:blip r:embed="rId9" cstate="print"/>
          <a:stretch>
            <a:fillRect/>
          </a:stretch>
        </p:blipFill>
        <p:spPr>
          <a:xfrm>
            <a:off x="1828800" y="2590800"/>
            <a:ext cx="2511743" cy="274320"/>
          </a:xfrm>
          <a:prstGeom prst="rect">
            <a:avLst/>
          </a:prstGeom>
        </p:spPr>
      </p:pic>
      <p:pic>
        <p:nvPicPr>
          <p:cNvPr id="12" name="Picture 11" descr="addin_tmp.png"/>
          <p:cNvPicPr>
            <a:picLocks noChangeAspect="1"/>
          </p:cNvPicPr>
          <p:nvPr>
            <p:custDataLst>
              <p:tags r:id="rId2"/>
            </p:custDataLst>
          </p:nvPr>
        </p:nvPicPr>
        <p:blipFill>
          <a:blip r:embed="rId10" cstate="print"/>
          <a:stretch>
            <a:fillRect/>
          </a:stretch>
        </p:blipFill>
        <p:spPr>
          <a:xfrm>
            <a:off x="5181600" y="2590800"/>
            <a:ext cx="2511743" cy="274320"/>
          </a:xfrm>
          <a:prstGeom prst="rect">
            <a:avLst/>
          </a:prstGeom>
        </p:spPr>
      </p:pic>
      <p:pic>
        <p:nvPicPr>
          <p:cNvPr id="13" name="Picture 12" descr="addin_tmp.png"/>
          <p:cNvPicPr>
            <a:picLocks noChangeAspect="1"/>
          </p:cNvPicPr>
          <p:nvPr>
            <p:custDataLst>
              <p:tags r:id="rId3"/>
            </p:custDataLst>
          </p:nvPr>
        </p:nvPicPr>
        <p:blipFill>
          <a:blip r:embed="rId11" cstate="print"/>
          <a:stretch>
            <a:fillRect/>
          </a:stretch>
        </p:blipFill>
        <p:spPr>
          <a:xfrm>
            <a:off x="914400" y="3429000"/>
            <a:ext cx="4543425" cy="382905"/>
          </a:xfrm>
          <a:prstGeom prst="rect">
            <a:avLst/>
          </a:prstGeom>
        </p:spPr>
      </p:pic>
      <p:pic>
        <p:nvPicPr>
          <p:cNvPr id="14" name="Content Placeholder 3" descr="addin_tmp.png"/>
          <p:cNvPicPr>
            <a:picLocks noChangeAspect="1"/>
          </p:cNvPicPr>
          <p:nvPr>
            <p:custDataLst>
              <p:tags r:id="rId4"/>
            </p:custDataLst>
          </p:nvPr>
        </p:nvPicPr>
        <p:blipFill>
          <a:blip r:embed="rId12" cstate="print"/>
          <a:stretch>
            <a:fillRect/>
          </a:stretch>
        </p:blipFill>
        <p:spPr>
          <a:xfrm>
            <a:off x="914400" y="3886200"/>
            <a:ext cx="4543425" cy="382905"/>
          </a:xfrm>
          <a:prstGeom prst="rect">
            <a:avLst/>
          </a:prstGeom>
        </p:spPr>
      </p:pic>
      <p:pic>
        <p:nvPicPr>
          <p:cNvPr id="15" name="Content Placeholder 3" descr="addin_tmp.png"/>
          <p:cNvPicPr>
            <a:picLocks noChangeAspect="1"/>
          </p:cNvPicPr>
          <p:nvPr>
            <p:custDataLst>
              <p:tags r:id="rId5"/>
            </p:custDataLst>
          </p:nvPr>
        </p:nvPicPr>
        <p:blipFill>
          <a:blip r:embed="rId13" cstate="print"/>
          <a:stretch>
            <a:fillRect/>
          </a:stretch>
        </p:blipFill>
        <p:spPr>
          <a:xfrm>
            <a:off x="838200" y="4953000"/>
            <a:ext cx="5520690" cy="382905"/>
          </a:xfrm>
          <a:prstGeom prst="rect">
            <a:avLst/>
          </a:prstGeom>
        </p:spPr>
      </p:pic>
      <p:pic>
        <p:nvPicPr>
          <p:cNvPr id="16" name="Picture 15" descr="addin_tmp.png"/>
          <p:cNvPicPr>
            <a:picLocks noChangeAspect="1"/>
          </p:cNvPicPr>
          <p:nvPr>
            <p:custDataLst>
              <p:tags r:id="rId6"/>
            </p:custDataLst>
          </p:nvPr>
        </p:nvPicPr>
        <p:blipFill>
          <a:blip r:embed="rId14" cstate="print"/>
          <a:stretch>
            <a:fillRect/>
          </a:stretch>
        </p:blipFill>
        <p:spPr>
          <a:xfrm>
            <a:off x="914400" y="5562600"/>
            <a:ext cx="5520690" cy="382905"/>
          </a:xfrm>
          <a:prstGeom prst="rect">
            <a:avLst/>
          </a:prstGeom>
        </p:spPr>
      </p:pic>
      <p:sp>
        <p:nvSpPr>
          <p:cNvPr id="10" name="TextBox 9"/>
          <p:cNvSpPr txBox="1"/>
          <p:nvPr/>
        </p:nvSpPr>
        <p:spPr>
          <a:xfrm>
            <a:off x="46482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Set Identities</a:t>
            </a:r>
            <a:endParaRPr lang="en-US" dirty="0"/>
          </a:p>
        </p:txBody>
      </p:sp>
      <p:sp>
        <p:nvSpPr>
          <p:cNvPr id="3" name="Content Placeholder 2"/>
          <p:cNvSpPr>
            <a:spLocks noGrp="1"/>
          </p:cNvSpPr>
          <p:nvPr>
            <p:ph idx="1"/>
          </p:nvPr>
        </p:nvSpPr>
        <p:spPr/>
        <p:txBody>
          <a:bodyPr/>
          <a:lstStyle/>
          <a:p>
            <a:r>
              <a:rPr lang="en-US" dirty="0" smtClean="0"/>
              <a:t>De Morgan’s laws</a:t>
            </a:r>
          </a:p>
          <a:p>
            <a:endParaRPr lang="en-US" dirty="0" smtClean="0"/>
          </a:p>
          <a:p>
            <a:pPr>
              <a:buNone/>
            </a:pPr>
            <a:r>
              <a:rPr lang="en-US" dirty="0" smtClean="0"/>
              <a:t>                                 </a:t>
            </a:r>
          </a:p>
          <a:p>
            <a:r>
              <a:rPr lang="en-US" dirty="0" smtClean="0"/>
              <a:t>Absorption laws</a:t>
            </a:r>
          </a:p>
          <a:p>
            <a:pPr>
              <a:buNone/>
            </a:pPr>
            <a:r>
              <a:rPr lang="en-US" dirty="0" smtClean="0"/>
              <a:t>    </a:t>
            </a:r>
          </a:p>
          <a:p>
            <a:pPr>
              <a:buNone/>
            </a:pPr>
            <a:r>
              <a:rPr lang="en-US" dirty="0" smtClean="0"/>
              <a:t>                                                                         </a:t>
            </a:r>
          </a:p>
          <a:p>
            <a:r>
              <a:rPr lang="en-US" dirty="0" smtClean="0"/>
              <a:t>Complement laws</a:t>
            </a:r>
          </a:p>
          <a:p>
            <a:pPr>
              <a:buNone/>
            </a:pPr>
            <a:endParaRPr lang="en-US" dirty="0" smtClean="0"/>
          </a:p>
          <a:p>
            <a:pPr>
              <a:buNone/>
            </a:pPr>
            <a:endParaRPr lang="en-US" dirty="0" smtClean="0"/>
          </a:p>
        </p:txBody>
      </p:sp>
      <p:pic>
        <p:nvPicPr>
          <p:cNvPr id="10" name="Content Placeholder 3" descr="addin_tmp.png"/>
          <p:cNvPicPr>
            <a:picLocks noChangeAspect="1"/>
          </p:cNvPicPr>
          <p:nvPr>
            <p:custDataLst>
              <p:tags r:id="rId1"/>
            </p:custDataLst>
          </p:nvPr>
        </p:nvPicPr>
        <p:blipFill>
          <a:blip r:embed="rId9" cstate="print"/>
          <a:stretch>
            <a:fillRect/>
          </a:stretch>
        </p:blipFill>
        <p:spPr>
          <a:xfrm>
            <a:off x="1295400" y="2514600"/>
            <a:ext cx="2534603" cy="328613"/>
          </a:xfrm>
          <a:prstGeom prst="rect">
            <a:avLst/>
          </a:prstGeom>
        </p:spPr>
      </p:pic>
      <p:pic>
        <p:nvPicPr>
          <p:cNvPr id="17" name="Picture 16" descr="addin_tmp.png"/>
          <p:cNvPicPr>
            <a:picLocks noChangeAspect="1"/>
          </p:cNvPicPr>
          <p:nvPr>
            <p:custDataLst>
              <p:tags r:id="rId2"/>
            </p:custDataLst>
          </p:nvPr>
        </p:nvPicPr>
        <p:blipFill>
          <a:blip r:embed="rId10" cstate="print"/>
          <a:stretch>
            <a:fillRect/>
          </a:stretch>
        </p:blipFill>
        <p:spPr>
          <a:xfrm>
            <a:off x="4572000" y="2514600"/>
            <a:ext cx="2534603" cy="328613"/>
          </a:xfrm>
          <a:prstGeom prst="rect">
            <a:avLst/>
          </a:prstGeom>
        </p:spPr>
      </p:pic>
      <p:pic>
        <p:nvPicPr>
          <p:cNvPr id="18" name="Content Placeholder 3" descr="addin_tmp.png"/>
          <p:cNvPicPr>
            <a:picLocks noChangeAspect="1"/>
          </p:cNvPicPr>
          <p:nvPr>
            <p:custDataLst>
              <p:tags r:id="rId3"/>
            </p:custDataLst>
          </p:nvPr>
        </p:nvPicPr>
        <p:blipFill>
          <a:blip r:embed="rId11" cstate="print"/>
          <a:stretch>
            <a:fillRect/>
          </a:stretch>
        </p:blipFill>
        <p:spPr>
          <a:xfrm>
            <a:off x="990600" y="4038600"/>
            <a:ext cx="2786063" cy="382905"/>
          </a:xfrm>
          <a:prstGeom prst="rect">
            <a:avLst/>
          </a:prstGeom>
        </p:spPr>
      </p:pic>
      <p:pic>
        <p:nvPicPr>
          <p:cNvPr id="19" name="Picture 18" descr="addin_tmp.png"/>
          <p:cNvPicPr>
            <a:picLocks noChangeAspect="1"/>
          </p:cNvPicPr>
          <p:nvPr>
            <p:custDataLst>
              <p:tags r:id="rId4"/>
            </p:custDataLst>
          </p:nvPr>
        </p:nvPicPr>
        <p:blipFill>
          <a:blip r:embed="rId12" cstate="print"/>
          <a:stretch>
            <a:fillRect/>
          </a:stretch>
        </p:blipFill>
        <p:spPr>
          <a:xfrm>
            <a:off x="4267200" y="4038600"/>
            <a:ext cx="2786063" cy="382905"/>
          </a:xfrm>
          <a:prstGeom prst="rect">
            <a:avLst/>
          </a:prstGeom>
        </p:spPr>
      </p:pic>
      <p:pic>
        <p:nvPicPr>
          <p:cNvPr id="20" name="Picture 19" descr="addin_tmp.png"/>
          <p:cNvPicPr>
            <a:picLocks noChangeAspect="1"/>
          </p:cNvPicPr>
          <p:nvPr>
            <p:custDataLst>
              <p:tags r:id="rId5"/>
            </p:custDataLst>
          </p:nvPr>
        </p:nvPicPr>
        <p:blipFill>
          <a:blip r:embed="rId13" cstate="print"/>
          <a:stretch>
            <a:fillRect/>
          </a:stretch>
        </p:blipFill>
        <p:spPr>
          <a:xfrm>
            <a:off x="1295400" y="5562600"/>
            <a:ext cx="1774508" cy="328613"/>
          </a:xfrm>
          <a:prstGeom prst="rect">
            <a:avLst/>
          </a:prstGeom>
        </p:spPr>
      </p:pic>
      <p:pic>
        <p:nvPicPr>
          <p:cNvPr id="21" name="Picture 20" descr="addin_tmp.png"/>
          <p:cNvPicPr>
            <a:picLocks noChangeAspect="1"/>
          </p:cNvPicPr>
          <p:nvPr>
            <p:custDataLst>
              <p:tags r:id="rId6"/>
            </p:custDataLst>
          </p:nvPr>
        </p:nvPicPr>
        <p:blipFill>
          <a:blip r:embed="rId14" cstate="print"/>
          <a:stretch>
            <a:fillRect/>
          </a:stretch>
        </p:blipFill>
        <p:spPr>
          <a:xfrm>
            <a:off x="4495800" y="5562600"/>
            <a:ext cx="1657350" cy="351473"/>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Proving Set Identities</a:t>
            </a:r>
            <a:endParaRPr lang="en-US" dirty="0"/>
          </a:p>
        </p:txBody>
      </p:sp>
      <p:sp>
        <p:nvSpPr>
          <p:cNvPr id="3" name="Content Placeholder 2"/>
          <p:cNvSpPr>
            <a:spLocks noGrp="1"/>
          </p:cNvSpPr>
          <p:nvPr>
            <p:ph idx="1"/>
          </p:nvPr>
        </p:nvSpPr>
        <p:spPr/>
        <p:txBody>
          <a:bodyPr/>
          <a:lstStyle/>
          <a:p>
            <a:pPr marL="514350" indent="-514350"/>
            <a:r>
              <a:rPr lang="en-US" dirty="0" smtClean="0"/>
              <a:t>Different ways to prove set identities:</a:t>
            </a:r>
          </a:p>
          <a:p>
            <a:pPr marL="880110" lvl="1" indent="-514350">
              <a:buFont typeface="+mj-lt"/>
              <a:buAutoNum type="arabicPeriod"/>
            </a:pPr>
            <a:r>
              <a:rPr lang="en-US" dirty="0" smtClean="0"/>
              <a:t>Prove that each set (side of the identity) is a subset of the other.</a:t>
            </a:r>
          </a:p>
          <a:p>
            <a:pPr marL="880110" lvl="1" indent="-514350">
              <a:buFont typeface="+mj-lt"/>
              <a:buAutoNum type="arabicPeriod"/>
            </a:pPr>
            <a:r>
              <a:rPr lang="en-US" dirty="0" smtClean="0"/>
              <a:t>Use set builder notation and propositional logic.</a:t>
            </a:r>
          </a:p>
          <a:p>
            <a:pPr marL="880110" lvl="1" indent="-514350">
              <a:buFont typeface="+mj-lt"/>
              <a:buAutoNum type="arabicPeriod"/>
            </a:pPr>
            <a:r>
              <a:rPr lang="en-US" dirty="0" smtClean="0"/>
              <a:t>Membership Tables: Verify that elements in the same combination of sets always either belong or do not belong to the same side of the identity.  Use </a:t>
            </a:r>
            <a:r>
              <a:rPr lang="en-US" dirty="0" smtClean="0">
                <a:latin typeface="Cambria Math" pitchFamily="18" charset="0"/>
                <a:ea typeface="Cambria Math" pitchFamily="18" charset="0"/>
              </a:rPr>
              <a:t>1</a:t>
            </a:r>
            <a:r>
              <a:rPr lang="en-US" dirty="0" smtClean="0"/>
              <a:t> to indicate it is in the set and a </a:t>
            </a:r>
            <a:r>
              <a:rPr lang="en-US" dirty="0" smtClean="0">
                <a:latin typeface="Cambria Math" pitchFamily="18" charset="0"/>
                <a:ea typeface="Cambria Math" pitchFamily="18" charset="0"/>
              </a:rPr>
              <a:t>0</a:t>
            </a:r>
            <a:r>
              <a:rPr lang="en-US" dirty="0" smtClean="0"/>
              <a:t> to indicate that it is not.</a:t>
            </a:r>
          </a:p>
          <a:p>
            <a:pPr marL="514350" indent="-514350">
              <a:buFont typeface="+mj-lt"/>
              <a:buAutoNum type="arabicPeriod"/>
            </a:pPr>
            <a:endParaRPr lang="en-US" dirty="0" smtClean="0"/>
          </a:p>
          <a:p>
            <a:pPr marL="51435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of Second De Morgan Law</a:t>
            </a:r>
            <a:endParaRPr lang="en-US" dirty="0"/>
          </a:p>
        </p:txBody>
      </p:sp>
      <p:sp>
        <p:nvSpPr>
          <p:cNvPr id="3" name="Content Placeholder 2"/>
          <p:cNvSpPr>
            <a:spLocks noGrp="1"/>
          </p:cNvSpPr>
          <p:nvPr>
            <p:ph idx="1"/>
          </p:nvPr>
        </p:nvSpPr>
        <p:spPr/>
        <p:txBody>
          <a:bodyPr>
            <a:normAutofit/>
          </a:bodyPr>
          <a:lstStyle/>
          <a:p>
            <a:pPr>
              <a:buNone/>
            </a:pPr>
            <a:r>
              <a:rPr lang="en-US" b="1" dirty="0" smtClean="0"/>
              <a:t>Example</a:t>
            </a:r>
            <a:r>
              <a:rPr lang="en-US" dirty="0" smtClean="0"/>
              <a:t>: Prove that</a:t>
            </a:r>
          </a:p>
          <a:p>
            <a:pPr>
              <a:buNone/>
            </a:pPr>
            <a:r>
              <a:rPr lang="en-US" b="1" dirty="0" smtClean="0"/>
              <a:t>Solution</a:t>
            </a:r>
            <a:r>
              <a:rPr lang="en-US" dirty="0" smtClean="0"/>
              <a:t>:   We prove this identity by showing that:</a:t>
            </a:r>
          </a:p>
          <a:p>
            <a:pPr marL="514350" indent="-514350">
              <a:buNone/>
            </a:pPr>
            <a:r>
              <a:rPr lang="en-US" dirty="0" smtClean="0"/>
              <a:t>  </a:t>
            </a:r>
          </a:p>
          <a:p>
            <a:pPr marL="514350" indent="-514350">
              <a:buNone/>
            </a:pPr>
            <a:r>
              <a:rPr lang="en-US" dirty="0" smtClean="0"/>
              <a:t>        1)                                           and</a:t>
            </a:r>
          </a:p>
          <a:p>
            <a:pPr marL="514350" indent="-514350">
              <a:buNone/>
            </a:pPr>
            <a:endParaRPr lang="en-US" dirty="0" smtClean="0"/>
          </a:p>
          <a:p>
            <a:pPr marL="514350" indent="-514350">
              <a:buNone/>
            </a:pPr>
            <a:r>
              <a:rPr lang="en-US" dirty="0" smtClean="0"/>
              <a:t>     </a:t>
            </a:r>
          </a:p>
          <a:p>
            <a:pPr marL="514350" indent="-514350">
              <a:buNone/>
            </a:pPr>
            <a:r>
              <a:rPr lang="en-US" dirty="0" smtClean="0"/>
              <a:t>         2)</a:t>
            </a:r>
          </a:p>
          <a:p>
            <a:pPr>
              <a:buNone/>
            </a:pPr>
            <a:endParaRPr lang="en-US" dirty="0"/>
          </a:p>
        </p:txBody>
      </p:sp>
      <p:pic>
        <p:nvPicPr>
          <p:cNvPr id="9" name="Picture 8" descr="addin_tmp.png"/>
          <p:cNvPicPr>
            <a:picLocks noChangeAspect="1"/>
          </p:cNvPicPr>
          <p:nvPr>
            <p:custDataLst>
              <p:tags r:id="rId1"/>
            </p:custDataLst>
          </p:nvPr>
        </p:nvPicPr>
        <p:blipFill>
          <a:blip r:embed="rId5" cstate="print"/>
          <a:stretch>
            <a:fillRect/>
          </a:stretch>
        </p:blipFill>
        <p:spPr>
          <a:xfrm>
            <a:off x="3962400" y="2057400"/>
            <a:ext cx="2534603" cy="328613"/>
          </a:xfrm>
          <a:prstGeom prst="rect">
            <a:avLst/>
          </a:prstGeom>
        </p:spPr>
      </p:pic>
      <p:pic>
        <p:nvPicPr>
          <p:cNvPr id="8" name="Picture 7" descr="addin_tmp.png"/>
          <p:cNvPicPr>
            <a:picLocks noChangeAspect="1"/>
          </p:cNvPicPr>
          <p:nvPr>
            <p:custDataLst>
              <p:tags r:id="rId2"/>
            </p:custDataLst>
          </p:nvPr>
        </p:nvPicPr>
        <p:blipFill>
          <a:blip r:embed="rId6" cstate="print"/>
          <a:stretch>
            <a:fillRect/>
          </a:stretch>
        </p:blipFill>
        <p:spPr>
          <a:xfrm>
            <a:off x="1905000" y="4876800"/>
            <a:ext cx="2534603" cy="377190"/>
          </a:xfrm>
          <a:prstGeom prst="rect">
            <a:avLst/>
          </a:prstGeom>
        </p:spPr>
      </p:pic>
      <p:pic>
        <p:nvPicPr>
          <p:cNvPr id="10" name="Picture 9" descr="addin_tmp.png"/>
          <p:cNvPicPr>
            <a:picLocks noChangeAspect="1"/>
          </p:cNvPicPr>
          <p:nvPr>
            <p:custDataLst>
              <p:tags r:id="rId3"/>
            </p:custDataLst>
          </p:nvPr>
        </p:nvPicPr>
        <p:blipFill>
          <a:blip r:embed="rId7" cstate="print"/>
          <a:stretch>
            <a:fillRect/>
          </a:stretch>
        </p:blipFill>
        <p:spPr>
          <a:xfrm>
            <a:off x="1828800" y="3429000"/>
            <a:ext cx="2534603" cy="377190"/>
          </a:xfrm>
          <a:prstGeom prst="rect">
            <a:avLst/>
          </a:prstGeom>
        </p:spPr>
      </p:pic>
      <p:sp>
        <p:nvSpPr>
          <p:cNvPr id="7" name="TextBox 6"/>
          <p:cNvSpPr txBox="1"/>
          <p:nvPr/>
        </p:nvSpPr>
        <p:spPr>
          <a:xfrm>
            <a:off x="25146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of Second De Morgan Law </a:t>
            </a:r>
            <a:endParaRPr lang="en-US" dirty="0"/>
          </a:p>
        </p:txBody>
      </p:sp>
      <p:sp>
        <p:nvSpPr>
          <p:cNvPr id="3" name="Content Placeholder 2"/>
          <p:cNvSpPr>
            <a:spLocks noGrp="1"/>
          </p:cNvSpPr>
          <p:nvPr>
            <p:ph idx="1"/>
          </p:nvPr>
        </p:nvSpPr>
        <p:spPr/>
        <p:txBody>
          <a:bodyPr/>
          <a:lstStyle/>
          <a:p>
            <a:pPr>
              <a:buNone/>
            </a:pPr>
            <a:r>
              <a:rPr lang="en-US" dirty="0" smtClean="0"/>
              <a:t>    These steps show that:                                       </a:t>
            </a:r>
          </a:p>
          <a:p>
            <a:pPr>
              <a:buNone/>
            </a:pPr>
            <a:endParaRPr lang="en-US" dirty="0"/>
          </a:p>
        </p:txBody>
      </p:sp>
      <p:pic>
        <p:nvPicPr>
          <p:cNvPr id="9" name="Picture 8" descr="addin_tmp.png"/>
          <p:cNvPicPr>
            <a:picLocks noChangeAspect="1"/>
          </p:cNvPicPr>
          <p:nvPr>
            <p:custDataLst>
              <p:tags r:id="rId1"/>
            </p:custDataLst>
          </p:nvPr>
        </p:nvPicPr>
        <p:blipFill>
          <a:blip r:embed="rId4" cstate="print"/>
          <a:stretch>
            <a:fillRect/>
          </a:stretch>
        </p:blipFill>
        <p:spPr>
          <a:xfrm>
            <a:off x="4343400" y="2057400"/>
            <a:ext cx="2534603" cy="377190"/>
          </a:xfrm>
          <a:prstGeom prst="rect">
            <a:avLst/>
          </a:prstGeom>
        </p:spPr>
      </p:pic>
      <p:pic>
        <p:nvPicPr>
          <p:cNvPr id="7" name="Picture 6" descr="addin_tmp.png"/>
          <p:cNvPicPr>
            <a:picLocks noChangeAspect="1"/>
          </p:cNvPicPr>
          <p:nvPr>
            <p:custDataLst>
              <p:tags r:id="rId2"/>
            </p:custDataLst>
          </p:nvPr>
        </p:nvPicPr>
        <p:blipFill>
          <a:blip r:embed="rId5" cstate="print"/>
          <a:stretch>
            <a:fillRect/>
          </a:stretch>
        </p:blipFill>
        <p:spPr>
          <a:xfrm>
            <a:off x="1752600" y="2590801"/>
            <a:ext cx="6518910" cy="2070735"/>
          </a:xfrm>
          <a:prstGeom prst="rect">
            <a:avLst/>
          </a:prstGeom>
        </p:spPr>
      </p:pic>
      <p:sp>
        <p:nvSpPr>
          <p:cNvPr id="6" name="TextBox 5"/>
          <p:cNvSpPr txBox="1"/>
          <p:nvPr/>
        </p:nvSpPr>
        <p:spPr>
          <a:xfrm>
            <a:off x="2514600" y="6172200"/>
            <a:ext cx="3276600" cy="369332"/>
          </a:xfrm>
          <a:prstGeom prst="rect">
            <a:avLst/>
          </a:prstGeom>
          <a:noFill/>
        </p:spPr>
        <p:txBody>
          <a:bodyPr wrap="square" rtlCol="0">
            <a:spAutoFit/>
          </a:bodyPr>
          <a:lstStyle/>
          <a:p>
            <a:r>
              <a:rPr lang="en-US" i="1" dirty="0" smtClean="0"/>
              <a:t>Continued on next slide</a:t>
            </a:r>
            <a:r>
              <a:rPr lang="en-US" dirty="0" smtClean="0"/>
              <a:t> </a:t>
            </a:r>
            <a:r>
              <a:rPr lang="en-US" dirty="0" smtClean="0">
                <a:sym typeface="Wingdings" pitchFamily="2" charset="2"/>
              </a:rPr>
              <a:t></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Proof of Second De Morgan Law </a:t>
            </a:r>
            <a:endParaRPr lang="en-US" dirty="0"/>
          </a:p>
        </p:txBody>
      </p:sp>
      <p:sp>
        <p:nvSpPr>
          <p:cNvPr id="3" name="Content Placeholder 2"/>
          <p:cNvSpPr>
            <a:spLocks noGrp="1"/>
          </p:cNvSpPr>
          <p:nvPr>
            <p:ph idx="1"/>
          </p:nvPr>
        </p:nvSpPr>
        <p:spPr/>
        <p:txBody>
          <a:bodyPr/>
          <a:lstStyle/>
          <a:p>
            <a:pPr>
              <a:buNone/>
            </a:pPr>
            <a:r>
              <a:rPr lang="en-US" dirty="0" smtClean="0"/>
              <a:t>   These steps show that:                                       </a:t>
            </a:r>
          </a:p>
          <a:p>
            <a:pPr>
              <a:buNone/>
            </a:pPr>
            <a:endParaRPr lang="en-US" dirty="0"/>
          </a:p>
        </p:txBody>
      </p:sp>
      <p:pic>
        <p:nvPicPr>
          <p:cNvPr id="12" name="Picture 11" descr="addin_tmp.png"/>
          <p:cNvPicPr>
            <a:picLocks noChangeAspect="1"/>
          </p:cNvPicPr>
          <p:nvPr>
            <p:custDataLst>
              <p:tags r:id="rId1"/>
            </p:custDataLst>
          </p:nvPr>
        </p:nvPicPr>
        <p:blipFill>
          <a:blip r:embed="rId4" cstate="print"/>
          <a:stretch>
            <a:fillRect/>
          </a:stretch>
        </p:blipFill>
        <p:spPr>
          <a:xfrm>
            <a:off x="1752600" y="2590800"/>
            <a:ext cx="6869430" cy="2108835"/>
          </a:xfrm>
          <a:prstGeom prst="rect">
            <a:avLst/>
          </a:prstGeom>
        </p:spPr>
      </p:pic>
      <p:pic>
        <p:nvPicPr>
          <p:cNvPr id="6" name="Picture 5" descr="addin_tmp.png"/>
          <p:cNvPicPr>
            <a:picLocks noChangeAspect="1"/>
          </p:cNvPicPr>
          <p:nvPr>
            <p:custDataLst>
              <p:tags r:id="rId2"/>
            </p:custDataLst>
          </p:nvPr>
        </p:nvPicPr>
        <p:blipFill>
          <a:blip r:embed="rId5" cstate="print"/>
          <a:stretch>
            <a:fillRect/>
          </a:stretch>
        </p:blipFill>
        <p:spPr>
          <a:xfrm>
            <a:off x="4572000" y="2057400"/>
            <a:ext cx="2534603" cy="377190"/>
          </a:xfrm>
          <a:prstGeom prst="rect">
            <a:avLst/>
          </a:prstGeom>
        </p:spPr>
      </p:pic>
      <p:sp>
        <p:nvSpPr>
          <p:cNvPr id="9" name="Isosceles Triangle 8"/>
          <p:cNvSpPr/>
          <p:nvPr/>
        </p:nvSpPr>
        <p:spPr>
          <a:xfrm rot="5400000" flipV="1">
            <a:off x="83058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Set-Builder Notation: Second De Morgan Law</a:t>
            </a:r>
            <a:endParaRPr lang="en-US" dirty="0"/>
          </a:p>
        </p:txBody>
      </p:sp>
      <p:pic>
        <p:nvPicPr>
          <p:cNvPr id="7" name="Content Placeholder 6" descr="addin_tmp.png"/>
          <p:cNvPicPr>
            <a:picLocks noGrp="1" noChangeAspect="1"/>
          </p:cNvPicPr>
          <p:nvPr>
            <p:ph idx="1"/>
            <p:custDataLst>
              <p:tags r:id="rId1"/>
            </p:custDataLst>
          </p:nvPr>
        </p:nvPicPr>
        <p:blipFill>
          <a:blip r:embed="rId3" cstate="print"/>
          <a:stretch>
            <a:fillRect/>
          </a:stretch>
        </p:blipFill>
        <p:spPr>
          <a:xfrm>
            <a:off x="304800" y="1981200"/>
            <a:ext cx="8465820" cy="2731770"/>
          </a:xfrm>
        </p:spPr>
      </p:pic>
      <p:sp>
        <p:nvSpPr>
          <p:cNvPr id="4" name="Isosceles Triangle 3"/>
          <p:cNvSpPr/>
          <p:nvPr/>
        </p:nvSpPr>
        <p:spPr>
          <a:xfrm rot="5400000" flipV="1">
            <a:off x="8305800" y="5562600"/>
            <a:ext cx="152400" cy="1524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smtClean="0"/>
              <a:t>The Cardinality of the Union of Two Sets</a:t>
            </a:r>
            <a:endParaRPr lang="en-US" sz="4000" dirty="0"/>
          </a:p>
        </p:txBody>
      </p:sp>
      <p:sp>
        <p:nvSpPr>
          <p:cNvPr id="13" name="Content Placeholder 2"/>
          <p:cNvSpPr txBox="1">
            <a:spLocks/>
          </p:cNvSpPr>
          <p:nvPr/>
        </p:nvSpPr>
        <p:spPr>
          <a:xfrm>
            <a:off x="685800" y="1905000"/>
            <a:ext cx="8229600" cy="4389120"/>
          </a:xfrm>
          <a:prstGeom prst="rect">
            <a:avLst/>
          </a:prstGeom>
        </p:spPr>
        <p:txBody>
          <a:bodyPr vert="horz">
            <a:normAutofit fontScale="85000" lnSpcReduction="20000"/>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Inclusion-Exclusion</a:t>
            </a: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a:t>
            </a:r>
            <a:r>
              <a:rPr kumimoji="0" lang="en-US" sz="2600" i="1" u="none" strike="noStrike" kern="1200" cap="none" spc="0" normalizeH="0" baseline="0" noProof="0" dirty="0" smtClean="0">
                <a:ln>
                  <a:noFill/>
                </a:ln>
                <a:solidFill>
                  <a:schemeClr val="tx1"/>
                </a:solidFill>
                <a:effectLst/>
                <a:uLnTx/>
                <a:uFillTx/>
                <a:ea typeface="Cambria Math" pitchFamily="18" charset="0"/>
              </a:rPr>
              <a:t>A</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 </a:t>
            </a:r>
            <a:r>
              <a:rPr kumimoji="0" lang="en-US" sz="2600" i="1" u="none" strike="noStrike" kern="1200" cap="none" spc="0" normalizeH="0" baseline="0" noProof="0" dirty="0" smtClean="0">
                <a:ln>
                  <a:noFill/>
                </a:ln>
                <a:solidFill>
                  <a:schemeClr val="tx1"/>
                </a:solidFill>
                <a:effectLst/>
                <a:uLnTx/>
                <a:uFillTx/>
                <a:ea typeface="Cambria Math" pitchFamily="18" charset="0"/>
              </a:rPr>
              <a:t>B</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 |</a:t>
            </a:r>
            <a:r>
              <a:rPr kumimoji="0" lang="en-US" sz="2600" i="1" u="none" strike="noStrike" kern="1200" cap="none" spc="0" normalizeH="0" baseline="0" noProof="0" dirty="0" smtClean="0">
                <a:ln>
                  <a:noFill/>
                </a:ln>
                <a:solidFill>
                  <a:schemeClr val="tx1"/>
                </a:solidFill>
                <a:effectLst/>
                <a:uLnTx/>
                <a:uFillTx/>
                <a:ea typeface="Cambria Math" pitchFamily="18" charset="0"/>
              </a:rPr>
              <a:t>A</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 | </a:t>
            </a:r>
            <a:r>
              <a:rPr kumimoji="0" lang="en-US" sz="2600" i="1" u="none" strike="noStrike" kern="1200" cap="none" spc="0" normalizeH="0" baseline="0" noProof="0" dirty="0" smtClean="0">
                <a:ln>
                  <a:noFill/>
                </a:ln>
                <a:solidFill>
                  <a:schemeClr val="tx1"/>
                </a:solidFill>
                <a:effectLst/>
                <a:uLnTx/>
                <a:uFillTx/>
                <a:ea typeface="Cambria Math" pitchFamily="18" charset="0"/>
              </a:rPr>
              <a:t>B</a:t>
            </a:r>
            <a:r>
              <a:rPr kumimoji="0" lang="en-US" sz="2600" b="0" i="0" u="none" strike="noStrike" kern="1200" cap="none" spc="0" normalizeH="0" baseline="0" noProof="0" smtClean="0">
                <a:ln>
                  <a:noFill/>
                </a:ln>
                <a:solidFill>
                  <a:schemeClr val="tx1"/>
                </a:solidFill>
                <a:effectLst/>
                <a:uLnTx/>
                <a:uFillTx/>
                <a:latin typeface="Cambria Math" pitchFamily="18" charset="0"/>
                <a:ea typeface="Cambria Math" pitchFamily="18" charset="0"/>
              </a:rPr>
              <a:t>| - </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a:t>
            </a:r>
            <a:r>
              <a:rPr kumimoji="0" lang="en-US" sz="2600" i="1" u="none" strike="noStrike" kern="1200" cap="none" spc="0" normalizeH="0" baseline="0" noProof="0" dirty="0" smtClean="0">
                <a:ln>
                  <a:noFill/>
                </a:ln>
                <a:solidFill>
                  <a:schemeClr val="tx1"/>
                </a:solidFill>
                <a:effectLst/>
                <a:uLnTx/>
                <a:uFillTx/>
                <a:ea typeface="Cambria Math" pitchFamily="18" charset="0"/>
              </a:rPr>
              <a:t>A</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 ∩ </a:t>
            </a:r>
            <a:r>
              <a:rPr kumimoji="0" lang="en-US" sz="2600" i="1" u="none" strike="noStrike" kern="1200" cap="none" spc="0" normalizeH="0" baseline="0" noProof="0" dirty="0" smtClean="0">
                <a:ln>
                  <a:noFill/>
                </a:ln>
                <a:solidFill>
                  <a:schemeClr val="tx1"/>
                </a:solidFill>
                <a:effectLst/>
                <a:uLnTx/>
                <a:uFillTx/>
                <a:ea typeface="Cambria Math" pitchFamily="18" charset="0"/>
              </a:rPr>
              <a:t>B</a:t>
            </a:r>
            <a:r>
              <a:rPr kumimoji="0" lang="en-US" sz="2600" b="0" i="0" u="none" strike="noStrike" kern="1200" cap="none" spc="0" normalizeH="0" baseline="0" noProof="0" dirty="0" smtClean="0">
                <a:ln>
                  <a:noFill/>
                </a:ln>
                <a:solidFill>
                  <a:schemeClr val="tx1"/>
                </a:solidFill>
                <a:effectLst/>
                <a:uLnTx/>
                <a:uFillTx/>
                <a:latin typeface="Cambria Math" pitchFamily="18" charset="0"/>
                <a:ea typeface="Cambria Math" pitchFamily="18" charset="0"/>
              </a:rPr>
              <a:t>|</a:t>
            </a:r>
            <a:endParaRPr lang="en-US" sz="2600" dirty="0" smtClean="0">
              <a:latin typeface="Cambria Math" pitchFamily="18" charset="0"/>
              <a:ea typeface="Cambria Math" pitchFamily="18" charset="0"/>
            </a:endParaRPr>
          </a:p>
          <a:p>
            <a:pPr marL="274320" marR="0" lvl="0" indent="-274320" algn="l" defTabSz="914400" rtl="0" eaLnBrk="1" fontAlgn="auto" latinLnBrk="0" hangingPunct="1">
              <a:lnSpc>
                <a:spcPct val="100000"/>
              </a:lnSpc>
              <a:spcBef>
                <a:spcPct val="20000"/>
              </a:spcBef>
              <a:spcAft>
                <a:spcPts val="0"/>
              </a:spcAft>
              <a:buClr>
                <a:schemeClr val="accent3"/>
              </a:buClr>
              <a:buSzPct val="95000"/>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endParaRPr lang="en-US" sz="2600" dirty="0" smtClean="0"/>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Arial" pitchFamily="34" charset="0"/>
              <a:buChar char="•"/>
              <a:tabLst/>
              <a:defRPr/>
            </a:pPr>
            <a:r>
              <a:rPr lang="en-US" sz="2600" b="1" dirty="0" smtClean="0"/>
              <a:t>Example</a:t>
            </a:r>
            <a:r>
              <a:rPr lang="en-US" sz="2600" dirty="0" smtClean="0"/>
              <a:t>: Let </a:t>
            </a:r>
            <a:r>
              <a:rPr lang="en-US" sz="2600" i="1" dirty="0" smtClean="0"/>
              <a:t>A</a:t>
            </a:r>
            <a:r>
              <a:rPr lang="en-US" sz="2600" dirty="0" smtClean="0"/>
              <a:t> be the math majors in your class and </a:t>
            </a:r>
            <a:r>
              <a:rPr lang="en-US" sz="2600" i="1" dirty="0" smtClean="0"/>
              <a:t>B</a:t>
            </a:r>
            <a:r>
              <a:rPr lang="en-US" sz="2600" dirty="0" smtClean="0"/>
              <a:t> be the CS majors. To count the number of students who are either math majors or CS majors, add the number of math majors and the number of CS majors, and subtract the number of joint CS/math majors.</a:t>
            </a:r>
          </a:p>
        </p:txBody>
      </p:sp>
      <p:grpSp>
        <p:nvGrpSpPr>
          <p:cNvPr id="3" name="Group 22"/>
          <p:cNvGrpSpPr/>
          <p:nvPr/>
        </p:nvGrpSpPr>
        <p:grpSpPr>
          <a:xfrm>
            <a:off x="5257800" y="1905000"/>
            <a:ext cx="3429000" cy="1447800"/>
            <a:chOff x="5715000" y="4724400"/>
            <a:chExt cx="3429000" cy="1447800"/>
          </a:xfrm>
        </p:grpSpPr>
        <p:sp>
          <p:nvSpPr>
            <p:cNvPr id="24" name="Oval 23"/>
            <p:cNvSpPr/>
            <p:nvPr/>
          </p:nvSpPr>
          <p:spPr>
            <a:xfrm>
              <a:off x="6934200" y="5105400"/>
              <a:ext cx="533400" cy="8382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20"/>
            <p:cNvGrpSpPr/>
            <p:nvPr/>
          </p:nvGrpSpPr>
          <p:grpSpPr>
            <a:xfrm>
              <a:off x="5715000" y="4724400"/>
              <a:ext cx="2971800" cy="1447800"/>
              <a:chOff x="5715000" y="4724400"/>
              <a:chExt cx="2971800" cy="1447800"/>
            </a:xfrm>
          </p:grpSpPr>
          <p:sp>
            <p:nvSpPr>
              <p:cNvPr id="30" name="Rectangle 29"/>
              <p:cNvSpPr/>
              <p:nvPr/>
            </p:nvSpPr>
            <p:spPr>
              <a:xfrm>
                <a:off x="5715000" y="4724400"/>
                <a:ext cx="2971800" cy="1447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19"/>
              <p:cNvGrpSpPr/>
              <p:nvPr/>
            </p:nvGrpSpPr>
            <p:grpSpPr>
              <a:xfrm>
                <a:off x="6248400" y="5029200"/>
                <a:ext cx="1905000" cy="990600"/>
                <a:chOff x="6248400" y="5029200"/>
                <a:chExt cx="1905000" cy="990600"/>
              </a:xfrm>
            </p:grpSpPr>
            <p:sp>
              <p:nvSpPr>
                <p:cNvPr id="32" name="Oval 31"/>
                <p:cNvSpPr/>
                <p:nvPr/>
              </p:nvSpPr>
              <p:spPr>
                <a:xfrm>
                  <a:off x="6248400" y="50292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6934200" y="5029200"/>
                  <a:ext cx="1219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6" name="Group 21"/>
            <p:cNvGrpSpPr/>
            <p:nvPr/>
          </p:nvGrpSpPr>
          <p:grpSpPr>
            <a:xfrm>
              <a:off x="6400800" y="4800600"/>
              <a:ext cx="2743200" cy="826532"/>
              <a:chOff x="6400800" y="4800600"/>
              <a:chExt cx="2743200" cy="826532"/>
            </a:xfrm>
          </p:grpSpPr>
          <p:sp>
            <p:nvSpPr>
              <p:cNvPr id="27" name="TextBox 26"/>
              <p:cNvSpPr txBox="1"/>
              <p:nvPr/>
            </p:nvSpPr>
            <p:spPr>
              <a:xfrm>
                <a:off x="8305800" y="4800600"/>
                <a:ext cx="838200" cy="369332"/>
              </a:xfrm>
              <a:prstGeom prst="rect">
                <a:avLst/>
              </a:prstGeom>
              <a:noFill/>
            </p:spPr>
            <p:txBody>
              <a:bodyPr wrap="square" rtlCol="0">
                <a:spAutoFit/>
              </a:bodyPr>
              <a:lstStyle/>
              <a:p>
                <a:r>
                  <a:rPr lang="en-US" i="1" dirty="0" smtClean="0"/>
                  <a:t>U</a:t>
                </a:r>
                <a:endParaRPr lang="en-US" i="1" dirty="0"/>
              </a:p>
            </p:txBody>
          </p:sp>
          <p:sp>
            <p:nvSpPr>
              <p:cNvPr id="28" name="TextBox 27"/>
              <p:cNvSpPr txBox="1"/>
              <p:nvPr/>
            </p:nvSpPr>
            <p:spPr>
              <a:xfrm>
                <a:off x="6400800" y="5181600"/>
                <a:ext cx="381000" cy="369332"/>
              </a:xfrm>
              <a:prstGeom prst="rect">
                <a:avLst/>
              </a:prstGeom>
              <a:noFill/>
            </p:spPr>
            <p:txBody>
              <a:bodyPr wrap="square" rtlCol="0">
                <a:spAutoFit/>
              </a:bodyPr>
              <a:lstStyle/>
              <a:p>
                <a:r>
                  <a:rPr lang="en-US" i="1" dirty="0" smtClean="0"/>
                  <a:t>A</a:t>
                </a:r>
                <a:endParaRPr lang="en-US" i="1" dirty="0"/>
              </a:p>
            </p:txBody>
          </p:sp>
          <p:sp>
            <p:nvSpPr>
              <p:cNvPr id="29" name="TextBox 28"/>
              <p:cNvSpPr txBox="1"/>
              <p:nvPr/>
            </p:nvSpPr>
            <p:spPr>
              <a:xfrm>
                <a:off x="7620000" y="5257800"/>
                <a:ext cx="381000" cy="369332"/>
              </a:xfrm>
              <a:prstGeom prst="rect">
                <a:avLst/>
              </a:prstGeom>
              <a:noFill/>
            </p:spPr>
            <p:txBody>
              <a:bodyPr wrap="square" rtlCol="0">
                <a:spAutoFit/>
              </a:bodyPr>
              <a:lstStyle/>
              <a:p>
                <a:r>
                  <a:rPr lang="en-US" i="1" dirty="0" smtClean="0"/>
                  <a:t>B</a:t>
                </a:r>
                <a:endParaRPr lang="en-US" i="1" dirty="0"/>
              </a:p>
            </p:txBody>
          </p:sp>
        </p:grpSp>
      </p:grpSp>
      <p:sp>
        <p:nvSpPr>
          <p:cNvPr id="15" name="TextBox 14"/>
          <p:cNvSpPr txBox="1"/>
          <p:nvPr/>
        </p:nvSpPr>
        <p:spPr>
          <a:xfrm>
            <a:off x="5105400" y="3505200"/>
            <a:ext cx="3962400" cy="369332"/>
          </a:xfrm>
          <a:prstGeom prst="rect">
            <a:avLst/>
          </a:prstGeom>
          <a:noFill/>
        </p:spPr>
        <p:txBody>
          <a:bodyPr wrap="square" rtlCol="0">
            <a:spAutoFit/>
          </a:bodyPr>
          <a:lstStyle/>
          <a:p>
            <a:r>
              <a:rPr lang="en-US" dirty="0" smtClean="0"/>
              <a:t>Venn Diagram</a:t>
            </a:r>
            <a:r>
              <a:rPr lang="en-US" dirty="0" smtClean="0">
                <a:latin typeface="Cambria Math"/>
                <a:ea typeface="Cambria Math"/>
              </a:rPr>
              <a:t>  for </a:t>
            </a:r>
            <a:r>
              <a:rPr lang="en-US" i="1" dirty="0" smtClean="0">
                <a:latin typeface="Cambria Math"/>
                <a:ea typeface="Cambria Math"/>
              </a:rPr>
              <a:t>A</a:t>
            </a:r>
            <a:r>
              <a:rPr lang="en-US" dirty="0" smtClean="0">
                <a:latin typeface="Cambria Math"/>
                <a:ea typeface="Cambria Math"/>
              </a:rPr>
              <a:t>, </a:t>
            </a:r>
            <a:r>
              <a:rPr lang="en-US" i="1" dirty="0" smtClean="0">
                <a:latin typeface="Cambria Math"/>
                <a:ea typeface="Cambria Math"/>
              </a:rPr>
              <a:t>B</a:t>
            </a:r>
            <a:r>
              <a:rPr lang="en-US" dirty="0" smtClean="0">
                <a:latin typeface="Cambria Math"/>
                <a:ea typeface="Cambria Math"/>
              </a:rPr>
              <a:t>,</a:t>
            </a:r>
            <a:r>
              <a:rPr lang="en-US" i="1" dirty="0" smtClean="0">
                <a:ea typeface="Cambria Math" pitchFamily="18" charset="0"/>
              </a:rPr>
              <a:t> A</a:t>
            </a:r>
            <a:r>
              <a:rPr lang="en-US" dirty="0" smtClean="0">
                <a:latin typeface="Cambria Math" pitchFamily="18" charset="0"/>
                <a:ea typeface="Cambria Math" pitchFamily="18" charset="0"/>
              </a:rPr>
              <a:t> ∩ </a:t>
            </a:r>
            <a:r>
              <a:rPr lang="en-US" i="1" dirty="0" smtClean="0">
                <a:ea typeface="Cambria Math" pitchFamily="18" charset="0"/>
              </a:rPr>
              <a:t>B, A</a:t>
            </a:r>
            <a:r>
              <a:rPr lang="en-US" dirty="0" smtClean="0">
                <a:latin typeface="Cambria Math" pitchFamily="18" charset="0"/>
                <a:ea typeface="Cambria Math" pitchFamily="18" charset="0"/>
              </a:rPr>
              <a:t> ∪ </a:t>
            </a:r>
            <a:r>
              <a:rPr lang="en-US" i="1" dirty="0" smtClean="0">
                <a:ea typeface="Cambria Math" pitchFamily="18" charset="0"/>
              </a:rPr>
              <a:t>B </a:t>
            </a:r>
            <a:r>
              <a:rPr lang="en-US" dirty="0" smtClean="0">
                <a:latin typeface="Cambria Math"/>
                <a:ea typeface="Cambria Math"/>
              </a:rPr>
              <a:t> </a:t>
            </a:r>
            <a:r>
              <a:rPr lang="en-US" dirty="0" smtClean="0"/>
              <a:t>    </a:t>
            </a:r>
            <a:endParaRPr lang="en-US" dirty="0"/>
          </a:p>
        </p:txBody>
      </p:sp>
    </p:spTree>
    <p:extLst>
      <p:ext uri="{BB962C8B-B14F-4D97-AF65-F5344CB8AC3E}">
        <p14:creationId xmlns:p14="http://schemas.microsoft.com/office/powerpoint/2010/main" val="10051857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10;$\forall x ( x \in A \leftrightarrow x \in B)$&#10;\end{document}"/>
  <p:tag name="IGUANATEXSIZE" val="30"/>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forall x (x \in A \rightarrow x \in B)$&#10;&#10;\end{document}"/>
  <p:tag name="IGUANATEXSIZE" val="25"/>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forall x [ (x\in A \rightarrow  x \in B) \wedge (x \in B \rightarrow x \in A)]$&#10;&#10;\end{document}"/>
  <p:tag name="IGUANATEXSIZE" val="30"/>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10;&#10;$\forall x ( x \in A \leftrightarrow x \in B)$&#10;\end{document}"/>
  <p:tag name="IGUANATEXSIZE" val="30"/>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forall x (x \in A \rightarrow x \in  B) \wedge \exists x (x \in B \wedge x \not\in A)$&#10;&#10;\end{document}"/>
  <p:tag name="IGUANATEXSIZE" val="30"/>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x |  x\in A \vee x \in B\}$&#10;&#10;\end{document}"/>
  <p:tag name="IGUANATEXSIZE" val="30"/>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x |  x\in A \wedge x \in B\}$&#10;&#10;\end{document}"/>
  <p:tag name="IGUANATEXSIZE" val="30"/>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 B) \cup (B - A)$&#10;&#10;\end{document}"/>
  <p:tag name="IGUANATEXSIZE" val="30"/>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oplus B$&#10;&#10;\end{document}"/>
  <p:tag name="IGUANATEXSIZE" val="30"/>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A \oplus B$&#10;&#10;\end{document}"/>
  <p:tag name="IGUANATEXSIZE" val="25"/>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10;${ \bar{B}} $&#10;&#10;\end{document}"/>
  <p:tag name="IGUANATEXSIZE" val="14"/>
</p:tagLst>
</file>

<file path=ppt/tags/tag1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emptyset = A$&#10;&#10;&#10;\end{document}"/>
  <p:tag name="IGUANATEXSIZE" val="30"/>
</p:tagLst>
</file>

<file path=ppt/tags/tag1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U = A$&#10;&#10;&#10;\end{document}"/>
  <p:tag name="IGUANATEXSIZE" val="30"/>
</p:tagLst>
</file>

<file path=ppt/tags/tag1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U = U$&#10;&#10;&#10;\end{document}"/>
  <p:tag name="IGUANATEXSIZE" val="30"/>
</p:tagLst>
</file>

<file path=ppt/tags/tag1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emptyset = \emptyset$&#10;&#10;&#10;\end{document}"/>
  <p:tag name="IGUANATEXSIZE" val="30"/>
</p:tagLst>
</file>

<file path=ppt/tags/tag1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A = A$&#10;&#10;&#10;\end{document}"/>
  <p:tag name="IGUANATEXSIZE" val="30"/>
</p:tagLst>
</file>

<file path=ppt/tags/tag1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A = A$&#10;&#10;&#10;\end{document}"/>
  <p:tag name="IGUANATEXSIZE" val="30"/>
</p:tagLst>
</file>

<file path=ppt/tags/tag1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overline{(\overline{A})} = A$&#10;&#10;&#10;\end{document}"/>
  <p:tag name="IGUANATEXSIZE" val="30"/>
</p:tagLst>
</file>

<file path=ppt/tags/tag1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B = B \cup A$&#10;&#10;&#10;\end{document}"/>
  <p:tag name="IGUANATEXSIZE" val="30"/>
</p:tagLst>
</file>

<file path=ppt/tags/tag2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B = B \cap A$&#10;&#10;&#10;\end{document}"/>
  <p:tag name="IGUANATEXSIZE" val="30"/>
</p:tagLst>
</file>

<file path=ppt/tags/tag2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B \cup C) = (A \cup B) \cup C$&#10;&#10;&#10;\end{document}"/>
  <p:tag name="IGUANATEXSIZE" val="30"/>
</p:tagLst>
</file>

<file path=ppt/tags/tag2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B \cap C) = (A \cap B) \cap C$&#10;&#10;&#10;\end{document}"/>
  <p:tag name="IGUANATEXSIZE" val="30"/>
</p:tagLst>
</file>

<file path=ppt/tags/tag2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B \cup C) = (A \cap B) \cup (A \cap C)$&#10;&#10;&#10;\end{document}"/>
  <p:tag name="IGUANATEXSIZE" val="30"/>
</p:tagLst>
</file>

<file path=ppt/tags/tag2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B \cap C) = (A \cup B) \cap (A \cup C)$&#10;&#10;&#10;\end{document}"/>
  <p:tag name="IGUANATEXSIZE" val="30"/>
</p:tagLst>
</file>

<file path=ppt/tags/tag2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overline{A \cup B} = \overline{A} \cap \overline{B}$&#10;&#10;&#10;\end{document}"/>
  <p:tag name="IGUANATEXSIZE" val="30"/>
</p:tagLst>
</file>

<file path=ppt/tags/tag2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overline{A \cap B} = \overline{A} \cup \overline{B}$&#10;&#10;&#10;\end{document}"/>
  <p:tag name="IGUANATEXSIZE" val="30"/>
</p:tagLst>
</file>

<file path=ppt/tags/tag2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A \cap B) = A$&#10;&#10;&#10;\end{document}"/>
  <p:tag name="IGUANATEXSIZE" val="30"/>
</p:tagLst>
</file>

<file path=ppt/tags/tag2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A \cup B) = A$&#10;&#10;&#10;\end{document}"/>
  <p:tag name="IGUANATEXSIZE" val="30"/>
</p:tagLst>
</file>

<file path=ppt/tags/tag29.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up \overline{A} = U$&#10;&#10;&#10;\end{document}"/>
  <p:tag name="IGUANATEXSIZE" val="30"/>
</p:tagLst>
</file>

<file path=ppt/tags/tag3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A \cap \overline{A} = \emptyset$&#10;&#10;&#10;\end{document}"/>
  <p:tag name="IGUANATEXSIZE" val="30"/>
</p:tagLst>
</file>

<file path=ppt/tags/tag3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ap B} = \overline{A} \cup \overline{B}$&#10;&#10;\end{document}"/>
  <p:tag name="IGUANATEXSIZE" val="30"/>
</p:tagLst>
</file>

<file path=ppt/tags/tag3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up \overline{B} \subseteq \overline{A \cap B}$&#10;&#10;\end{document}"/>
  <p:tag name="IGUANATEXSIZE" val="30"/>
</p:tagLst>
</file>

<file path=ppt/tags/tag33.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ap B} \subseteq \overline{A} \cup \overline{B}$&#10;&#10;\end{document}"/>
  <p:tag name="IGUANATEXSIZE" val="30"/>
</p:tagLst>
</file>

<file path=ppt/tags/tag34.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ap B} \subseteq \overline{A} \cup \overline{B}$&#10;&#10;\end{document}"/>
  <p:tag name="IGUANATEXSIZE" val="30"/>
</p:tagLst>
</file>

<file path=ppt/tags/tag35.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begin{tabular}{ll}&#10;$x \in \overline{A \cap B}$ &amp; by assumption\\&#10;$x \not\in A \cap B$&amp; defn. of complement\\&#10;$\neg((x \in A) \wedge (x \in B))$&amp; defn. of intersection\\&#10;$\neg (x \in A) \vee \neg (x \in B)$ &amp; 1st De Morgan Law for Prop Logic\\&#10;$x \not\in A \vee x \not\in B$ &amp; defn. of negation\\&#10;$x \in \overline{A} \vee x \in \overline{B}$&amp; defn. of complement\\&#10;$x \in \overline{A} \cup \overline{B}$&amp; defn. of union\\&#10;\end{tabular}&#10;\end{document}"/>
  <p:tag name="IGUANATEXSIZE" val="20"/>
</p:tagLst>
</file>

<file path=ppt/tags/tag3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begin{tabular}{ll}&#10;$x \in \overline{A} \cup \overline{B}$ &amp; by assumption\\&#10;$(x \in \overline{A}) \vee (x \in \overline{B})$&amp; defn. of union\\&#10;$(x \not\in A) \vee (x \not\in B)$ &amp; defn. of complement\\&#10;$\neg(x \in A) \vee \neg(x \in B)$ &amp; defn. of negation\\&#10;$\neg(( x \in A) \wedge (x \in B))$&amp; by 1st De Morgan Law for Prop Logic\\&#10;$\neg (x \in A \cap B)$&amp; defn. of intersection\\&#10;$x \in \overline{A \cap B}$ &amp;defn. of complement&#10;\end{tabular}&#10;\end{document}"/>
  <p:tag name="IGUANATEXSIZE" val="20"/>
</p:tagLst>
</file>

<file path=ppt/tags/tag3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overline{A} \cup \overline{B} \subseteq \overline{A \cap B}$&#10;&#10;\end{document}"/>
  <p:tag name="IGUANATEXSIZE" val="30"/>
</p:tagLst>
</file>

<file path=ppt/tags/tag3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egin{tabular}{llll}&#10;$\overline{A \cap B}$ &amp; = &amp; $\{x| x \not\in A \cap B \}$ &amp; by defn. of complement\\&#10;&amp;=&amp; $\{ x | \neg (x \in (A \cap B))\}$&amp; by defn. of does not belong symbol\\&#10;&amp;=&amp; $\{x | \neg (x \in A \wedge x \in B\}$ &amp; by defn. of intersection\\&#10;&amp;=&amp; $\{x | \neg(x \in A) \vee \neg(x \in B)\}$ &amp;by 1st De Morgan law\\&#10;&amp;&amp;&amp; for Prop Logic\\&#10;&amp;=&amp; $\{x | x \not\in A \vee x \not\in B\}$ &amp; by defn. of not belong symbol\\&#10;&amp;=&amp; $\{x | x \in \overline{A} \vee x \in \overline{B}\}$&amp; by defn. of complement\\&#10;&amp;=&amp; $\{x | x \in \overline{A} \cup \overline{B}\}$&amp; by defn. of union\\&#10;&amp;=&amp; $\overline{A} \cup \overline{B}$&amp; by meaning of notation&#10;\end{tabular}&#10;&#10;\end{document}"/>
  <p:tag name="IGUANATEXSIZE" val="2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34195</TotalTime>
  <Words>2206</Words>
  <Application>Microsoft Office PowerPoint</Application>
  <PresentationFormat>On-screen Show (4:3)</PresentationFormat>
  <Paragraphs>304</Paragraphs>
  <Slides>38</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Constantia</vt:lpstr>
      <vt:lpstr>Symbol</vt:lpstr>
      <vt:lpstr>MS Reference Sans Serif</vt:lpstr>
      <vt:lpstr>Arial</vt:lpstr>
      <vt:lpstr>Brush Script MT</vt:lpstr>
      <vt:lpstr>Wingdings 2</vt:lpstr>
      <vt:lpstr>Wingdings</vt:lpstr>
      <vt:lpstr>Cambria Math</vt:lpstr>
      <vt:lpstr>Calibri</vt:lpstr>
      <vt:lpstr>Flow</vt:lpstr>
      <vt:lpstr>Sets and Set Operations</vt:lpstr>
      <vt:lpstr>Chapter Summary</vt:lpstr>
      <vt:lpstr>Sets</vt:lpstr>
      <vt:lpstr>Section Summary</vt:lpstr>
      <vt:lpstr>Introduction</vt:lpstr>
      <vt:lpstr>Sets</vt:lpstr>
      <vt:lpstr>Describing a Set: Roster Method</vt:lpstr>
      <vt:lpstr>Roster Method</vt:lpstr>
      <vt:lpstr>Some Important Sets</vt:lpstr>
      <vt:lpstr>Set-Builder Notation</vt:lpstr>
      <vt:lpstr>Interval Notation</vt:lpstr>
      <vt:lpstr>Universal Set and Empty Set</vt:lpstr>
      <vt:lpstr>Some things to remember</vt:lpstr>
      <vt:lpstr>Set Equality</vt:lpstr>
      <vt:lpstr>Subsets</vt:lpstr>
      <vt:lpstr>Showing a Set is or is not a Subset of Another Set</vt:lpstr>
      <vt:lpstr>Another look at Equality of Sets</vt:lpstr>
      <vt:lpstr>Proper Subsets</vt:lpstr>
      <vt:lpstr>Set Cardinality</vt:lpstr>
      <vt:lpstr>Power Sets</vt:lpstr>
      <vt:lpstr>Section Summary</vt:lpstr>
      <vt:lpstr>Set Operations</vt:lpstr>
      <vt:lpstr>Section Summary</vt:lpstr>
      <vt:lpstr>Union</vt:lpstr>
      <vt:lpstr>Intersection</vt:lpstr>
      <vt:lpstr>Complement</vt:lpstr>
      <vt:lpstr>Difference</vt:lpstr>
      <vt:lpstr>Symmetric Difference</vt:lpstr>
      <vt:lpstr>Review Questions</vt:lpstr>
      <vt:lpstr>Set Identities</vt:lpstr>
      <vt:lpstr>Set Identities</vt:lpstr>
      <vt:lpstr>Set Identities</vt:lpstr>
      <vt:lpstr>Proving Set Identities</vt:lpstr>
      <vt:lpstr>Proof of Second De Morgan Law</vt:lpstr>
      <vt:lpstr>Proof of Second De Morgan Law </vt:lpstr>
      <vt:lpstr>Proof of Second De Morgan Law </vt:lpstr>
      <vt:lpstr>Set-Builder Notation: Second De Morgan Law</vt:lpstr>
      <vt:lpstr>The Cardinality of the Union of Two Sets</vt:lpstr>
    </vt:vector>
  </TitlesOfParts>
  <Company>Monmouth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Foundations: Logic and Proofs</dc:title>
  <dc:creator>Richard Scherl</dc:creator>
  <cp:lastModifiedBy>Rao Li</cp:lastModifiedBy>
  <cp:revision>2024</cp:revision>
  <dcterms:created xsi:type="dcterms:W3CDTF">2011-03-27T19:09:13Z</dcterms:created>
  <dcterms:modified xsi:type="dcterms:W3CDTF">2018-09-25T13:42:00Z</dcterms:modified>
</cp:coreProperties>
</file>