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493" r:id="rId2"/>
    <p:sldId id="501" r:id="rId3"/>
    <p:sldId id="495" r:id="rId4"/>
    <p:sldId id="496" r:id="rId5"/>
    <p:sldId id="497" r:id="rId6"/>
    <p:sldId id="498" r:id="rId7"/>
    <p:sldId id="499" r:id="rId8"/>
    <p:sldId id="500" r:id="rId9"/>
  </p:sldIdLst>
  <p:sldSz cx="9144000" cy="6858000" type="screen4x3"/>
  <p:notesSz cx="7010400" cy="9296400"/>
  <p:embeddedFontLst>
    <p:embeddedFont>
      <p:font typeface="Cambria Math" panose="02040503050406030204" pitchFamily="18" charset="0"/>
      <p:regular r:id="rId12"/>
    </p:embeddedFont>
    <p:embeddedFont>
      <p:font typeface="Constantia" panose="02030602050306030303" pitchFamily="18" charset="0"/>
      <p:regular r:id="rId13"/>
      <p:bold r:id="rId14"/>
      <p:italic r:id="rId15"/>
      <p:boldItalic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Wingdings 2" panose="05020102010507070707" pitchFamily="18" charset="2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77" autoAdjust="0"/>
    <p:restoredTop sz="94660"/>
  </p:normalViewPr>
  <p:slideViewPr>
    <p:cSldViewPr>
      <p:cViewPr>
        <p:scale>
          <a:sx n="63" d="100"/>
          <a:sy n="63" d="100"/>
        </p:scale>
        <p:origin x="1396" y="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C0FEF7AE-0C30-4EA7-B74D-470A9C33048D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E3901582-F5A8-41ED-8946-57B4D8BFA9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147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10106763-8029-41BC-9E70-E644A94F0E80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2" tIns="46586" rIns="93172" bIns="4658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A56D6F1B-26ED-417A-B5D8-8AED7AD379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479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220D-0BB5-4C71-B862-812B075D02FE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220D-0BB5-4C71-B862-812B075D02FE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220D-0BB5-4C71-B862-812B075D02FE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220D-0BB5-4C71-B862-812B075D02FE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220D-0BB5-4C71-B862-812B075D02FE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220D-0BB5-4C71-B862-812B075D02FE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220D-0BB5-4C71-B862-812B075D02FE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220D-0BB5-4C71-B862-812B075D02FE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220D-0BB5-4C71-B862-812B075D02FE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220D-0BB5-4C71-B862-812B075D02FE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220D-0BB5-4C71-B862-812B075D02FE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D15220D-0BB5-4C71-B862-812B075D02FE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Inclusion-Exclusion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Section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8.5</a:t>
            </a:r>
            <a:endParaRPr lang="en-US" dirty="0">
              <a:latin typeface="Cambria Math" pitchFamily="18" charset="0"/>
              <a:ea typeface="Cambria Math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35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Principle of Inclusion-Exclusion</a:t>
            </a:r>
          </a:p>
          <a:p>
            <a:r>
              <a:rPr lang="en-US" dirty="0" smtClean="0"/>
              <a:t>Examples</a:t>
            </a:r>
          </a:p>
        </p:txBody>
      </p:sp>
    </p:spTree>
    <p:extLst>
      <p:ext uri="{BB962C8B-B14F-4D97-AF65-F5344CB8AC3E}">
        <p14:creationId xmlns:p14="http://schemas.microsoft.com/office/powerpoint/2010/main" val="393807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Principle of Inclusion-Exclusion</a:t>
            </a:r>
            <a:endParaRPr lang="en-US" dirty="0"/>
          </a:p>
        </p:txBody>
      </p:sp>
      <p:pic>
        <p:nvPicPr>
          <p:cNvPr id="5" name="Picture 4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1905000" y="3505200"/>
            <a:ext cx="4812030" cy="380048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85800" y="2209800"/>
            <a:ext cx="8229600" cy="4389120"/>
          </a:xfrm>
        </p:spPr>
        <p:txBody>
          <a:bodyPr/>
          <a:lstStyle/>
          <a:p>
            <a:r>
              <a:rPr lang="en-US" dirty="0" smtClean="0"/>
              <a:t>In Section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2.2</a:t>
            </a:r>
            <a:r>
              <a:rPr lang="en-US" dirty="0" smtClean="0"/>
              <a:t>, we developed the following formula for the number of elements in the union of two finite sets: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We will generalize this formula to finite sets of any size.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26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Finite 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   </a:t>
            </a:r>
            <a:r>
              <a:rPr lang="en-US" sz="2000" b="1" dirty="0" smtClean="0"/>
              <a:t>Example</a:t>
            </a:r>
            <a:r>
              <a:rPr lang="en-US" sz="2000" dirty="0" smtClean="0"/>
              <a:t>: In a discrete mathematics class every student is a major in computer science or mathematics or both. The number of students having computer science as a  major (possibly along with mathematics) is </a:t>
            </a:r>
            <a:r>
              <a:rPr lang="en-US" sz="2000" dirty="0" smtClean="0">
                <a:latin typeface="Cambria Math" pitchFamily="18" charset="0"/>
                <a:ea typeface="Cambria Math" pitchFamily="18" charset="0"/>
              </a:rPr>
              <a:t>25</a:t>
            </a:r>
            <a:r>
              <a:rPr lang="en-US" sz="2000" dirty="0" smtClean="0"/>
              <a:t>; the number of students having mathematics as a major (possibly along with computer science) is </a:t>
            </a:r>
            <a:r>
              <a:rPr lang="en-US" sz="2000" dirty="0" smtClean="0">
                <a:latin typeface="Cambria Math" pitchFamily="18" charset="0"/>
                <a:ea typeface="Cambria Math" pitchFamily="18" charset="0"/>
              </a:rPr>
              <a:t>13</a:t>
            </a:r>
            <a:r>
              <a:rPr lang="en-US" sz="2000" dirty="0" smtClean="0"/>
              <a:t>; and the number of students majoring in both computer science and mathematics is </a:t>
            </a:r>
            <a:r>
              <a:rPr lang="en-US" sz="2000" dirty="0" smtClean="0">
                <a:latin typeface="Cambria Math" pitchFamily="18" charset="0"/>
                <a:ea typeface="Cambria Math" pitchFamily="18" charset="0"/>
              </a:rPr>
              <a:t>8</a:t>
            </a:r>
            <a:r>
              <a:rPr lang="en-US" sz="2000" dirty="0" smtClean="0"/>
              <a:t>. How many students are in the class?</a:t>
            </a:r>
          </a:p>
          <a:p>
            <a:pPr>
              <a:buNone/>
            </a:pPr>
            <a:r>
              <a:rPr lang="en-US" sz="2000" dirty="0" smtClean="0"/>
              <a:t>     </a:t>
            </a:r>
            <a:r>
              <a:rPr lang="en-US" sz="2000" b="1" dirty="0" smtClean="0"/>
              <a:t>Solution</a:t>
            </a:r>
            <a:r>
              <a:rPr lang="en-US" sz="2000" dirty="0" smtClean="0"/>
              <a:t>: |</a:t>
            </a:r>
            <a:r>
              <a:rPr lang="en-US" sz="2000" i="1" dirty="0" smtClean="0"/>
              <a:t>A</a:t>
            </a:r>
            <a:r>
              <a:rPr lang="en-US" sz="2000" dirty="0" smtClean="0">
                <a:latin typeface="Cambria Math"/>
                <a:ea typeface="Cambria Math"/>
              </a:rPr>
              <a:t>∪</a:t>
            </a:r>
            <a:r>
              <a:rPr lang="en-US" sz="2000" i="1" dirty="0" smtClean="0">
                <a:ea typeface="Cambria Math"/>
              </a:rPr>
              <a:t>B</a:t>
            </a:r>
            <a:r>
              <a:rPr lang="en-US" sz="2000" dirty="0" smtClean="0">
                <a:latin typeface="Cambria Math"/>
                <a:ea typeface="Cambria Math"/>
              </a:rPr>
              <a:t>| = |</a:t>
            </a:r>
            <a:r>
              <a:rPr lang="en-US" sz="2000" i="1" dirty="0" smtClean="0">
                <a:ea typeface="Cambria Math"/>
              </a:rPr>
              <a:t>A</a:t>
            </a:r>
            <a:r>
              <a:rPr lang="en-US" sz="2000" dirty="0" smtClean="0">
                <a:latin typeface="Cambria Math"/>
                <a:ea typeface="Cambria Math"/>
              </a:rPr>
              <a:t>| + |</a:t>
            </a:r>
            <a:r>
              <a:rPr lang="en-US" sz="2000" i="1" dirty="0" smtClean="0">
                <a:ea typeface="Cambria Math"/>
              </a:rPr>
              <a:t>B</a:t>
            </a:r>
            <a:r>
              <a:rPr lang="en-US" sz="2000" dirty="0" smtClean="0">
                <a:latin typeface="Cambria Math"/>
                <a:ea typeface="Cambria Math"/>
              </a:rPr>
              <a:t>| −|</a:t>
            </a:r>
            <a:r>
              <a:rPr lang="en-US" sz="2000" i="1" dirty="0" smtClean="0">
                <a:ea typeface="Cambria Math"/>
              </a:rPr>
              <a:t>A</a:t>
            </a:r>
            <a:r>
              <a:rPr lang="en-US" sz="2000" dirty="0" smtClean="0">
                <a:latin typeface="Cambria Math"/>
                <a:ea typeface="Cambria Math"/>
              </a:rPr>
              <a:t>∩</a:t>
            </a:r>
            <a:r>
              <a:rPr lang="en-US" sz="2000" i="1" dirty="0" smtClean="0">
                <a:ea typeface="Cambria Math"/>
              </a:rPr>
              <a:t>B</a:t>
            </a:r>
            <a:r>
              <a:rPr lang="en-US" sz="2000" dirty="0" smtClean="0">
                <a:latin typeface="Cambria Math"/>
                <a:ea typeface="Cambria Math"/>
              </a:rPr>
              <a:t>| </a:t>
            </a:r>
          </a:p>
          <a:p>
            <a:pPr>
              <a:buNone/>
            </a:pPr>
            <a:r>
              <a:rPr lang="en-US" sz="2000" dirty="0" smtClean="0">
                <a:latin typeface="Cambria Math"/>
                <a:ea typeface="Cambria Math"/>
              </a:rPr>
              <a:t>                                    =  25 + 13 −8 = 30</a:t>
            </a:r>
            <a:endParaRPr lang="en-US" sz="2000" dirty="0"/>
          </a:p>
        </p:txBody>
      </p:sp>
      <p:pic>
        <p:nvPicPr>
          <p:cNvPr id="4" name="Content Placeholder 3" descr="07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10200" y="4495800"/>
            <a:ext cx="2106930" cy="1559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948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Finite Sets</a:t>
            </a:r>
            <a:endParaRPr lang="en-US" dirty="0"/>
          </a:p>
        </p:txBody>
      </p:sp>
      <p:pic>
        <p:nvPicPr>
          <p:cNvPr id="10" name="Picture 9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685800" y="2514600"/>
            <a:ext cx="8205788" cy="316706"/>
          </a:xfrm>
          <a:prstGeom prst="rect">
            <a:avLst/>
          </a:prstGeom>
        </p:spPr>
      </p:pic>
      <p:pic>
        <p:nvPicPr>
          <p:cNvPr id="9" name="Picture 8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685800" y="1982152"/>
            <a:ext cx="2280285" cy="380048"/>
          </a:xfrm>
          <a:prstGeom prst="rect">
            <a:avLst/>
          </a:prstGeom>
        </p:spPr>
      </p:pic>
      <p:pic>
        <p:nvPicPr>
          <p:cNvPr id="5" name="Content Placeholder 3" descr="0709.jpg"/>
          <p:cNvPicPr>
            <a:picLocks noGrp="1" noChangeAspect="1"/>
          </p:cNvPicPr>
          <p:nvPr>
            <p:ph idx="1"/>
          </p:nvPr>
        </p:nvPicPr>
        <p:blipFill>
          <a:blip r:embed="rId6" cstate="print"/>
          <a:stretch>
            <a:fillRect/>
          </a:stretch>
        </p:blipFill>
        <p:spPr>
          <a:xfrm>
            <a:off x="1981200" y="3581400"/>
            <a:ext cx="5210556" cy="2076450"/>
          </a:xfrm>
        </p:spPr>
      </p:pic>
    </p:spTree>
    <p:extLst>
      <p:ext uri="{BB962C8B-B14F-4D97-AF65-F5344CB8AC3E}">
        <p14:creationId xmlns:p14="http://schemas.microsoft.com/office/powerpoint/2010/main" val="390282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Finite Sets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Example</a:t>
            </a:r>
            <a:r>
              <a:rPr lang="en-US" dirty="0" smtClean="0"/>
              <a:t>: A total of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1232</a:t>
            </a:r>
            <a:r>
              <a:rPr lang="en-US" dirty="0" smtClean="0"/>
              <a:t> students have taken a course in Spanish,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879</a:t>
            </a:r>
            <a:r>
              <a:rPr lang="en-US" dirty="0" smtClean="0"/>
              <a:t> have taken a course in French, and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114</a:t>
            </a:r>
            <a:r>
              <a:rPr lang="en-US" dirty="0" smtClean="0"/>
              <a:t> have taken a course in Russian. Further,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103 </a:t>
            </a:r>
            <a:r>
              <a:rPr lang="en-US" dirty="0" smtClean="0"/>
              <a:t>have taken courses in both Spanish and French,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23</a:t>
            </a:r>
            <a:r>
              <a:rPr lang="en-US" dirty="0" smtClean="0"/>
              <a:t> have taken courses in both Spanish and Russian, and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14</a:t>
            </a:r>
            <a:r>
              <a:rPr lang="en-US" dirty="0" smtClean="0"/>
              <a:t> have taken courses in both French and Russian. If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2092</a:t>
            </a:r>
            <a:r>
              <a:rPr lang="en-US" dirty="0" smtClean="0"/>
              <a:t> students have taken a course in at least one of Spanish French and Russian, how many students have taken a course in all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/>
              <a:t> languages. 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b="1" dirty="0" smtClean="0"/>
              <a:t>Solution</a:t>
            </a:r>
            <a:r>
              <a:rPr lang="en-US" dirty="0" smtClean="0"/>
              <a:t>: Let </a:t>
            </a:r>
            <a:r>
              <a:rPr lang="en-US" i="1" dirty="0" smtClean="0"/>
              <a:t>S</a:t>
            </a:r>
            <a:r>
              <a:rPr lang="en-US" dirty="0" smtClean="0"/>
              <a:t> be the set of students who have taken a course in Spanish, </a:t>
            </a:r>
            <a:r>
              <a:rPr lang="en-US" i="1" dirty="0" smtClean="0"/>
              <a:t>F</a:t>
            </a:r>
            <a:r>
              <a:rPr lang="en-US" dirty="0" smtClean="0"/>
              <a:t> the set of students who have taken a course in French, and </a:t>
            </a:r>
            <a:r>
              <a:rPr lang="en-US" i="1" dirty="0" smtClean="0"/>
              <a:t>R</a:t>
            </a:r>
            <a:r>
              <a:rPr lang="en-US" dirty="0" smtClean="0"/>
              <a:t> the set of students who have taken a course in Russian. Then, we have</a:t>
            </a:r>
          </a:p>
          <a:p>
            <a:pPr>
              <a:buNone/>
            </a:pPr>
            <a:r>
              <a:rPr lang="en-US" dirty="0" smtClean="0"/>
              <a:t>    |</a:t>
            </a:r>
            <a:r>
              <a:rPr lang="en-US" i="1" dirty="0" smtClean="0"/>
              <a:t>S</a:t>
            </a:r>
            <a:r>
              <a:rPr lang="en-US" dirty="0" smtClean="0"/>
              <a:t>|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1232</a:t>
            </a:r>
            <a:r>
              <a:rPr lang="en-US" dirty="0" smtClean="0"/>
              <a:t>, |</a:t>
            </a:r>
            <a:r>
              <a:rPr lang="en-US" i="1" dirty="0" smtClean="0"/>
              <a:t>F</a:t>
            </a:r>
            <a:r>
              <a:rPr lang="en-US" dirty="0" smtClean="0"/>
              <a:t>|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879</a:t>
            </a:r>
            <a:r>
              <a:rPr lang="en-US" dirty="0" smtClean="0"/>
              <a:t>, |</a:t>
            </a:r>
            <a:r>
              <a:rPr lang="en-US" i="1" dirty="0" smtClean="0"/>
              <a:t>R</a:t>
            </a:r>
            <a:r>
              <a:rPr lang="en-US" dirty="0" smtClean="0"/>
              <a:t>|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114</a:t>
            </a:r>
            <a:r>
              <a:rPr lang="en-US" dirty="0" smtClean="0"/>
              <a:t>, |</a:t>
            </a:r>
            <a:r>
              <a:rPr lang="en-US" i="1" dirty="0" smtClean="0"/>
              <a:t>S</a:t>
            </a:r>
            <a:r>
              <a:rPr lang="en-US" dirty="0" smtClean="0">
                <a:latin typeface="Cambria Math"/>
                <a:ea typeface="Cambria Math"/>
              </a:rPr>
              <a:t>∩</a:t>
            </a:r>
            <a:r>
              <a:rPr lang="en-US" i="1" dirty="0" smtClean="0">
                <a:ea typeface="Cambria Math"/>
              </a:rPr>
              <a:t>F</a:t>
            </a:r>
            <a:r>
              <a:rPr lang="en-US" dirty="0" smtClean="0">
                <a:latin typeface="Cambria Math"/>
                <a:ea typeface="Cambria Math"/>
              </a:rPr>
              <a:t>| = 103, </a:t>
            </a:r>
            <a:r>
              <a:rPr lang="en-US" dirty="0" smtClean="0"/>
              <a:t>|</a:t>
            </a:r>
            <a:r>
              <a:rPr lang="en-US" i="1" dirty="0" smtClean="0"/>
              <a:t>S</a:t>
            </a:r>
            <a:r>
              <a:rPr lang="en-US" dirty="0" smtClean="0">
                <a:latin typeface="Cambria Math"/>
                <a:ea typeface="Cambria Math"/>
              </a:rPr>
              <a:t>∩</a:t>
            </a:r>
            <a:r>
              <a:rPr lang="en-US" i="1" dirty="0" smtClean="0">
                <a:ea typeface="Cambria Math"/>
              </a:rPr>
              <a:t>R</a:t>
            </a:r>
            <a:r>
              <a:rPr lang="en-US" dirty="0" smtClean="0">
                <a:latin typeface="Cambria Math"/>
                <a:ea typeface="Cambria Math"/>
              </a:rPr>
              <a:t>| = 23, </a:t>
            </a:r>
            <a:r>
              <a:rPr lang="en-US" dirty="0" smtClean="0"/>
              <a:t>|</a:t>
            </a:r>
            <a:r>
              <a:rPr lang="en-US" i="1" dirty="0" smtClean="0"/>
              <a:t>F</a:t>
            </a:r>
            <a:r>
              <a:rPr lang="en-US" dirty="0" smtClean="0">
                <a:latin typeface="Cambria Math"/>
                <a:ea typeface="Cambria Math"/>
              </a:rPr>
              <a:t>∩</a:t>
            </a:r>
            <a:r>
              <a:rPr lang="en-US" i="1" dirty="0" smtClean="0">
                <a:ea typeface="Cambria Math"/>
              </a:rPr>
              <a:t>R</a:t>
            </a:r>
            <a:r>
              <a:rPr lang="en-US" dirty="0" smtClean="0">
                <a:latin typeface="Cambria Math"/>
                <a:ea typeface="Cambria Math"/>
              </a:rPr>
              <a:t>| = 14, and </a:t>
            </a:r>
            <a:r>
              <a:rPr lang="en-US" dirty="0" smtClean="0"/>
              <a:t>|</a:t>
            </a:r>
            <a:r>
              <a:rPr lang="en-US" i="1" dirty="0" smtClean="0"/>
              <a:t>S</a:t>
            </a:r>
            <a:r>
              <a:rPr lang="en-US" dirty="0" smtClean="0">
                <a:latin typeface="Cambria Math"/>
                <a:ea typeface="Cambria Math"/>
              </a:rPr>
              <a:t>∪</a:t>
            </a:r>
            <a:r>
              <a:rPr lang="en-US" i="1" dirty="0" smtClean="0">
                <a:ea typeface="Cambria Math"/>
              </a:rPr>
              <a:t>F</a:t>
            </a:r>
            <a:r>
              <a:rPr lang="en-US" dirty="0" smtClean="0">
                <a:latin typeface="Cambria Math"/>
                <a:ea typeface="Cambria Math"/>
              </a:rPr>
              <a:t>∪</a:t>
            </a:r>
            <a:r>
              <a:rPr lang="en-US" i="1" dirty="0" smtClean="0">
                <a:ea typeface="Cambria Math"/>
              </a:rPr>
              <a:t>R</a:t>
            </a:r>
            <a:r>
              <a:rPr lang="en-US" dirty="0" smtClean="0">
                <a:latin typeface="Cambria Math"/>
                <a:ea typeface="Cambria Math"/>
              </a:rPr>
              <a:t>| </a:t>
            </a:r>
            <a:r>
              <a:rPr lang="en-US" smtClean="0">
                <a:latin typeface="Cambria Math"/>
                <a:ea typeface="Cambria Math"/>
              </a:rPr>
              <a:t>= </a:t>
            </a:r>
            <a:r>
              <a:rPr lang="en-US" smtClean="0">
                <a:latin typeface="Cambria Math"/>
                <a:ea typeface="Cambria Math"/>
              </a:rPr>
              <a:t>2092.</a:t>
            </a:r>
            <a:endParaRPr lang="en-US" dirty="0" smtClean="0">
              <a:latin typeface="Cambria Math"/>
              <a:ea typeface="Cambria Math"/>
            </a:endParaRPr>
          </a:p>
          <a:p>
            <a:pPr>
              <a:buNone/>
            </a:pPr>
            <a:r>
              <a:rPr lang="en-US" dirty="0" smtClean="0">
                <a:latin typeface="Cambria Math"/>
                <a:ea typeface="Cambria Math"/>
              </a:rPr>
              <a:t>     Using the equation </a:t>
            </a:r>
          </a:p>
          <a:p>
            <a:pPr>
              <a:buNone/>
            </a:pPr>
            <a:r>
              <a:rPr lang="en-US" dirty="0" smtClean="0">
                <a:latin typeface="Cambria Math"/>
                <a:ea typeface="Cambria Math"/>
              </a:rPr>
              <a:t>           </a:t>
            </a:r>
            <a:r>
              <a:rPr lang="en-US" dirty="0" smtClean="0"/>
              <a:t>|</a:t>
            </a:r>
            <a:r>
              <a:rPr lang="en-US" i="1" dirty="0" smtClean="0"/>
              <a:t>S</a:t>
            </a:r>
            <a:r>
              <a:rPr lang="en-US" dirty="0" smtClean="0">
                <a:latin typeface="Cambria Math"/>
                <a:ea typeface="Cambria Math"/>
              </a:rPr>
              <a:t>∪</a:t>
            </a:r>
            <a:r>
              <a:rPr lang="en-US" i="1" dirty="0" smtClean="0">
                <a:ea typeface="Cambria Math"/>
              </a:rPr>
              <a:t>F</a:t>
            </a:r>
            <a:r>
              <a:rPr lang="en-US" dirty="0" smtClean="0">
                <a:latin typeface="Cambria Math"/>
                <a:ea typeface="Cambria Math"/>
              </a:rPr>
              <a:t>∪</a:t>
            </a:r>
            <a:r>
              <a:rPr lang="en-US" i="1" dirty="0" smtClean="0">
                <a:ea typeface="Cambria Math"/>
              </a:rPr>
              <a:t>R</a:t>
            </a:r>
            <a:r>
              <a:rPr lang="en-US" dirty="0" smtClean="0">
                <a:latin typeface="Cambria Math"/>
                <a:ea typeface="Cambria Math"/>
              </a:rPr>
              <a:t>| = </a:t>
            </a:r>
            <a:r>
              <a:rPr lang="en-US" dirty="0" smtClean="0"/>
              <a:t>|</a:t>
            </a:r>
            <a:r>
              <a:rPr lang="en-US" i="1" dirty="0" smtClean="0"/>
              <a:t>S</a:t>
            </a:r>
            <a:r>
              <a:rPr lang="en-US" dirty="0" smtClean="0"/>
              <a:t>|+ |</a:t>
            </a:r>
            <a:r>
              <a:rPr lang="en-US" i="1" dirty="0" smtClean="0"/>
              <a:t>F</a:t>
            </a:r>
            <a:r>
              <a:rPr lang="en-US" dirty="0" smtClean="0"/>
              <a:t>|+ |</a:t>
            </a:r>
            <a:r>
              <a:rPr lang="en-US" i="1" dirty="0" smtClean="0"/>
              <a:t>R</a:t>
            </a:r>
            <a:r>
              <a:rPr lang="en-US" dirty="0" smtClean="0"/>
              <a:t>|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|</a:t>
            </a:r>
            <a:r>
              <a:rPr lang="en-US" i="1" dirty="0" smtClean="0"/>
              <a:t>S</a:t>
            </a:r>
            <a:r>
              <a:rPr lang="en-US" dirty="0" smtClean="0">
                <a:latin typeface="Cambria Math"/>
                <a:ea typeface="Cambria Math"/>
              </a:rPr>
              <a:t>∩</a:t>
            </a:r>
            <a:r>
              <a:rPr lang="en-US" i="1" dirty="0" smtClean="0">
                <a:ea typeface="Cambria Math"/>
              </a:rPr>
              <a:t>F</a:t>
            </a:r>
            <a:r>
              <a:rPr lang="en-US" dirty="0" smtClean="0">
                <a:latin typeface="Cambria Math"/>
                <a:ea typeface="Cambria Math"/>
              </a:rPr>
              <a:t>| −</a:t>
            </a:r>
            <a:r>
              <a:rPr lang="en-US" dirty="0" smtClean="0"/>
              <a:t> |</a:t>
            </a:r>
            <a:r>
              <a:rPr lang="en-US" i="1" dirty="0" smtClean="0"/>
              <a:t>S</a:t>
            </a:r>
            <a:r>
              <a:rPr lang="en-US" dirty="0" smtClean="0">
                <a:latin typeface="Cambria Math"/>
                <a:ea typeface="Cambria Math"/>
              </a:rPr>
              <a:t>∩</a:t>
            </a:r>
            <a:r>
              <a:rPr lang="en-US" i="1" dirty="0" smtClean="0">
                <a:ea typeface="Cambria Math"/>
              </a:rPr>
              <a:t>R</a:t>
            </a:r>
            <a:r>
              <a:rPr lang="en-US" dirty="0" smtClean="0">
                <a:latin typeface="Cambria Math"/>
                <a:ea typeface="Cambria Math"/>
              </a:rPr>
              <a:t>| −</a:t>
            </a:r>
            <a:r>
              <a:rPr lang="en-US" dirty="0" smtClean="0"/>
              <a:t> |</a:t>
            </a:r>
            <a:r>
              <a:rPr lang="en-US" i="1" dirty="0" smtClean="0"/>
              <a:t>F</a:t>
            </a:r>
            <a:r>
              <a:rPr lang="en-US" dirty="0" smtClean="0">
                <a:latin typeface="Cambria Math"/>
                <a:ea typeface="Cambria Math"/>
              </a:rPr>
              <a:t>∩</a:t>
            </a:r>
            <a:r>
              <a:rPr lang="en-US" i="1" dirty="0" smtClean="0">
                <a:ea typeface="Cambria Math"/>
              </a:rPr>
              <a:t>R</a:t>
            </a:r>
            <a:r>
              <a:rPr lang="en-US" dirty="0" smtClean="0">
                <a:latin typeface="Cambria Math"/>
                <a:ea typeface="Cambria Math"/>
              </a:rPr>
              <a:t>| + |</a:t>
            </a:r>
            <a:r>
              <a:rPr lang="en-US" i="1" dirty="0" smtClean="0">
                <a:ea typeface="Cambria Math"/>
              </a:rPr>
              <a:t>S</a:t>
            </a:r>
            <a:r>
              <a:rPr lang="en-US" dirty="0" smtClean="0">
                <a:latin typeface="Cambria Math"/>
                <a:ea typeface="Cambria Math"/>
              </a:rPr>
              <a:t>∩</a:t>
            </a:r>
            <a:r>
              <a:rPr lang="en-US" i="1" dirty="0" smtClean="0">
                <a:ea typeface="Cambria Math"/>
              </a:rPr>
              <a:t>F</a:t>
            </a:r>
            <a:r>
              <a:rPr lang="en-US" dirty="0" smtClean="0">
                <a:latin typeface="Cambria Math"/>
                <a:ea typeface="Cambria Math"/>
              </a:rPr>
              <a:t>∩</a:t>
            </a:r>
            <a:r>
              <a:rPr lang="en-US" i="1" dirty="0" smtClean="0">
                <a:ea typeface="Cambria Math"/>
              </a:rPr>
              <a:t>R</a:t>
            </a:r>
            <a:r>
              <a:rPr lang="en-US" dirty="0" smtClean="0">
                <a:latin typeface="Cambria Math"/>
                <a:ea typeface="Cambria Math"/>
              </a:rPr>
              <a:t>|,</a:t>
            </a:r>
          </a:p>
          <a:p>
            <a:pPr>
              <a:buNone/>
            </a:pPr>
            <a:r>
              <a:rPr lang="en-US" dirty="0" smtClean="0">
                <a:latin typeface="Cambria Math"/>
                <a:ea typeface="Cambria Math"/>
              </a:rPr>
              <a:t>      we obtain 2092 = 1232 + 879 + 114 −103 −23 −14 + |</a:t>
            </a:r>
            <a:r>
              <a:rPr lang="en-US" i="1" dirty="0" smtClean="0">
                <a:ea typeface="Cambria Math"/>
              </a:rPr>
              <a:t>S</a:t>
            </a:r>
            <a:r>
              <a:rPr lang="en-US" dirty="0" smtClean="0">
                <a:latin typeface="Cambria Math"/>
                <a:ea typeface="Cambria Math"/>
              </a:rPr>
              <a:t>∩</a:t>
            </a:r>
            <a:r>
              <a:rPr lang="en-US" i="1" dirty="0" smtClean="0">
                <a:ea typeface="Cambria Math"/>
              </a:rPr>
              <a:t>F</a:t>
            </a:r>
            <a:r>
              <a:rPr lang="en-US" dirty="0" smtClean="0">
                <a:latin typeface="Cambria Math"/>
                <a:ea typeface="Cambria Math"/>
              </a:rPr>
              <a:t>∩</a:t>
            </a:r>
            <a:r>
              <a:rPr lang="en-US" i="1" dirty="0" smtClean="0">
                <a:ea typeface="Cambria Math"/>
              </a:rPr>
              <a:t>R</a:t>
            </a:r>
            <a:r>
              <a:rPr lang="en-US" dirty="0" smtClean="0">
                <a:latin typeface="Cambria Math"/>
                <a:ea typeface="Cambria Math"/>
              </a:rPr>
              <a:t>|.</a:t>
            </a:r>
          </a:p>
          <a:p>
            <a:pPr>
              <a:buNone/>
            </a:pPr>
            <a:r>
              <a:rPr lang="en-US" dirty="0" smtClean="0">
                <a:latin typeface="Cambria Math"/>
                <a:ea typeface="Cambria Math"/>
              </a:rPr>
              <a:t>       Solving for |</a:t>
            </a:r>
            <a:r>
              <a:rPr lang="en-US" i="1" dirty="0" smtClean="0">
                <a:ea typeface="Cambria Math"/>
              </a:rPr>
              <a:t>S</a:t>
            </a:r>
            <a:r>
              <a:rPr lang="en-US" dirty="0" smtClean="0">
                <a:latin typeface="Cambria Math"/>
                <a:ea typeface="Cambria Math"/>
              </a:rPr>
              <a:t>∩</a:t>
            </a:r>
            <a:r>
              <a:rPr lang="en-US" i="1" dirty="0" smtClean="0">
                <a:ea typeface="Cambria Math"/>
              </a:rPr>
              <a:t>F</a:t>
            </a:r>
            <a:r>
              <a:rPr lang="en-US" dirty="0" smtClean="0">
                <a:latin typeface="Cambria Math"/>
                <a:ea typeface="Cambria Math"/>
              </a:rPr>
              <a:t>∩</a:t>
            </a:r>
            <a:r>
              <a:rPr lang="en-US" i="1" dirty="0" smtClean="0">
                <a:ea typeface="Cambria Math"/>
              </a:rPr>
              <a:t>R</a:t>
            </a:r>
            <a:r>
              <a:rPr lang="en-US" dirty="0" smtClean="0">
                <a:latin typeface="Cambria Math"/>
                <a:ea typeface="Cambria Math"/>
              </a:rPr>
              <a:t>| yields 7.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00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Illustration of Three Finite Set Example</a:t>
            </a:r>
            <a:endParaRPr lang="en-US" dirty="0"/>
          </a:p>
        </p:txBody>
      </p:sp>
      <p:pic>
        <p:nvPicPr>
          <p:cNvPr id="4" name="Content Placeholder 3" descr="07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64002" y="2757900"/>
            <a:ext cx="3015996" cy="2743962"/>
          </a:xfrm>
        </p:spPr>
      </p:pic>
    </p:spTree>
    <p:extLst>
      <p:ext uri="{BB962C8B-B14F-4D97-AF65-F5344CB8AC3E}">
        <p14:creationId xmlns:p14="http://schemas.microsoft.com/office/powerpoint/2010/main" val="11428034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Principle of Inclusion-Exclusion</a:t>
            </a:r>
          </a:p>
          <a:p>
            <a:r>
              <a:rPr lang="en-US" dirty="0" smtClean="0"/>
              <a:t>Examples</a:t>
            </a:r>
          </a:p>
        </p:txBody>
      </p:sp>
    </p:spTree>
    <p:extLst>
      <p:ext uri="{BB962C8B-B14F-4D97-AF65-F5344CB8AC3E}">
        <p14:creationId xmlns:p14="http://schemas.microsoft.com/office/powerpoint/2010/main" val="385523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$ | A \cup B| = |A| + |B| - |A \cap B|$$&#10;&#10;\end{document}"/>
  <p:tag name="IGUANATEXSIZE" val="3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$|A| + |B| + |C|  - |A \cap B| - |A \cap C| - |B \cap C| + |A \cap B \cap C|$$&#10;&#10;\end{document}"/>
  <p:tag name="IGUANATEXSIZE" val="2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$ |A \cup B \cup C| =$$&#10;&#10;\end{document}"/>
  <p:tag name="IGUANATEXSIZE" val="3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34175</TotalTime>
  <Words>465</Words>
  <Application>Microsoft Office PowerPoint</Application>
  <PresentationFormat>On-screen Show (4:3)</PresentationFormat>
  <Paragraphs>28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Cambria Math</vt:lpstr>
      <vt:lpstr>Constantia</vt:lpstr>
      <vt:lpstr>Calibri</vt:lpstr>
      <vt:lpstr>Wingdings 2</vt:lpstr>
      <vt:lpstr>Flow</vt:lpstr>
      <vt:lpstr>Inclusion-Exclusion</vt:lpstr>
      <vt:lpstr>Section Summary</vt:lpstr>
      <vt:lpstr>Principle of Inclusion-Exclusion</vt:lpstr>
      <vt:lpstr>Two Finite Sets</vt:lpstr>
      <vt:lpstr>Three Finite Sets</vt:lpstr>
      <vt:lpstr>Three Finite Sets Continued</vt:lpstr>
      <vt:lpstr>Illustration of Three Finite Set Example</vt:lpstr>
      <vt:lpstr>Section Summary</vt:lpstr>
    </vt:vector>
  </TitlesOfParts>
  <Company>Monmouth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Foundations: Logic and Proofs</dc:title>
  <dc:creator>Richard Scherl</dc:creator>
  <cp:lastModifiedBy>Rao Li</cp:lastModifiedBy>
  <cp:revision>2010</cp:revision>
  <dcterms:created xsi:type="dcterms:W3CDTF">2011-03-27T19:09:13Z</dcterms:created>
  <dcterms:modified xsi:type="dcterms:W3CDTF">2018-02-22T20:34:01Z</dcterms:modified>
</cp:coreProperties>
</file>