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3"/>
  </p:notesMasterIdLst>
  <p:sldIdLst>
    <p:sldId id="256" r:id="rId2"/>
    <p:sldId id="278" r:id="rId3"/>
    <p:sldId id="258" r:id="rId4"/>
    <p:sldId id="281" r:id="rId5"/>
    <p:sldId id="332" r:id="rId6"/>
    <p:sldId id="333" r:id="rId7"/>
    <p:sldId id="319" r:id="rId8"/>
    <p:sldId id="267" r:id="rId9"/>
    <p:sldId id="316" r:id="rId10"/>
    <p:sldId id="317" r:id="rId11"/>
    <p:sldId id="318" r:id="rId12"/>
    <p:sldId id="269" r:id="rId13"/>
    <p:sldId id="322" r:id="rId14"/>
    <p:sldId id="324" r:id="rId15"/>
    <p:sldId id="270" r:id="rId16"/>
    <p:sldId id="271" r:id="rId17"/>
    <p:sldId id="325" r:id="rId18"/>
    <p:sldId id="328" r:id="rId19"/>
    <p:sldId id="331" r:id="rId20"/>
    <p:sldId id="329" r:id="rId21"/>
    <p:sldId id="330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mbria Math" panose="02040503050406030204" pitchFamily="18" charset="0"/>
      <p:regular r:id="rId28"/>
    </p:embeddedFont>
    <p:embeddedFont>
      <p:font typeface="Constantia" panose="02030602050306030303" pitchFamily="18" charset="0"/>
      <p:regular r:id="rId29"/>
      <p:bold r:id="rId30"/>
      <p:italic r:id="rId31"/>
      <p:boldItalic r:id="rId32"/>
    </p:embeddedFont>
    <p:embeddedFont>
      <p:font typeface="Wingdings 2" panose="05020102010507070707" pitchFamily="18" charset="2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EE97F-2327-4FE9-8874-2C0F3581839A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B134D-0EB3-42CB-9322-AA36973818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87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223539-C274-414E-836E-21403C9CE2AE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9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Counting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6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46482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 Question/Answer Animations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Product Rule</a:t>
            </a:r>
          </a:p>
          <a:p>
            <a:r>
              <a:rPr lang="en-US" dirty="0" smtClean="0"/>
              <a:t>Permutations and Combinations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Basics of Counting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/>
              <a:t>.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Basic Counting Principles: The Product Rule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The Product Rule</a:t>
            </a:r>
            <a:r>
              <a:rPr lang="en-US" dirty="0" smtClean="0"/>
              <a:t>: A procedure can be broken down into a sequence of two tasks. There are </a:t>
            </a:r>
            <a:r>
              <a:rPr lang="en-US" i="1" dirty="0" smtClean="0"/>
              <a:t>n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ways to do the first task and </a:t>
            </a:r>
            <a:r>
              <a:rPr lang="en-US" i="1" dirty="0" smtClean="0"/>
              <a:t>n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ways to do the second task. Then there are </a:t>
            </a:r>
            <a:r>
              <a:rPr lang="en-US" i="1" dirty="0" smtClean="0"/>
              <a:t>n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i="1" dirty="0" smtClean="0"/>
              <a:t>∙n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ways to do the procedure.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How many bit strings of length </a:t>
            </a:r>
            <a:r>
              <a:rPr lang="en-US" dirty="0" smtClean="0"/>
              <a:t>two</a:t>
            </a:r>
            <a:r>
              <a:rPr lang="en-US" dirty="0" smtClean="0"/>
              <a:t> </a:t>
            </a:r>
            <a:r>
              <a:rPr lang="en-US" dirty="0" smtClean="0"/>
              <a:t>are there?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Since each of the seven bits is either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or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the answer is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</a:t>
            </a:r>
            <a:r>
              <a:rPr lang="en-US" dirty="0" smtClean="0"/>
              <a:t>=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22838" y="3657600"/>
            <a:ext cx="235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Basic Counting Principles: The Product Rule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   The Product Rule</a:t>
            </a:r>
            <a:r>
              <a:rPr lang="en-US" dirty="0" smtClean="0"/>
              <a:t>: A procedure can be broken down into a sequence of </a:t>
            </a:r>
            <a:r>
              <a:rPr lang="en-US" dirty="0"/>
              <a:t>k</a:t>
            </a:r>
            <a:r>
              <a:rPr lang="en-US" dirty="0" smtClean="0"/>
              <a:t> </a:t>
            </a:r>
            <a:r>
              <a:rPr lang="en-US" dirty="0" smtClean="0"/>
              <a:t>tasks. </a:t>
            </a:r>
            <a:r>
              <a:rPr lang="en-US" dirty="0" smtClean="0"/>
              <a:t>There </a:t>
            </a:r>
            <a:r>
              <a:rPr lang="en-US" dirty="0" smtClean="0"/>
              <a:t>are </a:t>
            </a:r>
            <a:endParaRPr lang="en-US" dirty="0" smtClean="0"/>
          </a:p>
          <a:p>
            <a:pPr>
              <a:buNone/>
            </a:pPr>
            <a:r>
              <a:rPr lang="en-US" i="1" dirty="0"/>
              <a:t> </a:t>
            </a:r>
            <a:r>
              <a:rPr lang="en-US" i="1" dirty="0" smtClean="0"/>
              <a:t>  </a:t>
            </a:r>
            <a:r>
              <a:rPr lang="en-US" i="1" dirty="0" smtClean="0"/>
              <a:t>n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ways to do the first </a:t>
            </a:r>
            <a:r>
              <a:rPr lang="en-US" dirty="0" smtClean="0"/>
              <a:t>task;</a:t>
            </a:r>
          </a:p>
          <a:p>
            <a:pPr>
              <a:buNone/>
            </a:pPr>
            <a:r>
              <a:rPr lang="en-US" i="1" dirty="0"/>
              <a:t> </a:t>
            </a:r>
            <a:r>
              <a:rPr lang="en-US" i="1" dirty="0" smtClean="0"/>
              <a:t>  </a:t>
            </a:r>
            <a:r>
              <a:rPr lang="en-US" i="1" dirty="0" smtClean="0"/>
              <a:t>n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ways to do the second </a:t>
            </a:r>
            <a:r>
              <a:rPr lang="en-US" dirty="0" smtClean="0"/>
              <a:t>task;</a:t>
            </a:r>
          </a:p>
          <a:p>
            <a:pPr>
              <a:buNone/>
            </a:pPr>
            <a:r>
              <a:rPr lang="en-US" dirty="0" smtClean="0"/>
              <a:t>   ………………………………………</a:t>
            </a:r>
            <a:endParaRPr lang="en-US" dirty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i="1" dirty="0"/>
              <a:t> </a:t>
            </a:r>
            <a:r>
              <a:rPr lang="en-US" i="1" dirty="0" smtClean="0"/>
              <a:t>n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k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/>
              <a:t>ways to do the </a:t>
            </a:r>
            <a:r>
              <a:rPr lang="en-US" dirty="0" smtClean="0"/>
              <a:t>kth task.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/>
              <a:t>Then </a:t>
            </a:r>
            <a:r>
              <a:rPr lang="en-US" dirty="0" smtClean="0"/>
              <a:t>there are </a:t>
            </a:r>
            <a:r>
              <a:rPr lang="en-US" dirty="0" smtClean="0"/>
              <a:t>n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*</a:t>
            </a:r>
            <a:r>
              <a:rPr lang="en-US" dirty="0" smtClean="0"/>
              <a:t>n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*…….</a:t>
            </a:r>
            <a:r>
              <a:rPr lang="en-US" i="1" dirty="0" smtClean="0"/>
              <a:t> *n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k </a:t>
            </a:r>
            <a:r>
              <a:rPr lang="en-US" dirty="0" smtClean="0"/>
              <a:t>ways </a:t>
            </a:r>
            <a:r>
              <a:rPr lang="en-US" dirty="0" smtClean="0"/>
              <a:t>to do the procedure.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70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Basic Counting Principles: The Product Rule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</a:t>
            </a: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How many bit strings of length seven are there?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Since each of the seven bits is either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or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the answer is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128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51141" y="2209800"/>
            <a:ext cx="420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79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Product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How many different license plates can be made if each plate contains a sequence of three uppercase English letters followed by three digits?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Solution</a:t>
            </a:r>
            <a:r>
              <a:rPr lang="en-US" dirty="0" smtClean="0"/>
              <a:t>:  By the product rule,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there are 26 </a:t>
            </a:r>
            <a:r>
              <a:rPr lang="en-US" dirty="0" smtClean="0">
                <a:latin typeface="Cambria Math"/>
                <a:ea typeface="Cambria Math"/>
              </a:rPr>
              <a:t>∙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26 </a:t>
            </a:r>
            <a:r>
              <a:rPr lang="en-US" dirty="0" smtClean="0">
                <a:latin typeface="Cambria Math"/>
                <a:ea typeface="Cambria Math"/>
              </a:rPr>
              <a:t>∙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26 </a:t>
            </a:r>
            <a:r>
              <a:rPr lang="en-US" dirty="0" smtClean="0">
                <a:latin typeface="Cambria Math"/>
                <a:ea typeface="Cambria Math"/>
              </a:rPr>
              <a:t>∙ 10 ∙ 10 ∙ 10 = 17,576,000 different possible license plates.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" name="Picture 3" descr="05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4800600"/>
            <a:ext cx="201918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Permutations and Combinations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6.3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</a:p>
          <a:p>
            <a:r>
              <a:rPr lang="en-US" dirty="0" smtClean="0"/>
              <a:t>Combinations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 </a:t>
            </a:r>
            <a:r>
              <a:rPr lang="en-US" i="1" dirty="0" smtClean="0"/>
              <a:t>permutation</a:t>
            </a:r>
            <a:r>
              <a:rPr lang="en-US" dirty="0" smtClean="0"/>
              <a:t> of a set of distinct objects is an ordered arrangement of these objects. An ordered arrangement of r elements of a set is called an                      </a:t>
            </a:r>
            <a:r>
              <a:rPr lang="en-US" i="1" dirty="0" smtClean="0"/>
              <a:t>r-permutation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Let </a:t>
            </a:r>
            <a:r>
              <a:rPr lang="en-US" i="1" dirty="0" smtClean="0"/>
              <a:t>S</a:t>
            </a:r>
            <a:r>
              <a:rPr lang="en-US" dirty="0" smtClean="0"/>
              <a:t> =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}. </a:t>
            </a:r>
          </a:p>
          <a:p>
            <a:pPr lvl="1"/>
            <a:r>
              <a:rPr lang="en-US" dirty="0" smtClean="0"/>
              <a:t>The ordered arrangement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is a permutation of </a:t>
            </a:r>
            <a:r>
              <a:rPr lang="en-US" i="1" dirty="0" smtClean="0"/>
              <a:t>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 ordered arrangement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is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-permutation of </a:t>
            </a:r>
            <a:r>
              <a:rPr lang="en-US" i="1" dirty="0" smtClean="0"/>
              <a:t>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number of </a:t>
            </a:r>
            <a:r>
              <a:rPr lang="en-US" i="1" dirty="0" smtClean="0"/>
              <a:t>r</a:t>
            </a:r>
            <a:r>
              <a:rPr lang="en-US" dirty="0" smtClean="0"/>
              <a:t>-permutations </a:t>
            </a:r>
            <a:r>
              <a:rPr lang="en-US" dirty="0" smtClean="0"/>
              <a:t>of a set with </a:t>
            </a:r>
            <a:r>
              <a:rPr lang="en-US" i="1" dirty="0" smtClean="0"/>
              <a:t>n</a:t>
            </a:r>
            <a:r>
              <a:rPr lang="en-US" dirty="0" smtClean="0"/>
              <a:t> elements is denoted by </a:t>
            </a:r>
            <a:r>
              <a:rPr lang="en-US" i="1" dirty="0" smtClean="0"/>
              <a:t>P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-permutations of </a:t>
            </a:r>
            <a:r>
              <a:rPr lang="en-US" i="1" dirty="0" smtClean="0"/>
              <a:t>S</a:t>
            </a:r>
            <a:r>
              <a:rPr lang="en-US" dirty="0" smtClean="0"/>
              <a:t> =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} are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1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2; 1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3; 2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1; 2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3; 3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1; and 3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2. Hence, </a:t>
            </a:r>
            <a:r>
              <a:rPr lang="en-US" i="1" dirty="0" smtClean="0">
                <a:ea typeface="Cambria Math" pitchFamily="18" charset="0"/>
              </a:rPr>
              <a:t>P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(3,2) = 6.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9037320" cy="685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 Formula for the Number of Permutations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6577"/>
            <a:ext cx="8991600" cy="57150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    Theorem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If </a:t>
            </a:r>
            <a:r>
              <a:rPr lang="en-US" i="1" dirty="0" smtClean="0"/>
              <a:t>n</a:t>
            </a:r>
            <a:r>
              <a:rPr lang="en-US" dirty="0" smtClean="0"/>
              <a:t> is a positive integer and </a:t>
            </a:r>
            <a:r>
              <a:rPr lang="en-US" i="1" dirty="0" smtClean="0"/>
              <a:t>r</a:t>
            </a:r>
            <a:r>
              <a:rPr lang="en-US" dirty="0" smtClean="0"/>
              <a:t> is an integer with 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smtClean="0"/>
              <a:t>r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smtClean="0"/>
              <a:t>n</a:t>
            </a:r>
            <a:r>
              <a:rPr lang="en-US" dirty="0" smtClean="0"/>
              <a:t>, then there are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i="1" dirty="0" smtClean="0"/>
              <a:t>P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 = </a:t>
            </a:r>
            <a:r>
              <a:rPr lang="en-US" i="1" dirty="0" smtClean="0"/>
              <a:t>n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)(</a:t>
            </a:r>
            <a:r>
              <a:rPr lang="en-US" i="1" dirty="0" smtClean="0"/>
              <a:t>n </a:t>
            </a:r>
            <a:r>
              <a:rPr lang="en-US" i="1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 </a:t>
            </a:r>
            <a:r>
              <a:rPr lang="en-US" dirty="0" smtClean="0">
                <a:latin typeface="Cambria Math"/>
                <a:ea typeface="Cambria Math"/>
              </a:rPr>
              <a:t>∙∙∙</a:t>
            </a:r>
            <a:r>
              <a:rPr lang="en-US" dirty="0" smtClean="0"/>
              <a:t>  (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 </a:t>
            </a:r>
            <a:r>
              <a:rPr lang="en-US" i="1" dirty="0" smtClean="0"/>
              <a:t>r</a:t>
            </a:r>
            <a:r>
              <a:rPr lang="en-US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i="1" dirty="0" smtClean="0"/>
              <a:t>    r</a:t>
            </a:r>
            <a:r>
              <a:rPr lang="en-US" dirty="0" smtClean="0"/>
              <a:t>-permutations of a set with n distinct elements.</a:t>
            </a:r>
          </a:p>
          <a:p>
            <a:pPr>
              <a:buNone/>
            </a:pPr>
            <a:r>
              <a:rPr lang="en-US" b="1" dirty="0" smtClean="0"/>
              <a:t>    Proof</a:t>
            </a:r>
            <a:r>
              <a:rPr lang="en-US" dirty="0" smtClean="0"/>
              <a:t>: Use the product rule. The first element can be chosen in </a:t>
            </a:r>
            <a:r>
              <a:rPr lang="en-US" i="1" dirty="0" smtClean="0"/>
              <a:t>n</a:t>
            </a:r>
            <a:r>
              <a:rPr lang="en-US" dirty="0" smtClean="0"/>
              <a:t> ways. The second in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 ways, and so on until there are             (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( </a:t>
            </a:r>
            <a:r>
              <a:rPr lang="en-US" i="1" dirty="0" smtClean="0"/>
              <a:t>r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ea typeface="Cambria Math" pitchFamily="18" charset="0"/>
              </a:rPr>
              <a:t>)) ways to choose the last element.</a:t>
            </a:r>
          </a:p>
          <a:p>
            <a:pPr marL="0" indent="0">
              <a:buNone/>
            </a:pPr>
            <a:r>
              <a:rPr lang="en-US" dirty="0" smtClean="0">
                <a:ea typeface="Cambria Math" pitchFamily="18" charset="0"/>
              </a:rPr>
              <a:t>   -Note that </a:t>
            </a:r>
            <a:r>
              <a:rPr lang="en-US" i="1" dirty="0" smtClean="0">
                <a:ea typeface="Cambria Math" pitchFamily="18" charset="0"/>
              </a:rPr>
              <a:t>P</a:t>
            </a:r>
            <a:r>
              <a:rPr lang="en-US" dirty="0" smtClean="0"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n</a:t>
            </a:r>
            <a:r>
              <a:rPr lang="en-US" dirty="0" smtClean="0">
                <a:ea typeface="Cambria Math" pitchFamily="18" charset="0"/>
              </a:rPr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>
                <a:ea typeface="Cambria Math" pitchFamily="18" charset="0"/>
              </a:rPr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ea typeface="Cambria Math" pitchFamily="18" charset="0"/>
              </a:rPr>
              <a:t>, since there is only one way to order      </a:t>
            </a:r>
          </a:p>
          <a:p>
            <a:pPr marL="0" indent="0">
              <a:buNone/>
            </a:pPr>
            <a:r>
              <a:rPr lang="en-US" dirty="0">
                <a:ea typeface="Cambria Math" pitchFamily="18" charset="0"/>
              </a:rPr>
              <a:t> </a:t>
            </a:r>
            <a:r>
              <a:rPr lang="en-US" dirty="0" smtClean="0">
                <a:ea typeface="Cambria Math" pitchFamily="18" charset="0"/>
              </a:rPr>
              <a:t>    zero elements.</a:t>
            </a:r>
          </a:p>
          <a:p>
            <a:pPr>
              <a:buNone/>
            </a:pPr>
            <a:r>
              <a:rPr lang="en-US" b="1" dirty="0" smtClean="0">
                <a:ea typeface="Cambria Math" pitchFamily="18" charset="0"/>
              </a:rPr>
              <a:t>   -</a:t>
            </a:r>
            <a:r>
              <a:rPr lang="en-US" dirty="0" smtClean="0">
                <a:ea typeface="Cambria Math" pitchFamily="18" charset="0"/>
              </a:rPr>
              <a:t>P(n, n) = n! = 1 x 2 x 3 x ……(n-2)x(n- 1)</a:t>
            </a:r>
            <a:r>
              <a:rPr lang="en-US" sz="1800" dirty="0" smtClean="0">
                <a:ea typeface="Cambria Math" pitchFamily="18" charset="0"/>
              </a:rPr>
              <a:t>X </a:t>
            </a:r>
            <a:r>
              <a:rPr lang="en-US" sz="2400" dirty="0" smtClean="0">
                <a:ea typeface="Cambria Math" pitchFamily="18" charset="0"/>
              </a:rPr>
              <a:t>n, read as n factorial. </a:t>
            </a:r>
            <a:r>
              <a:rPr lang="en-US" dirty="0" smtClean="0">
                <a:ea typeface="Cambria Math" pitchFamily="18" charset="0"/>
              </a:rPr>
              <a:t>  </a:t>
            </a:r>
          </a:p>
          <a:p>
            <a:pPr>
              <a:buNone/>
            </a:pPr>
            <a:r>
              <a:rPr lang="en-US" b="1" dirty="0" smtClean="0">
                <a:ea typeface="Cambria Math" pitchFamily="18" charset="0"/>
              </a:rPr>
              <a:t>Corollary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ea typeface="Cambria Math" pitchFamily="18" charset="0"/>
              </a:rPr>
              <a:t>: If </a:t>
            </a:r>
            <a:r>
              <a:rPr lang="en-US" i="1" dirty="0" smtClean="0">
                <a:ea typeface="Cambria Math" pitchFamily="18" charset="0"/>
              </a:rPr>
              <a:t>n</a:t>
            </a:r>
            <a:r>
              <a:rPr lang="en-US" dirty="0" smtClean="0">
                <a:ea typeface="Cambria Math" pitchFamily="18" charset="0"/>
              </a:rPr>
              <a:t> and </a:t>
            </a:r>
            <a:r>
              <a:rPr lang="en-US" i="1" dirty="0" smtClean="0">
                <a:ea typeface="Cambria Math" pitchFamily="18" charset="0"/>
              </a:rPr>
              <a:t>r</a:t>
            </a:r>
            <a:r>
              <a:rPr lang="en-US" dirty="0" smtClean="0">
                <a:ea typeface="Cambria Math" pitchFamily="18" charset="0"/>
              </a:rPr>
              <a:t> are integers with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smtClean="0"/>
              <a:t>r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smtClean="0"/>
              <a:t>n, </a:t>
            </a:r>
            <a:r>
              <a:rPr lang="en-US" dirty="0" smtClean="0"/>
              <a:t>then</a:t>
            </a:r>
          </a:p>
          <a:p>
            <a:endParaRPr lang="en-US" i="1" dirty="0" smtClean="0"/>
          </a:p>
          <a:p>
            <a:pPr>
              <a:buNone/>
            </a:pPr>
            <a:r>
              <a:rPr lang="en-US" i="1" dirty="0" smtClean="0"/>
              <a:t> </a:t>
            </a:r>
            <a:endParaRPr lang="en-US" dirty="0"/>
          </a:p>
        </p:txBody>
      </p:sp>
      <p:pic>
        <p:nvPicPr>
          <p:cNvPr id="4" name="Content Placeholder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2962751" y="5791200"/>
            <a:ext cx="2608898" cy="537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Solving Counting Problems by Counting 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How many ways are there to select a first-prize winner, a second prize winner, and a third-prize winner from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</a:t>
            </a:r>
            <a:r>
              <a:rPr lang="en-US" dirty="0" smtClean="0"/>
              <a:t> different people who have entered a contest?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 Solution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            P(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99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98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970,200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Solving Counting Problems by Counting Permutations (</a:t>
            </a:r>
            <a:r>
              <a:rPr lang="en-US" i="1" dirty="0" smtClean="0"/>
              <a:t>continued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Suppose that a saleswoman has to visit eight different cities. She must begin her trip in a specified city, but she can visit the other seven cities in any order she wishes. How many possible orders can the saleswoman use when visiting these cities?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 Solution</a:t>
            </a:r>
            <a:r>
              <a:rPr lang="en-US" dirty="0" smtClean="0"/>
              <a:t>: The first city is chosen, and the rest are ordered arbitrarily. Hence the orders are:</a:t>
            </a:r>
          </a:p>
          <a:p>
            <a:pPr>
              <a:buNone/>
            </a:pPr>
            <a:r>
              <a:rPr lang="en-US" dirty="0" smtClean="0"/>
              <a:t> 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7!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/>
                <a:ea typeface="Cambria Math"/>
              </a:rPr>
              <a:t> 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/>
                <a:ea typeface="Cambria Math"/>
              </a:rPr>
              <a:t> 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5040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If she wants to find the tour with the shortest path that visits all the cities, she must consider 5040 paths!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An </a:t>
            </a:r>
            <a:r>
              <a:rPr lang="en-US" i="1" dirty="0" smtClean="0"/>
              <a:t>r-combination</a:t>
            </a:r>
            <a:r>
              <a:rPr lang="en-US" dirty="0" smtClean="0"/>
              <a:t> of elements of a set is an unordered selection of </a:t>
            </a:r>
            <a:r>
              <a:rPr lang="en-US" i="1" dirty="0" smtClean="0"/>
              <a:t>r</a:t>
            </a:r>
            <a:r>
              <a:rPr lang="en-US" dirty="0" smtClean="0"/>
              <a:t> elements from the set. Thus, an    </a:t>
            </a:r>
            <a:r>
              <a:rPr lang="en-US" i="1" dirty="0" smtClean="0"/>
              <a:t>r</a:t>
            </a:r>
            <a:r>
              <a:rPr lang="en-US" dirty="0" smtClean="0"/>
              <a:t>-combination is simply a subset of the set with </a:t>
            </a:r>
            <a:r>
              <a:rPr lang="en-US" i="1" dirty="0" smtClean="0"/>
              <a:t>r</a:t>
            </a:r>
            <a:r>
              <a:rPr lang="en-US" dirty="0" smtClean="0"/>
              <a:t> elements.</a:t>
            </a:r>
          </a:p>
          <a:p>
            <a:r>
              <a:rPr lang="en-US" dirty="0" smtClean="0"/>
              <a:t>The number of </a:t>
            </a:r>
            <a:r>
              <a:rPr lang="en-US" i="1" dirty="0" smtClean="0"/>
              <a:t>r</a:t>
            </a:r>
            <a:r>
              <a:rPr lang="en-US" dirty="0" smtClean="0"/>
              <a:t>-combinations of a set with n distinct elements is denoted by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). The notation          is also used and is called a </a:t>
            </a:r>
            <a:r>
              <a:rPr lang="en-US" i="1" dirty="0" smtClean="0"/>
              <a:t>binomial coefficient</a:t>
            </a:r>
            <a:r>
              <a:rPr lang="en-US" dirty="0" smtClean="0"/>
              <a:t>. (</a:t>
            </a:r>
            <a:r>
              <a:rPr lang="en-US" i="1" dirty="0" smtClean="0"/>
              <a:t>We will see the notation again in the binomial theorem in Section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/>
              <a:t>.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.)</a:t>
            </a:r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Let </a:t>
            </a:r>
            <a:r>
              <a:rPr lang="en-US" i="1" dirty="0" smtClean="0"/>
              <a:t>S</a:t>
            </a:r>
            <a:r>
              <a:rPr lang="en-US" dirty="0" smtClean="0"/>
              <a:t> be the set 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}. Then 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 is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-combination from S. It is the same as {</a:t>
            </a:r>
            <a:r>
              <a:rPr lang="en-US" i="1" dirty="0" smtClean="0"/>
              <a:t>d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a</a:t>
            </a:r>
            <a:r>
              <a:rPr lang="en-US" dirty="0" smtClean="0"/>
              <a:t>} since the order listed does not matter.</a:t>
            </a:r>
          </a:p>
          <a:p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 because the 2-combinations of </a:t>
            </a:r>
            <a:r>
              <a:rPr lang="en-US" dirty="0" smtClean="0"/>
              <a:t>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 are the six subsets 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}, 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}, 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}, {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}, {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}, and {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}.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8" name="Picture 7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6781800" y="3352800"/>
            <a:ext cx="336233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Theorem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The number of </a:t>
            </a:r>
            <a:r>
              <a:rPr lang="en-US" i="1" dirty="0" smtClean="0"/>
              <a:t>r</a:t>
            </a:r>
            <a:r>
              <a:rPr lang="en-US" dirty="0" smtClean="0"/>
              <a:t>-combinations of a set with </a:t>
            </a:r>
            <a:r>
              <a:rPr lang="en-US" i="1" dirty="0" smtClean="0"/>
              <a:t>n</a:t>
            </a:r>
            <a:r>
              <a:rPr lang="en-US" dirty="0" smtClean="0"/>
              <a:t> elements, where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≥</a:t>
            </a:r>
            <a:r>
              <a:rPr lang="en-US" dirty="0" smtClean="0"/>
              <a:t> </a:t>
            </a:r>
            <a:r>
              <a:rPr lang="en-US" i="1" dirty="0" smtClean="0"/>
              <a:t>r</a:t>
            </a:r>
            <a:r>
              <a:rPr lang="en-US" dirty="0" smtClean="0">
                <a:latin typeface="Cambria Math"/>
                <a:ea typeface="Cambria Math"/>
              </a:rPr>
              <a:t> ≥ 0, equals</a:t>
            </a:r>
          </a:p>
          <a:p>
            <a:pPr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en-US" b="1" dirty="0" smtClean="0">
                <a:latin typeface="Cambria Math"/>
                <a:ea typeface="Cambria Math"/>
              </a:rPr>
              <a:t>    Proof</a:t>
            </a:r>
            <a:r>
              <a:rPr lang="en-US" dirty="0" smtClean="0">
                <a:latin typeface="Cambria Math"/>
                <a:ea typeface="Cambria Math"/>
              </a:rPr>
              <a:t>:  By the product rule </a:t>
            </a:r>
            <a:r>
              <a:rPr lang="en-US" i="1" dirty="0" smtClean="0">
                <a:ea typeface="Cambria Math"/>
              </a:rPr>
              <a:t>P</a:t>
            </a:r>
            <a:r>
              <a:rPr lang="en-US" dirty="0" smtClean="0"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ea typeface="Cambria Math"/>
              </a:rPr>
              <a:t>,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ea typeface="Cambria Math"/>
              </a:rPr>
              <a:t>) = </a:t>
            </a:r>
            <a:r>
              <a:rPr lang="en-US" i="1" dirty="0" smtClean="0">
                <a:ea typeface="Cambria Math"/>
              </a:rPr>
              <a:t>C</a:t>
            </a:r>
            <a:r>
              <a:rPr lang="en-US" dirty="0" smtClean="0">
                <a:ea typeface="Cambria Math"/>
              </a:rPr>
              <a:t>(</a:t>
            </a:r>
            <a:r>
              <a:rPr lang="en-US" i="1" dirty="0" err="1" smtClean="0">
                <a:ea typeface="Cambria Math"/>
              </a:rPr>
              <a:t>n</a:t>
            </a:r>
            <a:r>
              <a:rPr lang="en-US" dirty="0" err="1" smtClean="0">
                <a:ea typeface="Cambria Math"/>
              </a:rPr>
              <a:t>,</a:t>
            </a:r>
            <a:r>
              <a:rPr lang="en-US" i="1" dirty="0" err="1" smtClean="0">
                <a:ea typeface="Cambria Math"/>
              </a:rPr>
              <a:t>r</a:t>
            </a:r>
            <a:r>
              <a:rPr lang="en-US" dirty="0" smtClean="0">
                <a:ea typeface="Cambria Math"/>
              </a:rPr>
              <a:t>) ∙ </a:t>
            </a:r>
            <a:r>
              <a:rPr lang="en-US" i="1" dirty="0" smtClean="0">
                <a:ea typeface="Cambria Math"/>
              </a:rPr>
              <a:t>P</a:t>
            </a:r>
            <a:r>
              <a:rPr lang="en-US" dirty="0" smtClean="0">
                <a:ea typeface="Cambria Math"/>
              </a:rPr>
              <a:t>(</a:t>
            </a:r>
            <a:r>
              <a:rPr lang="en-US" i="1" dirty="0" err="1" smtClean="0">
                <a:ea typeface="Cambria Math"/>
              </a:rPr>
              <a:t>r</a:t>
            </a:r>
            <a:r>
              <a:rPr lang="en-US" dirty="0" err="1" smtClean="0">
                <a:ea typeface="Cambria Math"/>
              </a:rPr>
              <a:t>,</a:t>
            </a:r>
            <a:r>
              <a:rPr lang="en-US" i="1" dirty="0" err="1" smtClean="0">
                <a:ea typeface="Cambria Math"/>
              </a:rPr>
              <a:t>r</a:t>
            </a:r>
            <a:r>
              <a:rPr lang="en-US" dirty="0" smtClean="0">
                <a:ea typeface="Cambria Math"/>
              </a:rPr>
              <a:t>). Therefore, </a:t>
            </a:r>
            <a:endParaRPr lang="en-US" dirty="0"/>
          </a:p>
        </p:txBody>
      </p:sp>
      <p:pic>
        <p:nvPicPr>
          <p:cNvPr id="11" name="Picture 10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981200" y="4953000"/>
            <a:ext cx="5405438" cy="488156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819401" y="2971801"/>
            <a:ext cx="2466975" cy="44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How many poker hands of five cards can be dealt from a standard deck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52</a:t>
            </a:r>
            <a:r>
              <a:rPr lang="en-US" dirty="0" smtClean="0"/>
              <a:t> cards? Also, how many ways are there to select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47</a:t>
            </a:r>
            <a:r>
              <a:rPr lang="en-US" dirty="0" smtClean="0"/>
              <a:t> cards from a deck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52</a:t>
            </a:r>
            <a:r>
              <a:rPr lang="en-US" dirty="0" smtClean="0"/>
              <a:t> cards?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Since the order in which the cards are dealt does not matter, the number of five card hands is: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different ways to select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47</a:t>
            </a:r>
            <a:r>
              <a:rPr lang="en-US" dirty="0" smtClean="0"/>
              <a:t> cards from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52</a:t>
            </a:r>
            <a:r>
              <a:rPr lang="en-US" dirty="0" smtClean="0"/>
              <a:t> is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endParaRPr lang="en-US" dirty="0"/>
          </a:p>
        </p:txBody>
      </p:sp>
      <p:pic>
        <p:nvPicPr>
          <p:cNvPr id="13" name="Picture 12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838200" y="3810000"/>
            <a:ext cx="2078831" cy="397669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2057400" y="4343400"/>
            <a:ext cx="6672263" cy="390525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447800" y="5562600"/>
            <a:ext cx="5676900" cy="3976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24200" y="63246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This is a special case of a general result.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Corollary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Let </a:t>
            </a:r>
            <a:r>
              <a:rPr lang="en-US" i="1" dirty="0" smtClean="0"/>
              <a:t>n</a:t>
            </a:r>
            <a:r>
              <a:rPr lang="en-US" dirty="0" smtClean="0"/>
              <a:t> and </a:t>
            </a:r>
            <a:r>
              <a:rPr lang="en-US" i="1" dirty="0" smtClean="0"/>
              <a:t>r</a:t>
            </a:r>
            <a:r>
              <a:rPr lang="en-US" dirty="0" smtClean="0"/>
              <a:t> be nonnegative integers with     </a:t>
            </a:r>
            <a:r>
              <a:rPr lang="en-US" i="1" dirty="0" smtClean="0"/>
              <a:t>r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.</a:t>
            </a:r>
            <a:r>
              <a:rPr lang="en-US" dirty="0" smtClean="0"/>
              <a:t> Then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 =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).</a:t>
            </a:r>
          </a:p>
          <a:p>
            <a:pPr>
              <a:buNone/>
            </a:pPr>
            <a:r>
              <a:rPr lang="en-US" b="1" dirty="0" smtClean="0">
                <a:latin typeface="Cambria Math"/>
                <a:ea typeface="Cambria Math"/>
              </a:rPr>
              <a:t>   Proof</a:t>
            </a:r>
            <a:r>
              <a:rPr lang="en-US" dirty="0" smtClean="0">
                <a:latin typeface="Cambria Math"/>
                <a:ea typeface="Cambria Math"/>
              </a:rPr>
              <a:t>: From Theorem 2, it follows that</a:t>
            </a:r>
          </a:p>
          <a:p>
            <a:endParaRPr lang="en-US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 and </a:t>
            </a:r>
          </a:p>
          <a:p>
            <a:endParaRPr lang="en-US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en-US" dirty="0" smtClean="0"/>
              <a:t>   Hence,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 =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).</a:t>
            </a:r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2895600" y="3429000"/>
            <a:ext cx="2369344" cy="447675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514600" y="4191000"/>
            <a:ext cx="5622131" cy="4500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0" y="5791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This result can be proved without using algebraic manipulation.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endParaRPr lang="en-US" dirty="0"/>
          </a:p>
        </p:txBody>
      </p:sp>
      <p:sp>
        <p:nvSpPr>
          <p:cNvPr id="7" name="Isosceles Triangle 6"/>
          <p:cNvSpPr/>
          <p:nvPr/>
        </p:nvSpPr>
        <p:spPr>
          <a:xfrm rot="5400000" flipV="1">
            <a:off x="8153400" y="49530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How many ways are there to select five players from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</a:t>
            </a:r>
            <a:r>
              <a:rPr lang="en-US" dirty="0" smtClean="0"/>
              <a:t>-member tennis team to make a trip to a match at another school.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By Theorem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the number of combinations 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A group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30 </a:t>
            </a:r>
            <a:r>
              <a:rPr lang="en-US" dirty="0" smtClean="0"/>
              <a:t>people have been trained as astronauts to go on the first mission to Mars. How many ways are there to select a crew of six people to go on this mission?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By Theorem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the number of possible crews is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2667000" y="3352800"/>
            <a:ext cx="2592133" cy="349948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905000" y="5791200"/>
            <a:ext cx="5425249" cy="349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4" y="304800"/>
            <a:ext cx="8763000" cy="120091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How many bits strings of length n contain exactly r 1s?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answer is C(n, </a:t>
            </a:r>
            <a:r>
              <a:rPr lang="en-US" smtClean="0"/>
              <a:t>r).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81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Combinatorial Proofs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Definition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A </a:t>
            </a:r>
            <a:r>
              <a:rPr lang="en-US" i="1" dirty="0" smtClean="0"/>
              <a:t>combinatorial proof </a:t>
            </a:r>
            <a:r>
              <a:rPr lang="en-US" dirty="0" smtClean="0"/>
              <a:t>of an identity is a proof that  uses one of the following methods.</a:t>
            </a:r>
          </a:p>
          <a:p>
            <a:pPr lvl="1"/>
            <a:r>
              <a:rPr lang="en-US" dirty="0" smtClean="0"/>
              <a:t>A </a:t>
            </a:r>
            <a:r>
              <a:rPr lang="en-US" i="1" dirty="0" smtClean="0"/>
              <a:t>bijective proof  </a:t>
            </a:r>
            <a:r>
              <a:rPr lang="en-US" dirty="0" smtClean="0"/>
              <a:t>shows  that there is a bijection between the sets of objects counted by the two sides of the identity.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0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Combinatorial Proofs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are two combinatorial proofs that </a:t>
            </a:r>
          </a:p>
          <a:p>
            <a:pPr>
              <a:buNone/>
            </a:pPr>
            <a:r>
              <a:rPr lang="en-US" dirty="0" smtClean="0"/>
              <a:t>                   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 =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) </a:t>
            </a: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when r and n are nonnegative integers with </a:t>
            </a:r>
            <a:r>
              <a:rPr lang="en-US" i="1" dirty="0" smtClean="0">
                <a:latin typeface="Cambria Math"/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 &lt; 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/>
              <a:t>:</a:t>
            </a:r>
          </a:p>
          <a:p>
            <a:pPr lvl="1"/>
            <a:r>
              <a:rPr lang="en-US" i="1" dirty="0" err="1" smtClean="0"/>
              <a:t>Bijective</a:t>
            </a:r>
            <a:r>
              <a:rPr lang="en-US" i="1" dirty="0" smtClean="0"/>
              <a:t> Proof</a:t>
            </a:r>
            <a:r>
              <a:rPr lang="en-US" dirty="0" smtClean="0"/>
              <a:t>: Suppose that </a:t>
            </a:r>
            <a:r>
              <a:rPr lang="en-US" i="1" dirty="0" smtClean="0"/>
              <a:t>S</a:t>
            </a:r>
            <a:r>
              <a:rPr lang="en-US" dirty="0" smtClean="0"/>
              <a:t> is a set with </a:t>
            </a:r>
            <a:r>
              <a:rPr lang="en-US" i="1" dirty="0" smtClean="0"/>
              <a:t>n</a:t>
            </a:r>
            <a:r>
              <a:rPr lang="en-US" dirty="0" smtClean="0"/>
              <a:t> elements. The function that maps a subset </a:t>
            </a:r>
            <a:r>
              <a:rPr lang="en-US" i="1" dirty="0" smtClean="0"/>
              <a:t>A</a:t>
            </a:r>
            <a:r>
              <a:rPr lang="en-US" dirty="0" smtClean="0"/>
              <a:t> of </a:t>
            </a:r>
            <a:r>
              <a:rPr lang="en-US" i="1" dirty="0" smtClean="0"/>
              <a:t>S </a:t>
            </a:r>
            <a:r>
              <a:rPr lang="en-US" dirty="0" smtClean="0"/>
              <a:t>to      is a </a:t>
            </a:r>
            <a:r>
              <a:rPr lang="en-US" dirty="0" err="1" smtClean="0"/>
              <a:t>bijection</a:t>
            </a:r>
            <a:r>
              <a:rPr lang="en-US" dirty="0" smtClean="0"/>
              <a:t> between the subsets of </a:t>
            </a:r>
            <a:r>
              <a:rPr lang="en-US" i="1" dirty="0" smtClean="0"/>
              <a:t>S</a:t>
            </a:r>
            <a:r>
              <a:rPr lang="en-US" dirty="0" smtClean="0"/>
              <a:t> with </a:t>
            </a:r>
            <a:r>
              <a:rPr lang="en-US" i="1" dirty="0" smtClean="0"/>
              <a:t>r</a:t>
            </a:r>
            <a:r>
              <a:rPr lang="en-US" dirty="0" smtClean="0"/>
              <a:t> elements and the subsets with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latin typeface="Cambria Math"/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 elements. Since there is a bijection between the two sets, they must have the same number of elements. </a:t>
            </a:r>
            <a:r>
              <a:rPr lang="en-US" dirty="0" smtClean="0"/>
              <a:t>  </a:t>
            </a:r>
            <a:r>
              <a:rPr lang="en-US" i="1" dirty="0" smtClean="0">
                <a:ea typeface="Cambria Math" pitchFamily="18" charset="0"/>
              </a:rPr>
              <a:t> </a:t>
            </a:r>
          </a:p>
        </p:txBody>
      </p:sp>
      <p:sp>
        <p:nvSpPr>
          <p:cNvPr id="9" name="Isosceles Triangle 8"/>
          <p:cNvSpPr/>
          <p:nvPr/>
        </p:nvSpPr>
        <p:spPr>
          <a:xfrm rot="5400000" flipV="1">
            <a:off x="8305800" y="53340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6629400" y="3810000"/>
            <a:ext cx="228600" cy="21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60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P(n,r) = \frac{n!}{(n - r)!}$&#10;&#10;\end{document}"/>
  <p:tag name="IGUANATEXSIZE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{\bf\left( \begin{array}{l}n\\ r\end{array}\right)}$$&#10;&#10;&#10;\end{document}"/>
  <p:tag name="IGUANATEXSIZE" val="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n,r) = \frac{P(n,r)}{P(r,r)} =\frac{n!/(n - r)!}{r!/(r - r)!} = \frac{n!}{(n -r)! r!}\;.$&#10;&#10;\end{document}"/>
  <p:tag name="IGUANATEXSIZE" val="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n,r) = \frac{n!}{(n -r)! r!}.$&#10;&#10;\end{document}"/>
  <p:tag name="IGUANATEXSIZE" val="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52,5) = \frac{52!}{5!47!}$&#10;&#10;\end{document}"/>
  <p:tag name="IGUANATEXSIZE" val="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= \frac{52\cdot 51 \cdot 50 \cdot 49 \cdot 48}{5\cdot 4 \cdot 3 \cdot 2 \cdot 1} = 26 \cdot 17 \cdot 10 \cdot 49 \cdot 12 = 2,598,960$&#10;&#10;\end{document}"/>
  <p:tag name="IGUANATEXSIZE" val="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52,47) = \frac{52!}{47!5!} = C(52,5) = 2, 598,960 .$&#10;&#10;\end{document}"/>
  <p:tag name="IGUANATEXSIZE" val="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n,r) = \frac{n!}{(n -r)! r!}$&#10;&#10;\end{document}"/>
  <p:tag name="IGUANATEXSIZE" val="2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n,n-r)  = \frac{n!}{(n -r)! [n - (n - r)]!} = \frac{n!}{(n - r)!r!}\;.$&#10;&#10;\end{document}"/>
  <p:tag name="IGUANATEXSIZE" val="2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10,5) = \frac{10!}{5!5!} = 252.$&#10;&#10;\end{document}"/>
  <p:tag name="IGUANATEXSIZE" val="2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30,6) = \frac{30!}{6!24!} =\frac{30\cdot 29 \cdot 28\cdot 27\cdot 26\cdot 25}{6\cdot 5 \cdot 4\cdot 3\cdot 2 \cdot 1}= 593,775\;.$&#10;&#10;\end{document}"/>
  <p:tag name="IGUANATEXSIZE" val="2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bar{A}$&#10;&#10;\end{document}"/>
  <p:tag name="IGUANATEXSIZE" val="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12298</TotalTime>
  <Words>1395</Words>
  <Application>Microsoft Office PowerPoint</Application>
  <PresentationFormat>On-screen Show (4:3)</PresentationFormat>
  <Paragraphs>115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Cambria Math</vt:lpstr>
      <vt:lpstr>Constantia</vt:lpstr>
      <vt:lpstr>Wingdings 2</vt:lpstr>
      <vt:lpstr>Flow</vt:lpstr>
      <vt:lpstr>Counting</vt:lpstr>
      <vt:lpstr>Chapter Summary</vt:lpstr>
      <vt:lpstr>The Basics of Counting</vt:lpstr>
      <vt:lpstr>Basic Counting Principles: The Product Rule</vt:lpstr>
      <vt:lpstr>Basic Counting Principles: The Product Rule</vt:lpstr>
      <vt:lpstr>Basic Counting Principles: The Product Rule</vt:lpstr>
      <vt:lpstr>The Product Rule</vt:lpstr>
      <vt:lpstr>Permutations and Combinations</vt:lpstr>
      <vt:lpstr>Section Summary</vt:lpstr>
      <vt:lpstr>Permutations</vt:lpstr>
      <vt:lpstr>A Formula for the Number of Permutations</vt:lpstr>
      <vt:lpstr>Solving Counting Problems by Counting Permutations</vt:lpstr>
      <vt:lpstr>Solving Counting Problems by Counting Permutations (continued)</vt:lpstr>
      <vt:lpstr>Combinations</vt:lpstr>
      <vt:lpstr>Combinations</vt:lpstr>
      <vt:lpstr>Combinations</vt:lpstr>
      <vt:lpstr>Combinations</vt:lpstr>
      <vt:lpstr>Combinations</vt:lpstr>
      <vt:lpstr>How many bits strings of length n contain exactly r 1s?</vt:lpstr>
      <vt:lpstr>Combinatorial Proofs</vt:lpstr>
      <vt:lpstr>Combinatorial Proofs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Induction and recursion</dc:title>
  <dc:creator>Richard Scherl</dc:creator>
  <cp:lastModifiedBy>Rao Li</cp:lastModifiedBy>
  <cp:revision>536</cp:revision>
  <cp:lastPrinted>2011-09-18T13:59:11Z</cp:lastPrinted>
  <dcterms:created xsi:type="dcterms:W3CDTF">2011-09-18T13:59:01Z</dcterms:created>
  <dcterms:modified xsi:type="dcterms:W3CDTF">2016-09-22T13:15:55Z</dcterms:modified>
</cp:coreProperties>
</file>