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"/>
  </p:notesMasterIdLst>
  <p:sldIdLst>
    <p:sldId id="288" r:id="rId2"/>
    <p:sldId id="311" r:id="rId3"/>
    <p:sldId id="312" r:id="rId4"/>
    <p:sldId id="313" r:id="rId5"/>
    <p:sldId id="317" r:id="rId6"/>
    <p:sldId id="314" r:id="rId7"/>
    <p:sldId id="315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mbria Math" panose="02040503050406030204" pitchFamily="18" charset="0"/>
      <p:regular r:id="rId14"/>
    </p:embeddedFont>
    <p:embeddedFont>
      <p:font typeface="Constantia" panose="02030602050306030303" pitchFamily="18" charset="0"/>
      <p:regular r:id="rId15"/>
      <p:bold r:id="rId16"/>
      <p:italic r:id="rId17"/>
      <p:boldItalic r:id="rId18"/>
    </p:embeddedFont>
    <p:embeddedFont>
      <p:font typeface="Wingdings 2" panose="05020102010507070707" pitchFamily="18" charset="2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EE97F-2327-4FE9-8874-2C0F3581839A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B134D-0EB3-42CB-9322-AA36973818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6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223539-C274-414E-836E-21403C9CE2AE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Pigeonhole Principle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6.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Pigeonhole Principle</a:t>
            </a:r>
          </a:p>
          <a:p>
            <a:r>
              <a:rPr lang="en-US" dirty="0" smtClean="0"/>
              <a:t>The Generalized Pigeonhole Principle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Pigeonhole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If a flock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20</a:t>
            </a:r>
            <a:r>
              <a:rPr lang="en-US" dirty="0" smtClean="0"/>
              <a:t> pigeons roosts in a set of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19 </a:t>
            </a:r>
            <a:r>
              <a:rPr lang="en-US" dirty="0" smtClean="0"/>
              <a:t>pigeonholes, one of the pigeonholes must have more than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pigeon.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    Pigeonhole Principle</a:t>
            </a:r>
            <a:r>
              <a:rPr lang="en-US" dirty="0" smtClean="0"/>
              <a:t>: If </a:t>
            </a:r>
            <a:r>
              <a:rPr lang="en-US" i="1" dirty="0" smtClean="0"/>
              <a:t>k</a:t>
            </a:r>
            <a:r>
              <a:rPr lang="en-US" dirty="0" smtClean="0"/>
              <a:t> is a positive integer and </a:t>
            </a:r>
            <a:r>
              <a:rPr lang="en-US" i="1" dirty="0" smtClean="0"/>
              <a:t>k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objects are placed into </a:t>
            </a:r>
            <a:r>
              <a:rPr lang="en-US" i="1" dirty="0" smtClean="0"/>
              <a:t>k </a:t>
            </a:r>
            <a:r>
              <a:rPr lang="en-US" dirty="0" smtClean="0"/>
              <a:t>boxes, then at least one box contains two or more objects. </a:t>
            </a:r>
          </a:p>
          <a:p>
            <a:pPr>
              <a:buNone/>
            </a:pPr>
            <a:r>
              <a:rPr lang="en-US" b="1" dirty="0" smtClean="0"/>
              <a:t>    Proof</a:t>
            </a:r>
            <a:r>
              <a:rPr lang="en-US" dirty="0" smtClean="0"/>
              <a:t>: We use a proof  by contraposition. Suppose none of the </a:t>
            </a:r>
            <a:r>
              <a:rPr lang="en-US" i="1" dirty="0" smtClean="0"/>
              <a:t>k</a:t>
            </a:r>
            <a:r>
              <a:rPr lang="en-US" dirty="0" smtClean="0"/>
              <a:t> boxes has more than one object. Then the total number of objects would be at most </a:t>
            </a:r>
            <a:r>
              <a:rPr lang="en-US" i="1" dirty="0" smtClean="0"/>
              <a:t>k</a:t>
            </a:r>
            <a:r>
              <a:rPr lang="en-US" dirty="0" smtClean="0"/>
              <a:t>. This contradicts the statement that we have </a:t>
            </a:r>
            <a:r>
              <a:rPr lang="en-US" i="1" dirty="0" smtClean="0"/>
              <a:t>k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objects.</a:t>
            </a:r>
            <a:endParaRPr lang="en-US" dirty="0"/>
          </a:p>
        </p:txBody>
      </p:sp>
      <p:pic>
        <p:nvPicPr>
          <p:cNvPr id="4" name="Picture 3" descr="05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819400"/>
            <a:ext cx="4112518" cy="1371600"/>
          </a:xfrm>
          <a:prstGeom prst="rect">
            <a:avLst/>
          </a:prstGeom>
        </p:spPr>
      </p:pic>
      <p:sp>
        <p:nvSpPr>
          <p:cNvPr id="5" name="Isosceles Triangle 4"/>
          <p:cNvSpPr/>
          <p:nvPr/>
        </p:nvSpPr>
        <p:spPr>
          <a:xfrm rot="5400000" flipV="1">
            <a:off x="8305800" y="59436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Pigeonhole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Among any group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367</a:t>
            </a:r>
            <a:r>
              <a:rPr lang="en-US" dirty="0" smtClean="0"/>
              <a:t> people, there must be at least two with the same birthday, because there are only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366</a:t>
            </a:r>
            <a:r>
              <a:rPr lang="en-US" dirty="0" smtClean="0"/>
              <a:t> possible birthdays.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Example: </a:t>
            </a:r>
            <a:r>
              <a:rPr lang="en-US" dirty="0" smtClean="0"/>
              <a:t>In any group of 27 English words, there must be at least two that begin with the same letter, because there are 26 letters in the English alphabet.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/>
              <a:t>Pigeonhole </a:t>
            </a:r>
            <a:r>
              <a:rPr lang="en-US" dirty="0" smtClean="0"/>
              <a:t>Principle,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Show that if any five integers from 1 to 8 are chosen, then two </a:t>
            </a:r>
            <a:r>
              <a:rPr lang="en-US" sz="2800" smtClean="0"/>
              <a:t>of </a:t>
            </a:r>
            <a:r>
              <a:rPr lang="en-US" sz="2800" smtClean="0"/>
              <a:t>them </a:t>
            </a:r>
            <a:r>
              <a:rPr lang="en-US" sz="2800" dirty="0"/>
              <a:t>will add to 9.</a:t>
            </a:r>
          </a:p>
          <a:p>
            <a:pPr marL="0" indent="0">
              <a:buNone/>
            </a:pPr>
            <a:r>
              <a:rPr lang="en-US" sz="2800" dirty="0" smtClean="0"/>
              <a:t>Proof</a:t>
            </a:r>
            <a:r>
              <a:rPr lang="en-US" sz="2800" dirty="0"/>
              <a:t>. </a:t>
            </a:r>
          </a:p>
          <a:p>
            <a:pPr marL="0" indent="0">
              <a:buNone/>
            </a:pPr>
            <a:r>
              <a:rPr lang="en-US" sz="2800" dirty="0" smtClean="0"/>
              <a:t>Pigeons: </a:t>
            </a:r>
            <a:r>
              <a:rPr lang="en-US" sz="2800" dirty="0"/>
              <a:t>the five selected numbers.</a:t>
            </a:r>
          </a:p>
          <a:p>
            <a:pPr marL="0" indent="0">
              <a:buNone/>
            </a:pPr>
            <a:r>
              <a:rPr lang="en-US" sz="2800" dirty="0"/>
              <a:t>Pigeonholes: {1, 8}, {2, 7}, {3, 6}, and {4, 5}. </a:t>
            </a:r>
          </a:p>
          <a:p>
            <a:pPr marL="0" indent="0">
              <a:buNone/>
            </a:pPr>
            <a:r>
              <a:rPr lang="en-US" sz="2800" dirty="0"/>
              <a:t>Assignment rule: integer k will be assigned into the </a:t>
            </a:r>
            <a:r>
              <a:rPr lang="en-US" sz="2800" dirty="0" smtClean="0"/>
              <a:t> 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           set containing </a:t>
            </a:r>
            <a:r>
              <a:rPr lang="en-US" sz="2800" dirty="0"/>
              <a:t>it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By Pigeonhole principle, two of them will be in the same set</a:t>
            </a:r>
          </a:p>
          <a:p>
            <a:pPr marL="0" indent="0">
              <a:buNone/>
            </a:pPr>
            <a:r>
              <a:rPr lang="en-US" sz="2400" dirty="0"/>
              <a:t>a</a:t>
            </a:r>
            <a:r>
              <a:rPr lang="en-US" sz="2400" dirty="0" smtClean="0"/>
              <a:t>nd their sum is 9.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2926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 Generalized Pigeonhole Principle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 The Generalized Pigeonhole Principle</a:t>
            </a:r>
            <a:r>
              <a:rPr lang="en-US" dirty="0" smtClean="0"/>
              <a:t>: If </a:t>
            </a:r>
            <a:r>
              <a:rPr lang="en-US" i="1" dirty="0" smtClean="0"/>
              <a:t>N</a:t>
            </a:r>
            <a:r>
              <a:rPr lang="en-US" dirty="0" smtClean="0"/>
              <a:t> objects are placed into </a:t>
            </a:r>
            <a:r>
              <a:rPr lang="en-US" i="1" dirty="0" smtClean="0"/>
              <a:t>k</a:t>
            </a:r>
            <a:r>
              <a:rPr lang="en-US" dirty="0" smtClean="0"/>
              <a:t> boxes, then there is at least one box containing at least </a:t>
            </a:r>
            <a:r>
              <a:rPr lang="en-US" dirty="0" smtClean="0">
                <a:latin typeface="Cambria Math"/>
                <a:ea typeface="Cambria Math"/>
              </a:rPr>
              <a:t>⌈</a:t>
            </a:r>
            <a:r>
              <a:rPr lang="en-US" i="1" dirty="0" smtClean="0"/>
              <a:t>N</a:t>
            </a:r>
            <a:r>
              <a:rPr lang="en-US" dirty="0" smtClean="0"/>
              <a:t>/</a:t>
            </a:r>
            <a:r>
              <a:rPr lang="en-US" i="1" dirty="0" smtClean="0"/>
              <a:t>k</a:t>
            </a:r>
            <a:r>
              <a:rPr lang="en-US" dirty="0" smtClean="0">
                <a:latin typeface="Cambria Math"/>
                <a:ea typeface="Cambria Math"/>
              </a:rPr>
              <a:t>⌉</a:t>
            </a:r>
            <a:r>
              <a:rPr lang="en-US" dirty="0" smtClean="0"/>
              <a:t> objects.</a:t>
            </a:r>
          </a:p>
          <a:p>
            <a:pPr>
              <a:buNone/>
            </a:pPr>
            <a:r>
              <a:rPr lang="en-US" b="1" dirty="0" smtClean="0"/>
              <a:t>    Proof</a:t>
            </a:r>
            <a:r>
              <a:rPr lang="en-US" dirty="0" smtClean="0"/>
              <a:t>: We use a proof by contraposition. Suppose that none of the boxes contains more than </a:t>
            </a:r>
            <a:r>
              <a:rPr lang="en-US" dirty="0" smtClean="0">
                <a:latin typeface="Cambria Math"/>
                <a:ea typeface="Cambria Math"/>
              </a:rPr>
              <a:t>⌈</a:t>
            </a:r>
            <a:r>
              <a:rPr lang="en-US" i="1" dirty="0" smtClean="0"/>
              <a:t>N</a:t>
            </a:r>
            <a:r>
              <a:rPr lang="en-US" dirty="0" smtClean="0"/>
              <a:t>/</a:t>
            </a:r>
            <a:r>
              <a:rPr lang="en-US" i="1" dirty="0" smtClean="0"/>
              <a:t>k</a:t>
            </a:r>
            <a:r>
              <a:rPr lang="en-US" dirty="0" smtClean="0">
                <a:latin typeface="Cambria Math"/>
                <a:ea typeface="Cambria Math"/>
              </a:rPr>
              <a:t>⌉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− 1 </a:t>
            </a:r>
            <a:r>
              <a:rPr lang="en-US" dirty="0" smtClean="0">
                <a:ea typeface="Cambria Math"/>
              </a:rPr>
              <a:t>objects. Then the total number of objects is at most</a:t>
            </a:r>
          </a:p>
          <a:p>
            <a:pPr>
              <a:buNone/>
            </a:pPr>
            <a:endParaRPr lang="en-US" dirty="0" smtClean="0">
              <a:ea typeface="Cambria Math"/>
            </a:endParaRPr>
          </a:p>
          <a:p>
            <a:pPr>
              <a:buNone/>
            </a:pPr>
            <a:endParaRPr lang="en-US" dirty="0" smtClean="0">
              <a:ea typeface="Cambria Math"/>
            </a:endParaRPr>
          </a:p>
          <a:p>
            <a:pPr>
              <a:buNone/>
            </a:pPr>
            <a:r>
              <a:rPr lang="en-US" dirty="0" smtClean="0">
                <a:ea typeface="Cambria Math"/>
              </a:rPr>
              <a:t>    where the inequality </a:t>
            </a:r>
            <a:r>
              <a:rPr lang="en-US" dirty="0" smtClean="0">
                <a:latin typeface="Cambria Math"/>
                <a:ea typeface="Cambria Math"/>
              </a:rPr>
              <a:t>⌈</a:t>
            </a:r>
            <a:r>
              <a:rPr lang="en-US" i="1" dirty="0" smtClean="0"/>
              <a:t>N</a:t>
            </a:r>
            <a:r>
              <a:rPr lang="en-US" dirty="0" smtClean="0"/>
              <a:t>/</a:t>
            </a:r>
            <a:r>
              <a:rPr lang="en-US" i="1" dirty="0" smtClean="0"/>
              <a:t>k</a:t>
            </a:r>
            <a:r>
              <a:rPr lang="en-US" dirty="0" smtClean="0">
                <a:latin typeface="Cambria Math"/>
                <a:ea typeface="Cambria Math"/>
              </a:rPr>
              <a:t>⌉</a:t>
            </a:r>
            <a:r>
              <a:rPr lang="en-US" dirty="0" smtClean="0"/>
              <a:t> </a:t>
            </a:r>
            <a:r>
              <a:rPr lang="en-US" smtClean="0"/>
              <a:t>&lt; </a:t>
            </a:r>
            <a:r>
              <a:rPr lang="en-US" i="1" smtClean="0"/>
              <a:t>N</a:t>
            </a:r>
            <a:r>
              <a:rPr lang="en-US" smtClean="0"/>
              <a:t>/</a:t>
            </a:r>
            <a:r>
              <a:rPr lang="en-US" i="1" smtClean="0"/>
              <a:t>k</a:t>
            </a:r>
            <a:r>
              <a:rPr lang="en-US" smtClean="0"/>
              <a:t> </a:t>
            </a:r>
            <a:r>
              <a:rPr lang="en-US" dirty="0" smtClean="0"/>
              <a:t>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has been used. This is a contradiction because there are a total of n objects.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Among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</a:t>
            </a:r>
            <a:r>
              <a:rPr lang="en-US" dirty="0" smtClean="0"/>
              <a:t> people there are at least           </a:t>
            </a:r>
            <a:r>
              <a:rPr lang="en-US" dirty="0" smtClean="0">
                <a:latin typeface="Cambria Math"/>
                <a:ea typeface="Cambria Math"/>
              </a:rPr>
              <a:t>⌈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</a:t>
            </a:r>
            <a:r>
              <a:rPr lang="en-US" dirty="0" smtClean="0"/>
              <a:t>/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12</a:t>
            </a:r>
            <a:r>
              <a:rPr lang="en-US" dirty="0" smtClean="0">
                <a:latin typeface="Cambria Math"/>
                <a:ea typeface="Cambria Math"/>
              </a:rPr>
              <a:t>⌉ = 9</a:t>
            </a:r>
            <a:r>
              <a:rPr lang="en-US" dirty="0" smtClean="0"/>
              <a:t> who were born in the same month.</a:t>
            </a:r>
            <a:endParaRPr lang="en-US" dirty="0"/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286000" y="3962400"/>
            <a:ext cx="3908870" cy="518160"/>
          </a:xfrm>
          <a:prstGeom prst="rect">
            <a:avLst/>
          </a:prstGeom>
        </p:spPr>
      </p:pic>
      <p:sp>
        <p:nvSpPr>
          <p:cNvPr id="6" name="Isosceles Triangle 5"/>
          <p:cNvSpPr/>
          <p:nvPr/>
        </p:nvSpPr>
        <p:spPr>
          <a:xfrm rot="5400000" flipV="1">
            <a:off x="8382000" y="50292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Pigeonhole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Among 100 people there are at least</a:t>
            </a:r>
          </a:p>
          <a:p>
            <a:pPr>
              <a:buNone/>
            </a:pPr>
            <a:r>
              <a:rPr lang="en-US" b="1" dirty="0" smtClean="0"/>
              <a:t>    </a:t>
            </a:r>
            <a:r>
              <a:rPr lang="en-US" dirty="0" smtClean="0"/>
              <a:t>the ceiling of 100/12 = 9 who were born in the </a:t>
            </a:r>
            <a:r>
              <a:rPr lang="en-US" smtClean="0"/>
              <a:t>same month.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6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k\left( \left\lceil \frac{N}{k}\right\rceil -  1 \right) &lt; k\left(\left(\frac{N}{k} + 1\right) - 1\right) = N,$$&#10;&#10;&#10;\end{document}"/>
  <p:tag name="IGUANATEXSIZE" val="1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12266</TotalTime>
  <Words>425</Words>
  <Application>Microsoft Office PowerPoint</Application>
  <PresentationFormat>On-screen Show 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Cambria Math</vt:lpstr>
      <vt:lpstr>Constantia</vt:lpstr>
      <vt:lpstr>Wingdings 2</vt:lpstr>
      <vt:lpstr>Flow</vt:lpstr>
      <vt:lpstr>The Pigeonhole Principle</vt:lpstr>
      <vt:lpstr>Section Summary</vt:lpstr>
      <vt:lpstr>The Pigeonhole Principle</vt:lpstr>
      <vt:lpstr>Pigeonhole Principle</vt:lpstr>
      <vt:lpstr>Pigeonhole Principle, An Example</vt:lpstr>
      <vt:lpstr>The Generalized Pigeonhole Principle</vt:lpstr>
      <vt:lpstr>Pigeonhole Principle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Induction and recursion</dc:title>
  <dc:creator>Richard Scherl</dc:creator>
  <cp:lastModifiedBy>Rao Li</cp:lastModifiedBy>
  <cp:revision>527</cp:revision>
  <cp:lastPrinted>2011-09-18T13:59:11Z</cp:lastPrinted>
  <dcterms:created xsi:type="dcterms:W3CDTF">2011-09-18T13:59:01Z</dcterms:created>
  <dcterms:modified xsi:type="dcterms:W3CDTF">2016-10-19T21:04:24Z</dcterms:modified>
</cp:coreProperties>
</file>