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0" r:id="rId3"/>
    <p:sldId id="260" r:id="rId4"/>
    <p:sldId id="259" r:id="rId5"/>
    <p:sldId id="261" r:id="rId6"/>
    <p:sldId id="312" r:id="rId7"/>
    <p:sldId id="266" r:id="rId8"/>
    <p:sldId id="268" r:id="rId9"/>
    <p:sldId id="270" r:id="rId10"/>
    <p:sldId id="334" r:id="rId11"/>
    <p:sldId id="335" r:id="rId12"/>
    <p:sldId id="336" r:id="rId13"/>
    <p:sldId id="350" r:id="rId14"/>
    <p:sldId id="342" r:id="rId15"/>
    <p:sldId id="314" r:id="rId16"/>
    <p:sldId id="349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mbria Math" panose="02040503050406030204" pitchFamily="18" charset="0"/>
      <p:regular r:id="rId24"/>
    </p:embeddedFont>
    <p:embeddedFont>
      <p:font typeface="Constantia" panose="02030602050306030303" pitchFamily="18" charset="0"/>
      <p:regular r:id="rId25"/>
      <p:bold r:id="rId26"/>
      <p:italic r:id="rId27"/>
      <p:boldItalic r:id="rId28"/>
    </p:embeddedFont>
    <p:embeddedFont>
      <p:font typeface="Wingdings 2" panose="05020102010507070707" pitchFamily="18" charset="2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7922" autoAdjust="0"/>
  </p:normalViewPr>
  <p:slideViewPr>
    <p:cSldViewPr>
      <p:cViewPr varScale="1">
        <p:scale>
          <a:sx n="68" d="100"/>
          <a:sy n="68" d="100"/>
        </p:scale>
        <p:origin x="7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FA632-885D-4831-9476-D76FE939E0A1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64385-8513-453C-9E3D-636D0AA403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54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16AA0-8216-4751-9814-EA67007A7C0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76B2B-4BAF-43E6-B118-D588ADE207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4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76B2B-4BAF-43E6-B118-D588ADE2078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E6E29A-1F8C-4624-8963-AF6D9447B968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6F95D5-60A3-455B-B6CD-4DC2757B130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Number Theory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4648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With Question/Answer Animations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Divisibility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4.1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/>
              <a:t>Division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When an integer is divided by a positive integer, there is a quotient and a remainder. This is traditionally called the “Division Algorithm,” but is really a theorem.</a:t>
            </a:r>
          </a:p>
          <a:p>
            <a:pPr>
              <a:buNone/>
            </a:pPr>
            <a:r>
              <a:rPr lang="en-US" b="1" dirty="0"/>
              <a:t>   Division Algorithm</a:t>
            </a:r>
            <a:r>
              <a:rPr lang="en-US" dirty="0"/>
              <a:t>: If </a:t>
            </a:r>
            <a:r>
              <a:rPr lang="en-US" i="1" dirty="0"/>
              <a:t>a</a:t>
            </a:r>
            <a:r>
              <a:rPr lang="en-US" dirty="0"/>
              <a:t> is an integer and </a:t>
            </a:r>
            <a:r>
              <a:rPr lang="en-US" i="1" dirty="0"/>
              <a:t>d</a:t>
            </a:r>
            <a:r>
              <a:rPr lang="en-US" dirty="0"/>
              <a:t> a positive integer, then there are unique integers </a:t>
            </a:r>
            <a:r>
              <a:rPr lang="en-US" i="1" dirty="0"/>
              <a:t>q</a:t>
            </a:r>
            <a:r>
              <a:rPr lang="en-US" dirty="0"/>
              <a:t> and </a:t>
            </a:r>
            <a:r>
              <a:rPr lang="en-US" i="1" dirty="0"/>
              <a:t>r</a:t>
            </a:r>
            <a:r>
              <a:rPr lang="en-US" dirty="0"/>
              <a:t>, with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i="1" dirty="0"/>
              <a:t> ≤ </a:t>
            </a:r>
            <a:r>
              <a:rPr lang="en-US" dirty="0"/>
              <a:t>r</a:t>
            </a:r>
            <a:r>
              <a:rPr lang="en-US" i="1" dirty="0"/>
              <a:t> &lt; 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d</a:t>
            </a:r>
            <a:r>
              <a:rPr lang="en-US" dirty="0"/>
              <a:t>, such that  </a:t>
            </a:r>
            <a:r>
              <a:rPr lang="en-US" i="1" dirty="0"/>
              <a:t>a = </a:t>
            </a:r>
            <a:r>
              <a:rPr lang="en-US" i="1" dirty="0" err="1"/>
              <a:t>dq</a:t>
            </a:r>
            <a:r>
              <a:rPr lang="en-US" i="1" dirty="0"/>
              <a:t> + r</a:t>
            </a:r>
            <a:r>
              <a:rPr lang="en-US" dirty="0"/>
              <a:t> (</a:t>
            </a:r>
            <a:r>
              <a:rPr lang="en-US" i="1" dirty="0"/>
              <a:t>proved in Section</a:t>
            </a:r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5.2</a:t>
            </a:r>
            <a:r>
              <a:rPr lang="en-US" dirty="0"/>
              <a:t>).</a:t>
            </a:r>
          </a:p>
          <a:p>
            <a:pPr lvl="2"/>
            <a:r>
              <a:rPr lang="en-US" i="1" dirty="0"/>
              <a:t>d</a:t>
            </a:r>
            <a:r>
              <a:rPr lang="en-US" dirty="0"/>
              <a:t> is called the </a:t>
            </a:r>
            <a:r>
              <a:rPr lang="en-US" i="1" dirty="0"/>
              <a:t>divisor</a:t>
            </a:r>
            <a:r>
              <a:rPr lang="en-US" dirty="0"/>
              <a:t>.</a:t>
            </a:r>
          </a:p>
          <a:p>
            <a:pPr lvl="2"/>
            <a:r>
              <a:rPr lang="en-US" i="1" dirty="0"/>
              <a:t>a</a:t>
            </a:r>
            <a:r>
              <a:rPr lang="en-US" dirty="0"/>
              <a:t> is called the </a:t>
            </a:r>
            <a:r>
              <a:rPr lang="en-US" i="1" dirty="0"/>
              <a:t>dividend</a:t>
            </a:r>
            <a:r>
              <a:rPr lang="en-US" dirty="0"/>
              <a:t>.</a:t>
            </a:r>
          </a:p>
          <a:p>
            <a:pPr lvl="2"/>
            <a:r>
              <a:rPr lang="en-US" i="1" dirty="0"/>
              <a:t>q</a:t>
            </a:r>
            <a:r>
              <a:rPr lang="en-US" dirty="0"/>
              <a:t> is called the </a:t>
            </a:r>
            <a:r>
              <a:rPr lang="en-US" i="1" dirty="0"/>
              <a:t>quotient</a:t>
            </a:r>
            <a:r>
              <a:rPr lang="en-US" dirty="0"/>
              <a:t>.      </a:t>
            </a:r>
          </a:p>
          <a:p>
            <a:pPr lvl="2"/>
            <a:r>
              <a:rPr lang="en-US" i="1" dirty="0"/>
              <a:t>r</a:t>
            </a:r>
            <a:r>
              <a:rPr lang="en-US" dirty="0"/>
              <a:t> is called the </a:t>
            </a:r>
            <a:r>
              <a:rPr lang="en-US" i="1" dirty="0"/>
              <a:t>remainder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   Examples</a:t>
            </a:r>
            <a:r>
              <a:rPr lang="en-US" dirty="0"/>
              <a:t>:  </a:t>
            </a:r>
          </a:p>
          <a:p>
            <a:pPr lvl="2"/>
            <a:r>
              <a:rPr lang="en-US" dirty="0"/>
              <a:t>What are the quotient and remainder when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101 </a:t>
            </a:r>
            <a:r>
              <a:rPr lang="en-US" dirty="0"/>
              <a:t>is divided by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dirty="0"/>
              <a:t>?</a:t>
            </a:r>
          </a:p>
          <a:p>
            <a:pPr lvl="2">
              <a:buNone/>
            </a:pPr>
            <a:r>
              <a:rPr lang="en-US" dirty="0"/>
              <a:t>     </a:t>
            </a:r>
            <a:r>
              <a:rPr lang="en-US" b="1" dirty="0"/>
              <a:t>Solution</a:t>
            </a:r>
            <a:r>
              <a:rPr lang="en-US" dirty="0"/>
              <a:t>: The quotient when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101</a:t>
            </a:r>
            <a:r>
              <a:rPr lang="en-US" dirty="0"/>
              <a:t> is divided by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dirty="0"/>
              <a:t>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9</a:t>
            </a:r>
            <a:r>
              <a:rPr lang="en-US" dirty="0"/>
              <a:t>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101 </a:t>
            </a:r>
            <a:r>
              <a:rPr lang="en-US" b="1" dirty="0"/>
              <a:t>div</a:t>
            </a:r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dirty="0"/>
              <a:t>,   and the remainder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/>
              <a:t>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101</a:t>
            </a:r>
            <a:r>
              <a:rPr lang="en-US" dirty="0"/>
              <a:t> </a:t>
            </a:r>
            <a:r>
              <a:rPr lang="en-US" b="1" dirty="0"/>
              <a:t>mod</a:t>
            </a:r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What are the quotient and remainder when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</a:t>
            </a:r>
            <a:r>
              <a:rPr lang="en-US" dirty="0"/>
              <a:t> is divided by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?</a:t>
            </a:r>
          </a:p>
          <a:p>
            <a:pPr lvl="2">
              <a:buNone/>
            </a:pPr>
            <a:r>
              <a:rPr lang="en-US" b="1" dirty="0"/>
              <a:t>     Solution</a:t>
            </a:r>
            <a:r>
              <a:rPr lang="en-US" dirty="0"/>
              <a:t>: The quotient when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</a:t>
            </a:r>
            <a:r>
              <a:rPr lang="en-US" dirty="0"/>
              <a:t> is divided by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/>
              <a:t>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 </a:t>
            </a:r>
            <a:r>
              <a:rPr lang="en-US" b="1" dirty="0"/>
              <a:t>div</a:t>
            </a:r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,    and the remainder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/>
              <a:t>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</a:t>
            </a:r>
            <a:r>
              <a:rPr lang="en-US" dirty="0"/>
              <a:t> </a:t>
            </a:r>
            <a:r>
              <a:rPr lang="en-US" b="1" dirty="0"/>
              <a:t>mod</a:t>
            </a:r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What are the quotient and remainder when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/>
              <a:t> is divided by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30</a:t>
            </a:r>
            <a:r>
              <a:rPr lang="en-US" dirty="0"/>
              <a:t>?</a:t>
            </a:r>
          </a:p>
          <a:p>
            <a:pPr lvl="2">
              <a:buNone/>
            </a:pPr>
            <a:r>
              <a:rPr lang="en-US" b="1" dirty="0"/>
              <a:t>     Solution</a:t>
            </a:r>
            <a:r>
              <a:rPr lang="en-US" dirty="0"/>
              <a:t>: The quotient when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/>
              <a:t> is divided by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30</a:t>
            </a:r>
            <a:r>
              <a:rPr lang="en-US" dirty="0"/>
              <a:t>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/>
              <a:t>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 </a:t>
            </a:r>
            <a:r>
              <a:rPr lang="en-US" b="1" dirty="0"/>
              <a:t>div</a:t>
            </a:r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30</a:t>
            </a:r>
            <a:r>
              <a:rPr lang="en-US" dirty="0"/>
              <a:t>,    and the remainder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/>
              <a:t>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/>
              <a:t> </a:t>
            </a:r>
            <a:r>
              <a:rPr lang="en-US" b="1" dirty="0"/>
              <a:t>mod</a:t>
            </a:r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30</a:t>
            </a:r>
            <a:r>
              <a:rPr lang="en-US" dirty="0"/>
              <a:t>.</a:t>
            </a:r>
          </a:p>
          <a:p>
            <a:pPr lvl="2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0" y="2743200"/>
            <a:ext cx="274320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Definitions of Functions  </a:t>
            </a:r>
            <a:r>
              <a:rPr lang="en-US" b="1" dirty="0"/>
              <a:t>div</a:t>
            </a:r>
            <a:r>
              <a:rPr lang="en-US" dirty="0"/>
              <a:t> and </a:t>
            </a:r>
            <a:r>
              <a:rPr lang="en-US" b="1" dirty="0"/>
              <a:t>mod</a:t>
            </a:r>
          </a:p>
          <a:p>
            <a:pPr algn="ctr"/>
            <a:endParaRPr lang="en-US" b="1" dirty="0"/>
          </a:p>
          <a:p>
            <a:pPr lvl="1"/>
            <a:r>
              <a:rPr lang="en-US" i="1" dirty="0"/>
              <a:t>     q = a </a:t>
            </a:r>
            <a:r>
              <a:rPr lang="en-US" b="1" dirty="0"/>
              <a:t>div</a:t>
            </a:r>
            <a:r>
              <a:rPr lang="en-US" i="1" dirty="0"/>
              <a:t> d</a:t>
            </a:r>
          </a:p>
          <a:p>
            <a:pPr lvl="1"/>
            <a:r>
              <a:rPr lang="en-US" i="1" dirty="0"/>
              <a:t>     r = a </a:t>
            </a:r>
            <a:r>
              <a:rPr lang="en-US" b="1" dirty="0"/>
              <a:t>mod</a:t>
            </a:r>
            <a:r>
              <a:rPr lang="en-US" i="1" dirty="0"/>
              <a:t> 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If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are integers with </a:t>
            </a:r>
            <a:r>
              <a:rPr lang="en-US" i="1" dirty="0"/>
              <a:t>a ≠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/>
              <a:t>, then      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en-US" i="1" dirty="0"/>
              <a:t>divides</a:t>
            </a:r>
            <a:r>
              <a:rPr lang="en-US" dirty="0"/>
              <a:t> </a:t>
            </a:r>
            <a:r>
              <a:rPr lang="en-US" i="1" dirty="0"/>
              <a:t>b</a:t>
            </a:r>
            <a:r>
              <a:rPr lang="en-US" dirty="0"/>
              <a:t> if there exists an integer </a:t>
            </a:r>
            <a:r>
              <a:rPr lang="en-US" i="1" dirty="0"/>
              <a:t>c</a:t>
            </a:r>
            <a:r>
              <a:rPr lang="en-US" dirty="0"/>
              <a:t> such that  </a:t>
            </a:r>
            <a:r>
              <a:rPr lang="en-US" i="1" dirty="0"/>
              <a:t>b = ac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When </a:t>
            </a:r>
            <a:r>
              <a:rPr lang="en-US" i="1" dirty="0"/>
              <a:t>a</a:t>
            </a:r>
            <a:r>
              <a:rPr lang="en-US" dirty="0"/>
              <a:t> divides </a:t>
            </a:r>
            <a:r>
              <a:rPr lang="en-US" i="1" dirty="0"/>
              <a:t>b</a:t>
            </a:r>
            <a:r>
              <a:rPr lang="en-US" dirty="0"/>
              <a:t> we say that </a:t>
            </a:r>
            <a:r>
              <a:rPr lang="en-US" i="1" dirty="0"/>
              <a:t>a</a:t>
            </a:r>
            <a:r>
              <a:rPr lang="en-US" dirty="0"/>
              <a:t> is a </a:t>
            </a:r>
            <a:r>
              <a:rPr lang="en-US" i="1" dirty="0"/>
              <a:t>factor</a:t>
            </a:r>
            <a:r>
              <a:rPr lang="en-US" dirty="0"/>
              <a:t> or </a:t>
            </a:r>
            <a:r>
              <a:rPr lang="en-US" i="1" dirty="0"/>
              <a:t>divisor</a:t>
            </a:r>
            <a:r>
              <a:rPr lang="en-US" dirty="0"/>
              <a:t> of </a:t>
            </a:r>
            <a:r>
              <a:rPr lang="en-US" i="1" dirty="0"/>
              <a:t>b</a:t>
            </a:r>
            <a:r>
              <a:rPr lang="en-US" dirty="0"/>
              <a:t> and that </a:t>
            </a:r>
            <a:r>
              <a:rPr lang="en-US" i="1" dirty="0"/>
              <a:t>b</a:t>
            </a:r>
            <a:r>
              <a:rPr lang="en-US" dirty="0"/>
              <a:t> is a multiple of </a:t>
            </a:r>
            <a:r>
              <a:rPr lang="en-US" i="1" dirty="0"/>
              <a:t>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notation </a:t>
            </a:r>
            <a:r>
              <a:rPr lang="en-US" i="1" dirty="0"/>
              <a:t>a </a:t>
            </a:r>
            <a:r>
              <a:rPr lang="en-US" dirty="0"/>
              <a:t>| </a:t>
            </a:r>
            <a:r>
              <a:rPr lang="en-US" i="1" dirty="0"/>
              <a:t>b</a:t>
            </a:r>
            <a:r>
              <a:rPr lang="en-US" dirty="0"/>
              <a:t> denotes that </a:t>
            </a:r>
            <a:r>
              <a:rPr lang="en-US" i="1" dirty="0"/>
              <a:t>a</a:t>
            </a:r>
            <a:r>
              <a:rPr lang="en-US" dirty="0"/>
              <a:t> divides </a:t>
            </a:r>
            <a:r>
              <a:rPr lang="en-US" i="1" dirty="0"/>
              <a:t>b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If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, then </a:t>
            </a:r>
            <a:r>
              <a:rPr lang="en-US" i="1" dirty="0"/>
              <a:t>b</a:t>
            </a:r>
            <a:r>
              <a:rPr lang="en-US" dirty="0"/>
              <a:t>/</a:t>
            </a:r>
            <a:r>
              <a:rPr lang="en-US" i="1" dirty="0"/>
              <a:t>a</a:t>
            </a:r>
            <a:r>
              <a:rPr lang="en-US" dirty="0"/>
              <a:t> is an integer.</a:t>
            </a:r>
          </a:p>
          <a:p>
            <a:pPr lvl="1"/>
            <a:r>
              <a:rPr lang="en-US" dirty="0"/>
              <a:t>If </a:t>
            </a:r>
            <a:r>
              <a:rPr lang="en-US" i="1" dirty="0"/>
              <a:t>a </a:t>
            </a:r>
            <a:r>
              <a:rPr lang="en-US" dirty="0"/>
              <a:t>does not divide </a:t>
            </a:r>
            <a:r>
              <a:rPr lang="en-US" i="1" dirty="0"/>
              <a:t>b</a:t>
            </a:r>
            <a:r>
              <a:rPr lang="en-US" dirty="0"/>
              <a:t>, we write </a:t>
            </a:r>
            <a:r>
              <a:rPr lang="en-US" i="1" dirty="0"/>
              <a:t>a</a:t>
            </a:r>
            <a:r>
              <a:rPr lang="en-US" dirty="0">
                <a:latin typeface="Cambria Math"/>
                <a:ea typeface="Cambria Math"/>
              </a:rPr>
              <a:t> ∤ </a:t>
            </a:r>
            <a:r>
              <a:rPr lang="en-US" i="1" dirty="0"/>
              <a:t>b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   Example</a:t>
            </a:r>
            <a:r>
              <a:rPr lang="en-US" dirty="0"/>
              <a:t>: Determine whether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 |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/>
              <a:t> and  whether        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 |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</a:t>
            </a:r>
            <a:r>
              <a:rPr lang="en-US" dirty="0"/>
              <a:t>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Divisibility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  </a:t>
            </a:r>
            <a:r>
              <a:rPr lang="en-US" b="1" dirty="0"/>
              <a:t>Theorem </a:t>
            </a:r>
            <a:r>
              <a:rPr lang="en-US" b="1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: Let 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, and </a:t>
            </a:r>
            <a:r>
              <a:rPr lang="en-US" i="1" dirty="0"/>
              <a:t>c</a:t>
            </a:r>
            <a:r>
              <a:rPr lang="en-US" dirty="0"/>
              <a:t> be integers, where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en-US" dirty="0">
                <a:latin typeface="Cambria Math"/>
                <a:ea typeface="Cambria Math"/>
              </a:rPr>
              <a:t>≠0</a:t>
            </a:r>
            <a:r>
              <a:rPr lang="en-US" dirty="0"/>
              <a:t>.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/>
              <a:t>If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 and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c</a:t>
            </a:r>
            <a:r>
              <a:rPr lang="en-US" dirty="0"/>
              <a:t>, then</a:t>
            </a:r>
            <a:r>
              <a:rPr lang="en-US" i="1" dirty="0"/>
              <a:t> a</a:t>
            </a:r>
            <a:r>
              <a:rPr lang="en-US" dirty="0"/>
              <a:t> | (</a:t>
            </a:r>
            <a:r>
              <a:rPr lang="en-US" i="1" dirty="0"/>
              <a:t>b + c</a:t>
            </a:r>
            <a:r>
              <a:rPr lang="en-US" dirty="0"/>
              <a:t>);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/>
              <a:t>If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b,</a:t>
            </a:r>
            <a:r>
              <a:rPr lang="en-US" dirty="0"/>
              <a:t> then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dirty="0" err="1"/>
              <a:t>b</a:t>
            </a:r>
            <a:r>
              <a:rPr lang="en-US" i="1" dirty="0" err="1"/>
              <a:t>c</a:t>
            </a:r>
            <a:r>
              <a:rPr lang="en-US" dirty="0"/>
              <a:t> for all integers </a:t>
            </a:r>
            <a:r>
              <a:rPr lang="en-US" i="1" dirty="0"/>
              <a:t>c</a:t>
            </a:r>
            <a:r>
              <a:rPr lang="en-US" dirty="0"/>
              <a:t>;</a:t>
            </a:r>
            <a:endParaRPr lang="en-US" i="1" dirty="0"/>
          </a:p>
          <a:p>
            <a:pPr marL="1028700" lvl="1" indent="-571500">
              <a:buFont typeface="+mj-lt"/>
              <a:buAutoNum type="romanLcPeriod"/>
            </a:pPr>
            <a:r>
              <a:rPr lang="en-US" dirty="0"/>
              <a:t>If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| </a:t>
            </a:r>
            <a:r>
              <a:rPr lang="en-US" i="1" dirty="0"/>
              <a:t>c</a:t>
            </a:r>
            <a:r>
              <a:rPr lang="en-US" dirty="0"/>
              <a:t>, then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c</a:t>
            </a:r>
            <a:r>
              <a:rPr lang="en-US" dirty="0"/>
              <a:t>.</a:t>
            </a:r>
          </a:p>
          <a:p>
            <a:pPr marL="628650" lvl="1" indent="-571500">
              <a:buNone/>
            </a:pPr>
            <a:r>
              <a:rPr lang="en-US" dirty="0"/>
              <a:t>   </a:t>
            </a:r>
            <a:r>
              <a:rPr lang="en-US" b="1" dirty="0"/>
              <a:t>Proof</a:t>
            </a:r>
            <a:r>
              <a:rPr lang="en-US" dirty="0"/>
              <a:t>: (</a:t>
            </a:r>
            <a:r>
              <a:rPr lang="en-US" dirty="0" err="1"/>
              <a:t>i</a:t>
            </a:r>
            <a:r>
              <a:rPr lang="en-US" dirty="0"/>
              <a:t>)  Suppose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 and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c</a:t>
            </a:r>
            <a:r>
              <a:rPr lang="en-US" dirty="0"/>
              <a:t>, then it follows that there are integers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t</a:t>
            </a:r>
            <a:r>
              <a:rPr lang="en-US" dirty="0"/>
              <a:t> with </a:t>
            </a:r>
            <a:r>
              <a:rPr lang="en-US" i="1" dirty="0"/>
              <a:t>b</a:t>
            </a:r>
            <a:r>
              <a:rPr lang="en-US" dirty="0"/>
              <a:t> = </a:t>
            </a:r>
            <a:r>
              <a:rPr lang="en-US" i="1" dirty="0"/>
              <a:t>as</a:t>
            </a:r>
            <a:r>
              <a:rPr lang="en-US" dirty="0"/>
              <a:t> and </a:t>
            </a:r>
            <a:r>
              <a:rPr lang="en-US" i="1" dirty="0"/>
              <a:t>c</a:t>
            </a:r>
            <a:r>
              <a:rPr lang="en-US" dirty="0"/>
              <a:t> = </a:t>
            </a:r>
            <a:r>
              <a:rPr lang="en-US" i="1" dirty="0"/>
              <a:t>at</a:t>
            </a:r>
            <a:r>
              <a:rPr lang="en-US" dirty="0"/>
              <a:t>. Hence,</a:t>
            </a:r>
          </a:p>
          <a:p>
            <a:pPr marL="628650" lvl="1" indent="-571500">
              <a:buNone/>
            </a:pPr>
            <a:r>
              <a:rPr lang="en-US" dirty="0"/>
              <a:t>            </a:t>
            </a:r>
            <a:r>
              <a:rPr lang="en-US" i="1" dirty="0"/>
              <a:t>b</a:t>
            </a:r>
            <a:r>
              <a:rPr lang="en-US" dirty="0"/>
              <a:t> + </a:t>
            </a:r>
            <a:r>
              <a:rPr lang="en-US" i="1" dirty="0"/>
              <a:t>c</a:t>
            </a:r>
            <a:r>
              <a:rPr lang="en-US" dirty="0"/>
              <a:t> = </a:t>
            </a:r>
            <a:r>
              <a:rPr lang="en-US" i="1" dirty="0"/>
              <a:t>as</a:t>
            </a:r>
            <a:r>
              <a:rPr lang="en-US" dirty="0"/>
              <a:t> + </a:t>
            </a:r>
            <a:r>
              <a:rPr lang="en-US" i="1" dirty="0"/>
              <a:t>at</a:t>
            </a:r>
            <a:r>
              <a:rPr lang="en-US" dirty="0"/>
              <a:t> = </a:t>
            </a:r>
            <a:r>
              <a:rPr lang="en-US" i="1" dirty="0"/>
              <a:t>a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 + </a:t>
            </a:r>
            <a:r>
              <a:rPr lang="en-US" i="1" dirty="0"/>
              <a:t>t</a:t>
            </a:r>
            <a:r>
              <a:rPr lang="en-US" dirty="0"/>
              <a:t>).    </a:t>
            </a:r>
            <a:r>
              <a:rPr lang="en-US" dirty="0">
                <a:latin typeface="Cambria Math"/>
                <a:ea typeface="Cambria Math"/>
              </a:rPr>
              <a:t>Hence,  </a:t>
            </a:r>
            <a:r>
              <a:rPr lang="en-US" i="1" dirty="0"/>
              <a:t>a</a:t>
            </a:r>
            <a:r>
              <a:rPr lang="en-US" dirty="0"/>
              <a:t> | (</a:t>
            </a:r>
            <a:r>
              <a:rPr lang="en-US" i="1" dirty="0"/>
              <a:t>b + c</a:t>
            </a:r>
            <a:r>
              <a:rPr lang="en-US" dirty="0"/>
              <a:t>)</a:t>
            </a:r>
          </a:p>
          <a:p>
            <a:pPr marL="262890" indent="-571500">
              <a:buNone/>
            </a:pPr>
            <a:r>
              <a:rPr lang="en-US" dirty="0"/>
              <a:t>     (Exercises 3 and 4 ask for proofs of parts (ii) and  (iii).)                                                 </a:t>
            </a:r>
            <a:r>
              <a:rPr lang="en-US" b="1" dirty="0"/>
              <a:t>Corollary</a:t>
            </a:r>
            <a:r>
              <a:rPr lang="en-US" dirty="0"/>
              <a:t>: If 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, and </a:t>
            </a:r>
            <a:r>
              <a:rPr lang="en-US" i="1" dirty="0"/>
              <a:t>c</a:t>
            </a:r>
            <a:r>
              <a:rPr lang="en-US" dirty="0"/>
              <a:t> be integers, where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en-US" dirty="0">
                <a:latin typeface="Cambria Math"/>
                <a:ea typeface="Cambria Math"/>
              </a:rPr>
              <a:t>≠0</a:t>
            </a:r>
            <a:r>
              <a:rPr lang="en-US" dirty="0"/>
              <a:t>, such that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b</a:t>
            </a:r>
            <a:r>
              <a:rPr lang="en-US" dirty="0"/>
              <a:t> and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/>
              <a:t>c, </a:t>
            </a:r>
            <a:r>
              <a:rPr lang="en-US" dirty="0"/>
              <a:t>then </a:t>
            </a:r>
            <a:r>
              <a:rPr lang="en-US" i="1" dirty="0"/>
              <a:t>a</a:t>
            </a:r>
            <a:r>
              <a:rPr lang="en-US" dirty="0"/>
              <a:t> | </a:t>
            </a:r>
            <a:r>
              <a:rPr lang="en-US" i="1" dirty="0" err="1"/>
              <a:t>mb</a:t>
            </a:r>
            <a:r>
              <a:rPr lang="en-US" dirty="0"/>
              <a:t> + </a:t>
            </a:r>
            <a:r>
              <a:rPr lang="en-US" i="1" dirty="0" err="1"/>
              <a:t>nc</a:t>
            </a:r>
            <a:r>
              <a:rPr lang="en-US" dirty="0"/>
              <a:t> whenever </a:t>
            </a:r>
            <a:r>
              <a:rPr lang="en-US" i="1" dirty="0"/>
              <a:t>m</a:t>
            </a:r>
            <a:r>
              <a:rPr lang="en-US" dirty="0"/>
              <a:t> and </a:t>
            </a:r>
            <a:r>
              <a:rPr lang="en-US" i="1" dirty="0"/>
              <a:t>n</a:t>
            </a:r>
            <a:r>
              <a:rPr lang="en-US" dirty="0"/>
              <a:t> are integers. </a:t>
            </a:r>
          </a:p>
          <a:p>
            <a:pPr marL="262890" indent="-571500">
              <a:buNone/>
            </a:pPr>
            <a:r>
              <a:rPr lang="en-US" dirty="0"/>
              <a:t>   Can you show how it follows easily from  </a:t>
            </a:r>
            <a:r>
              <a:rPr lang="en-US" dirty="0" err="1"/>
              <a:t>from</a:t>
            </a:r>
            <a:r>
              <a:rPr lang="en-US" dirty="0"/>
              <a:t> (ii) and (</a:t>
            </a:r>
            <a:r>
              <a:rPr lang="en-US" dirty="0" err="1"/>
              <a:t>i</a:t>
            </a:r>
            <a:r>
              <a:rPr lang="en-US" dirty="0"/>
              <a:t>) of Theorem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?</a:t>
            </a:r>
          </a:p>
          <a:p>
            <a:pPr marL="1028700" lvl="1" indent="-571500">
              <a:buFont typeface="+mj-lt"/>
              <a:buAutoNum type="romanLcPeriod"/>
            </a:pP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 rot="5400000" flipV="1">
            <a:off x="8305800" y="43434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Primes and Greatest Common Divisors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4.3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A positive integer </a:t>
            </a:r>
            <a:r>
              <a:rPr lang="en-US" i="1" dirty="0"/>
              <a:t>p</a:t>
            </a:r>
            <a:r>
              <a:rPr lang="en-US" dirty="0"/>
              <a:t> greater than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is called </a:t>
            </a:r>
            <a:r>
              <a:rPr lang="en-US" i="1" dirty="0"/>
              <a:t>prime</a:t>
            </a:r>
            <a:r>
              <a:rPr lang="en-US" dirty="0"/>
              <a:t> if the only positive factors of </a:t>
            </a:r>
            <a:r>
              <a:rPr lang="en-US" i="1" dirty="0"/>
              <a:t>p</a:t>
            </a:r>
            <a:r>
              <a:rPr lang="en-US" dirty="0"/>
              <a:t> are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and </a:t>
            </a:r>
            <a:r>
              <a:rPr lang="en-US" i="1" dirty="0"/>
              <a:t>p</a:t>
            </a:r>
            <a:r>
              <a:rPr lang="en-US" dirty="0"/>
              <a:t>. A positive integer that is greater than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and is not prime is called </a:t>
            </a:r>
            <a:r>
              <a:rPr lang="en-US" i="1" dirty="0"/>
              <a:t>composite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</a:t>
            </a:r>
            <a:r>
              <a:rPr lang="en-US" b="1" dirty="0"/>
              <a:t>Example</a:t>
            </a:r>
            <a:r>
              <a:rPr lang="en-US" dirty="0"/>
              <a:t>:  The integer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/>
              <a:t> is prime because its only positive factors are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 and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/>
              <a:t>, but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9</a:t>
            </a:r>
            <a:r>
              <a:rPr lang="en-US" dirty="0"/>
              <a:t> is composite because it is divisible by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/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The Fundamental Theorem of Arithmetic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  Theorem</a:t>
            </a:r>
            <a:r>
              <a:rPr lang="en-US" dirty="0"/>
              <a:t>: Every positive integer greater than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can be written uniquely as a prime or as the product of two or more primes where the prime factors are written in order of </a:t>
            </a:r>
            <a:r>
              <a:rPr lang="en-US" dirty="0" err="1"/>
              <a:t>nondecreasing</a:t>
            </a:r>
            <a:r>
              <a:rPr lang="en-US" dirty="0"/>
              <a:t> size. 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b="1" dirty="0"/>
              <a:t>Examples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Cambria Math" pitchFamily="18" charset="0"/>
                <a:ea typeface="Cambria Math" pitchFamily="18" charset="0"/>
              </a:rPr>
              <a:t>100 = 2 </a:t>
            </a:r>
            <a:r>
              <a:rPr lang="en-US" dirty="0">
                <a:latin typeface="Cambria Math"/>
                <a:ea typeface="Cambria Math"/>
              </a:rPr>
              <a:t>∙ 2 ∙ 5 ∙ 5 = 2</a:t>
            </a:r>
            <a:r>
              <a:rPr lang="en-US" baseline="30000" dirty="0">
                <a:latin typeface="Cambria Math"/>
                <a:ea typeface="Cambria Math"/>
              </a:rPr>
              <a:t>2</a:t>
            </a:r>
            <a:r>
              <a:rPr lang="en-US" dirty="0">
                <a:latin typeface="Cambria Math"/>
                <a:ea typeface="Cambria Math"/>
              </a:rPr>
              <a:t> ∙ 5</a:t>
            </a:r>
            <a:r>
              <a:rPr lang="en-US" baseline="30000" dirty="0">
                <a:latin typeface="Cambria Math"/>
                <a:ea typeface="Cambria Math"/>
              </a:rPr>
              <a:t>2</a:t>
            </a:r>
            <a:r>
              <a:rPr lang="en-US" dirty="0">
                <a:latin typeface="Cambria Math"/>
                <a:ea typeface="Cambria Math"/>
              </a:rPr>
              <a:t> </a:t>
            </a:r>
          </a:p>
          <a:p>
            <a:pPr lvl="1"/>
            <a:r>
              <a:rPr lang="en-US" dirty="0">
                <a:latin typeface="Cambria Math"/>
                <a:ea typeface="Cambria Math"/>
              </a:rPr>
              <a:t>641 = 641</a:t>
            </a:r>
          </a:p>
          <a:p>
            <a:pPr lvl="1"/>
            <a:r>
              <a:rPr lang="en-US" dirty="0">
                <a:latin typeface="Cambria Math"/>
                <a:ea typeface="Cambria Math"/>
              </a:rPr>
              <a:t>999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= 3 </a:t>
            </a:r>
            <a:r>
              <a:rPr lang="en-US" dirty="0">
                <a:latin typeface="Cambria Math"/>
                <a:ea typeface="Cambria Math"/>
              </a:rPr>
              <a:t>∙ 3 ∙ 3 ∙ 37 = 3</a:t>
            </a:r>
            <a:r>
              <a:rPr lang="en-US" baseline="30000" dirty="0">
                <a:latin typeface="Cambria Math"/>
                <a:ea typeface="Cambria Math"/>
              </a:rPr>
              <a:t>3</a:t>
            </a:r>
            <a:r>
              <a:rPr lang="en-US" dirty="0">
                <a:latin typeface="Cambria Math"/>
                <a:ea typeface="Cambria Math"/>
              </a:rPr>
              <a:t> ∙ 37 </a:t>
            </a:r>
          </a:p>
          <a:p>
            <a:pPr lvl="1"/>
            <a:r>
              <a:rPr lang="en-US" dirty="0">
                <a:latin typeface="Cambria Math"/>
                <a:ea typeface="Cambria Math"/>
              </a:rPr>
              <a:t>1024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= 2 </a:t>
            </a:r>
            <a:r>
              <a:rPr lang="en-US" dirty="0">
                <a:latin typeface="Cambria Math"/>
                <a:ea typeface="Cambria Math"/>
              </a:rPr>
              <a:t>∙ 2 ∙ 2 ∙ 2 ∙ 2 ∙ 2 ∙ 2 ∙ 2 ∙ 2 ∙ 2 = 2</a:t>
            </a:r>
            <a:r>
              <a:rPr lang="en-US" baseline="30000" dirty="0">
                <a:latin typeface="Cambria Math"/>
                <a:ea typeface="Cambria Math"/>
              </a:rPr>
              <a:t>10</a:t>
            </a:r>
            <a:r>
              <a:rPr lang="en-US" dirty="0">
                <a:latin typeface="Cambria Math"/>
                <a:ea typeface="Cambria Math"/>
              </a:rPr>
              <a:t>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Greatest Common Divisor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Let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 </a:t>
            </a:r>
            <a:r>
              <a:rPr lang="en-US" dirty="0"/>
              <a:t>be integers, not both zero. The largest integer </a:t>
            </a:r>
            <a:r>
              <a:rPr lang="en-US" i="1" dirty="0"/>
              <a:t>d</a:t>
            </a:r>
            <a:r>
              <a:rPr lang="en-US" dirty="0"/>
              <a:t> such that </a:t>
            </a:r>
            <a:r>
              <a:rPr lang="en-US" i="1" dirty="0"/>
              <a:t>d </a:t>
            </a:r>
            <a:r>
              <a:rPr lang="en-US" dirty="0"/>
              <a:t>|</a:t>
            </a:r>
            <a:r>
              <a:rPr lang="en-US" i="1" dirty="0"/>
              <a:t> a </a:t>
            </a:r>
            <a:r>
              <a:rPr lang="en-US" dirty="0"/>
              <a:t>and also </a:t>
            </a:r>
            <a:r>
              <a:rPr lang="en-US" i="1" dirty="0"/>
              <a:t>d </a:t>
            </a:r>
            <a:r>
              <a:rPr lang="en-US" dirty="0"/>
              <a:t>| </a:t>
            </a:r>
            <a:r>
              <a:rPr lang="en-US" i="1" dirty="0"/>
              <a:t>b </a:t>
            </a:r>
            <a:r>
              <a:rPr lang="en-US" dirty="0"/>
              <a:t>is called the greatest common divisor of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. The  greatest common divisor of </a:t>
            </a:r>
            <a:r>
              <a:rPr lang="en-US" i="1" dirty="0"/>
              <a:t>a </a:t>
            </a:r>
            <a:r>
              <a:rPr lang="en-US" dirty="0"/>
              <a:t>and </a:t>
            </a:r>
            <a:r>
              <a:rPr lang="en-US" i="1" dirty="0"/>
              <a:t>b</a:t>
            </a:r>
            <a:r>
              <a:rPr lang="en-US" dirty="0"/>
              <a:t> is denoted by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i="1" dirty="0" err="1"/>
              <a:t>a,b</a:t>
            </a:r>
            <a:r>
              <a:rPr lang="en-US" dirty="0"/>
              <a:t>).</a:t>
            </a:r>
          </a:p>
          <a:p>
            <a:pPr>
              <a:buNone/>
            </a:pPr>
            <a:r>
              <a:rPr lang="en-US" dirty="0"/>
              <a:t>    </a:t>
            </a:r>
          </a:p>
          <a:p>
            <a:pPr>
              <a:buNone/>
            </a:pPr>
            <a:r>
              <a:rPr lang="en-US" dirty="0"/>
              <a:t>    One can find greatest common divisors of small numbers by inspection.</a:t>
            </a:r>
          </a:p>
          <a:p>
            <a:pPr>
              <a:buNone/>
            </a:pPr>
            <a:r>
              <a:rPr lang="en-US" dirty="0"/>
              <a:t>   </a:t>
            </a:r>
            <a:r>
              <a:rPr lang="en-US" b="1" dirty="0"/>
              <a:t>Example</a:t>
            </a:r>
            <a:r>
              <a:rPr lang="en-US" dirty="0"/>
              <a:t>: What is the greatest common divisor of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24</a:t>
            </a:r>
            <a:r>
              <a:rPr lang="en-US" dirty="0"/>
              <a:t> and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36</a:t>
            </a:r>
            <a:r>
              <a:rPr lang="en-US" dirty="0"/>
              <a:t>? 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b="1" dirty="0"/>
              <a:t>Solution</a:t>
            </a:r>
            <a:r>
              <a:rPr lang="en-US" dirty="0"/>
              <a:t>: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24, 36</a:t>
            </a:r>
            <a:r>
              <a:rPr lang="en-US" dirty="0"/>
              <a:t>)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</a:t>
            </a:r>
          </a:p>
          <a:p>
            <a:pPr>
              <a:buNone/>
            </a:pPr>
            <a:r>
              <a:rPr lang="en-US" b="1" dirty="0"/>
              <a:t>    Example</a:t>
            </a:r>
            <a:r>
              <a:rPr lang="en-US" dirty="0"/>
              <a:t>: What is the greatest common divisor of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/>
              <a:t> and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22</a:t>
            </a:r>
            <a:r>
              <a:rPr lang="en-US" dirty="0"/>
              <a:t>?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b="1" dirty="0"/>
              <a:t>Solution</a:t>
            </a:r>
            <a:r>
              <a:rPr lang="en-US" dirty="0"/>
              <a:t>: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17, 22</a:t>
            </a:r>
            <a:r>
              <a:rPr lang="en-US" dirty="0"/>
              <a:t>)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Greatest Common Divisor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The integers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 </a:t>
            </a:r>
            <a:r>
              <a:rPr lang="en-US" dirty="0"/>
              <a:t>are </a:t>
            </a:r>
            <a:r>
              <a:rPr lang="en-US" i="1" dirty="0"/>
              <a:t>relatively prime </a:t>
            </a:r>
            <a:r>
              <a:rPr lang="en-US" dirty="0"/>
              <a:t>if their greatest common divisor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.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b="1" dirty="0"/>
              <a:t>   Example</a:t>
            </a:r>
            <a:r>
              <a:rPr lang="en-US" dirty="0"/>
              <a:t>: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/>
              <a:t> and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22</a:t>
            </a:r>
            <a:endParaRPr lang="en-US" dirty="0"/>
          </a:p>
          <a:p>
            <a:pPr>
              <a:buNone/>
            </a:pPr>
            <a:r>
              <a:rPr lang="en-US" dirty="0"/>
              <a:t>   </a:t>
            </a:r>
            <a:r>
              <a:rPr lang="en-US" b="1" dirty="0"/>
              <a:t>Definition</a:t>
            </a:r>
            <a:r>
              <a:rPr lang="en-US" dirty="0"/>
              <a:t>: The integers </a:t>
            </a:r>
            <a:r>
              <a:rPr lang="en-US" i="1" dirty="0"/>
              <a:t>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, </a:t>
            </a:r>
            <a:r>
              <a:rPr lang="en-US" i="1" dirty="0"/>
              <a:t>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/>
              <a:t>, …,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are </a:t>
            </a:r>
            <a:r>
              <a:rPr lang="en-US" i="1" dirty="0" err="1"/>
              <a:t>pairwise</a:t>
            </a:r>
            <a:r>
              <a:rPr lang="en-US" dirty="0"/>
              <a:t> </a:t>
            </a:r>
            <a:r>
              <a:rPr lang="en-US" i="1" dirty="0"/>
              <a:t>relatively prime </a:t>
            </a:r>
            <a:r>
              <a:rPr lang="en-US" dirty="0"/>
              <a:t>if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i="1" dirty="0" err="1"/>
              <a:t>a</a:t>
            </a:r>
            <a:r>
              <a:rPr lang="en-US" i="1" baseline="-25000" dirty="0" err="1"/>
              <a:t>i</a:t>
            </a:r>
            <a:r>
              <a:rPr lang="en-US" dirty="0"/>
              <a:t>, </a:t>
            </a:r>
            <a:r>
              <a:rPr lang="en-US" i="1" dirty="0" err="1"/>
              <a:t>a</a:t>
            </a:r>
            <a:r>
              <a:rPr lang="en-US" i="1" baseline="-25000" dirty="0" err="1"/>
              <a:t>j</a:t>
            </a:r>
            <a:r>
              <a:rPr lang="en-US" dirty="0"/>
              <a:t>)=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whenever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>
                <a:latin typeface="Cambria Math"/>
                <a:ea typeface="Cambria Math"/>
              </a:rPr>
              <a:t>≤ </a:t>
            </a:r>
            <a:r>
              <a:rPr lang="en-US" i="1" dirty="0" err="1">
                <a:ea typeface="Cambria Math"/>
              </a:rPr>
              <a:t>i</a:t>
            </a:r>
            <a:r>
              <a:rPr lang="en-US" dirty="0">
                <a:latin typeface="Cambria Math"/>
                <a:ea typeface="Cambria Math"/>
              </a:rPr>
              <a:t>&lt;</a:t>
            </a:r>
            <a:r>
              <a:rPr lang="en-US" i="1" dirty="0">
                <a:ea typeface="Cambria Math"/>
              </a:rPr>
              <a:t>j</a:t>
            </a:r>
            <a:r>
              <a:rPr lang="en-US" dirty="0">
                <a:latin typeface="Cambria Math"/>
                <a:ea typeface="Cambria Math"/>
              </a:rPr>
              <a:t> ≤</a:t>
            </a:r>
            <a:r>
              <a:rPr lang="en-US" i="1" dirty="0">
                <a:ea typeface="Cambria Math"/>
              </a:rPr>
              <a:t>n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   Example</a:t>
            </a:r>
            <a:r>
              <a:rPr lang="en-US" dirty="0"/>
              <a:t>: Determine whether the integers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10, 17</a:t>
            </a:r>
            <a:r>
              <a:rPr lang="en-US" dirty="0"/>
              <a:t> and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21 are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  <a:endParaRPr lang="en-US" i="1" dirty="0">
              <a:ea typeface="Cambria Math" pitchFamily="18" charset="0"/>
            </a:endParaRP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 </a:t>
            </a:r>
            <a:r>
              <a:rPr lang="en-US" b="1" dirty="0"/>
              <a:t>Solution</a:t>
            </a:r>
            <a:r>
              <a:rPr lang="en-US" dirty="0"/>
              <a:t>: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Because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(10,17) = 1,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(10,21) = 1, and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(17,21) = 1, 10, 17, and 21 are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  <a:r>
              <a:rPr lang="en-US" b="1" dirty="0"/>
              <a:t> </a:t>
            </a:r>
          </a:p>
          <a:p>
            <a:pPr>
              <a:buNone/>
            </a:pPr>
            <a:r>
              <a:rPr lang="en-US" b="1" dirty="0"/>
              <a:t>   Example</a:t>
            </a:r>
            <a:r>
              <a:rPr lang="en-US" dirty="0"/>
              <a:t>: Determine whether the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integers 10, 19, and 24 are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</a:p>
          <a:p>
            <a:pPr>
              <a:buNone/>
            </a:pPr>
            <a:r>
              <a:rPr lang="en-US" b="1" dirty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b="1" dirty="0"/>
              <a:t> Solution</a:t>
            </a:r>
            <a:r>
              <a:rPr lang="en-US" dirty="0"/>
              <a:t>: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Because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(10,24) = 2, 10, 19, and 24 are  not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  <a:r>
              <a:rPr lang="en-US" b="1" dirty="0"/>
              <a:t>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Greatest Common Divisor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The integers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 </a:t>
            </a:r>
            <a:r>
              <a:rPr lang="en-US" dirty="0"/>
              <a:t>are </a:t>
            </a:r>
            <a:r>
              <a:rPr lang="en-US" i="1" dirty="0"/>
              <a:t>relatively prime </a:t>
            </a:r>
            <a:r>
              <a:rPr lang="en-US" dirty="0"/>
              <a:t>if their greatest common divisor is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.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b="1" dirty="0"/>
              <a:t>   Example</a:t>
            </a:r>
            <a:r>
              <a:rPr lang="en-US" dirty="0"/>
              <a:t>: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17</a:t>
            </a:r>
            <a:r>
              <a:rPr lang="en-US" dirty="0"/>
              <a:t> and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22</a:t>
            </a:r>
            <a:endParaRPr lang="en-US" dirty="0"/>
          </a:p>
          <a:p>
            <a:pPr>
              <a:buNone/>
            </a:pPr>
            <a:r>
              <a:rPr lang="en-US" dirty="0"/>
              <a:t>   </a:t>
            </a:r>
            <a:r>
              <a:rPr lang="en-US" b="1" dirty="0"/>
              <a:t>Definition</a:t>
            </a:r>
            <a:r>
              <a:rPr lang="en-US" dirty="0"/>
              <a:t>: The integers </a:t>
            </a:r>
            <a:r>
              <a:rPr lang="en-US" i="1" dirty="0"/>
              <a:t>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, </a:t>
            </a:r>
            <a:r>
              <a:rPr lang="en-US" i="1" dirty="0"/>
              <a:t>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/>
              <a:t>, …,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are </a:t>
            </a:r>
            <a:r>
              <a:rPr lang="en-US" i="1" dirty="0" err="1"/>
              <a:t>pairwise</a:t>
            </a:r>
            <a:r>
              <a:rPr lang="en-US" dirty="0"/>
              <a:t> </a:t>
            </a:r>
            <a:r>
              <a:rPr lang="en-US" i="1" dirty="0"/>
              <a:t>relatively prime </a:t>
            </a:r>
            <a:r>
              <a:rPr lang="en-US" dirty="0"/>
              <a:t>if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i="1" dirty="0" err="1"/>
              <a:t>a</a:t>
            </a:r>
            <a:r>
              <a:rPr lang="en-US" i="1" baseline="-25000" dirty="0" err="1"/>
              <a:t>i</a:t>
            </a:r>
            <a:r>
              <a:rPr lang="en-US" dirty="0"/>
              <a:t>, </a:t>
            </a:r>
            <a:r>
              <a:rPr lang="en-US" i="1" dirty="0" err="1"/>
              <a:t>a</a:t>
            </a:r>
            <a:r>
              <a:rPr lang="en-US" i="1" baseline="-25000" dirty="0" err="1"/>
              <a:t>j</a:t>
            </a:r>
            <a:r>
              <a:rPr lang="en-US" dirty="0"/>
              <a:t>)=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whenever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>
                <a:latin typeface="Cambria Math"/>
                <a:ea typeface="Cambria Math"/>
              </a:rPr>
              <a:t>≤ </a:t>
            </a:r>
            <a:r>
              <a:rPr lang="en-US" i="1" dirty="0" err="1">
                <a:ea typeface="Cambria Math"/>
              </a:rPr>
              <a:t>i</a:t>
            </a:r>
            <a:r>
              <a:rPr lang="en-US" dirty="0">
                <a:latin typeface="Cambria Math"/>
                <a:ea typeface="Cambria Math"/>
              </a:rPr>
              <a:t>&lt;</a:t>
            </a:r>
            <a:r>
              <a:rPr lang="en-US" i="1" dirty="0">
                <a:ea typeface="Cambria Math"/>
              </a:rPr>
              <a:t>j</a:t>
            </a:r>
            <a:r>
              <a:rPr lang="en-US" dirty="0">
                <a:latin typeface="Cambria Math"/>
                <a:ea typeface="Cambria Math"/>
              </a:rPr>
              <a:t> ≤</a:t>
            </a:r>
            <a:r>
              <a:rPr lang="en-US" i="1" dirty="0">
                <a:ea typeface="Cambria Math"/>
              </a:rPr>
              <a:t>n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   Example</a:t>
            </a:r>
            <a:r>
              <a:rPr lang="en-US" dirty="0"/>
              <a:t>: Determine whether the integers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10, 17</a:t>
            </a:r>
            <a:r>
              <a:rPr lang="en-US" dirty="0"/>
              <a:t> and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21 are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  <a:endParaRPr lang="en-US" i="1" dirty="0">
              <a:ea typeface="Cambria Math" pitchFamily="18" charset="0"/>
            </a:endParaRP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 </a:t>
            </a:r>
            <a:r>
              <a:rPr lang="en-US" b="1" dirty="0"/>
              <a:t>Solution</a:t>
            </a:r>
            <a:r>
              <a:rPr lang="en-US" dirty="0"/>
              <a:t>: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Because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(10,17) = 1,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(10,21) = 1, and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(17,21) = 1, 10, 17, and 21 are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  <a:r>
              <a:rPr lang="en-US" b="1" dirty="0"/>
              <a:t> </a:t>
            </a:r>
          </a:p>
          <a:p>
            <a:pPr>
              <a:buNone/>
            </a:pPr>
            <a:r>
              <a:rPr lang="en-US" b="1" dirty="0"/>
              <a:t>   Example</a:t>
            </a:r>
            <a:r>
              <a:rPr lang="en-US" dirty="0"/>
              <a:t>: Determine whether the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integers 10, 19, and 24 are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</a:p>
          <a:p>
            <a:pPr>
              <a:buNone/>
            </a:pPr>
            <a:r>
              <a:rPr lang="en-US" b="1" dirty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b="1" dirty="0"/>
              <a:t> Solution</a:t>
            </a:r>
            <a:r>
              <a:rPr lang="en-US" dirty="0"/>
              <a:t>: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Because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gcd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(10,24) = 2, 10, 19, and 24 are  not 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pairwise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relatively prime.</a:t>
            </a:r>
            <a:r>
              <a:rPr lang="en-US" b="1" dirty="0"/>
              <a:t>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Finding the Greatest Common Divisor Using Prime Factorizations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Suppose  the prime factorizations of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are: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    where each exponent is a nonnegative integer, and where all primes occurring in either prime factorization are included in both. Then: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 </a:t>
            </a:r>
          </a:p>
          <a:p>
            <a:r>
              <a:rPr lang="en-US" dirty="0"/>
              <a:t> This formula is valid since the integer  on the right (of the equals sign) divides both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. No larger integer can divide both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. </a:t>
            </a:r>
          </a:p>
          <a:p>
            <a:pPr>
              <a:buNone/>
            </a:pPr>
            <a:r>
              <a:rPr lang="en-US" b="1" dirty="0"/>
              <a:t>     Example</a:t>
            </a:r>
            <a:r>
              <a:rPr lang="en-US" dirty="0"/>
              <a:t>:  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120</a:t>
            </a:r>
            <a:r>
              <a:rPr lang="en-US" dirty="0"/>
              <a:t> =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∙3 ∙5    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500</a:t>
            </a:r>
            <a:r>
              <a:rPr lang="en-US" dirty="0"/>
              <a:t> =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 ∙5</a:t>
            </a:r>
            <a:r>
              <a:rPr lang="en-US" baseline="30000" dirty="0">
                <a:latin typeface="Cambria Math"/>
                <a:ea typeface="Cambria Math"/>
              </a:rPr>
              <a:t>3</a:t>
            </a:r>
            <a:r>
              <a:rPr lang="en-US" dirty="0">
                <a:latin typeface="Cambria Math"/>
                <a:ea typeface="Cambria Math"/>
              </a:rPr>
              <a:t>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/>
              <a:t>       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120</a:t>
            </a:r>
            <a:r>
              <a:rPr lang="en-US" dirty="0"/>
              <a:t>,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500</a:t>
            </a:r>
            <a:r>
              <a:rPr lang="en-US" dirty="0"/>
              <a:t>)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min(3,2)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∙3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min(1,0)</a:t>
            </a:r>
            <a:r>
              <a:rPr lang="en-US" dirty="0">
                <a:latin typeface="Cambria Math"/>
                <a:ea typeface="Cambria Math"/>
              </a:rPr>
              <a:t> ∙5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min(1,3)</a:t>
            </a:r>
            <a:r>
              <a:rPr lang="en-US" dirty="0">
                <a:latin typeface="Cambria Math"/>
                <a:ea typeface="Cambria Math"/>
              </a:rPr>
              <a:t> =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∙3</a:t>
            </a:r>
            <a:r>
              <a:rPr lang="en-US" baseline="30000" dirty="0">
                <a:latin typeface="Cambria Math"/>
                <a:ea typeface="Cambria Math"/>
              </a:rPr>
              <a:t>0</a:t>
            </a:r>
            <a:r>
              <a:rPr lang="en-US" dirty="0">
                <a:latin typeface="Cambria Math"/>
                <a:ea typeface="Cambria Math"/>
              </a:rPr>
              <a:t> ∙5</a:t>
            </a:r>
            <a:r>
              <a:rPr lang="en-US" baseline="30000" dirty="0">
                <a:latin typeface="Cambria Math"/>
                <a:ea typeface="Cambria Math"/>
              </a:rPr>
              <a:t>1</a:t>
            </a:r>
            <a:r>
              <a:rPr lang="en-US" dirty="0">
                <a:latin typeface="Cambria Math"/>
                <a:ea typeface="Cambria Math"/>
              </a:rPr>
              <a:t> = 20</a:t>
            </a:r>
          </a:p>
          <a:p>
            <a:r>
              <a:rPr lang="en-US" dirty="0"/>
              <a:t>Finding the </a:t>
            </a:r>
            <a:r>
              <a:rPr lang="en-US" dirty="0" err="1"/>
              <a:t>gcd</a:t>
            </a:r>
            <a:r>
              <a:rPr lang="en-US" dirty="0"/>
              <a:t> of two positive integers using their prime factorizations is not efficient because there is no efficient algorithm for finding the prime factorization of a positive integer.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905000" y="2362200"/>
            <a:ext cx="2034540" cy="25908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953000" y="2362200"/>
            <a:ext cx="1945005" cy="304800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2057400" y="3429000"/>
            <a:ext cx="5343525" cy="3695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Finding the Greatest Common Divisor Using Prime Factorizations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Suppose  the prime factorizations of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are: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    where each exponent is a nonnegative integer, and where all primes occurring in either prime factorization are included in both. Then: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 </a:t>
            </a:r>
          </a:p>
          <a:p>
            <a:r>
              <a:rPr lang="en-US" dirty="0"/>
              <a:t> This formula is valid since the integer  on the right (of the equals sign) divides both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. No larger integer can divide both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. </a:t>
            </a:r>
          </a:p>
          <a:p>
            <a:pPr>
              <a:buNone/>
            </a:pPr>
            <a:r>
              <a:rPr lang="en-US" b="1" dirty="0"/>
              <a:t>     Example</a:t>
            </a:r>
            <a:r>
              <a:rPr lang="en-US" dirty="0"/>
              <a:t>:  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120</a:t>
            </a:r>
            <a:r>
              <a:rPr lang="en-US" dirty="0"/>
              <a:t> =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∙3 ∙5    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500</a:t>
            </a:r>
            <a:r>
              <a:rPr lang="en-US" dirty="0"/>
              <a:t> =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 ∙5</a:t>
            </a:r>
            <a:r>
              <a:rPr lang="en-US" baseline="30000" dirty="0">
                <a:latin typeface="Cambria Math"/>
                <a:ea typeface="Cambria Math"/>
              </a:rPr>
              <a:t>3</a:t>
            </a:r>
            <a:r>
              <a:rPr lang="en-US" dirty="0">
                <a:latin typeface="Cambria Math"/>
                <a:ea typeface="Cambria Math"/>
              </a:rPr>
              <a:t>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/>
              <a:t>       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120</a:t>
            </a:r>
            <a:r>
              <a:rPr lang="en-US" dirty="0"/>
              <a:t>,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500</a:t>
            </a:r>
            <a:r>
              <a:rPr lang="en-US" dirty="0"/>
              <a:t>)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min(3,2)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∙3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min(1,0)</a:t>
            </a:r>
            <a:r>
              <a:rPr lang="en-US" dirty="0">
                <a:latin typeface="Cambria Math"/>
                <a:ea typeface="Cambria Math"/>
              </a:rPr>
              <a:t> ∙5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min(1,3)</a:t>
            </a:r>
            <a:r>
              <a:rPr lang="en-US" dirty="0">
                <a:latin typeface="Cambria Math"/>
                <a:ea typeface="Cambria Math"/>
              </a:rPr>
              <a:t> =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/>
                <a:ea typeface="Cambria Math"/>
              </a:rPr>
              <a:t>∙3</a:t>
            </a:r>
            <a:r>
              <a:rPr lang="en-US" baseline="30000" dirty="0">
                <a:latin typeface="Cambria Math"/>
                <a:ea typeface="Cambria Math"/>
              </a:rPr>
              <a:t>0</a:t>
            </a:r>
            <a:r>
              <a:rPr lang="en-US" dirty="0">
                <a:latin typeface="Cambria Math"/>
                <a:ea typeface="Cambria Math"/>
              </a:rPr>
              <a:t> ∙5</a:t>
            </a:r>
            <a:r>
              <a:rPr lang="en-US" baseline="30000" dirty="0">
                <a:latin typeface="Cambria Math"/>
                <a:ea typeface="Cambria Math"/>
              </a:rPr>
              <a:t>1</a:t>
            </a:r>
            <a:r>
              <a:rPr lang="en-US" dirty="0">
                <a:latin typeface="Cambria Math"/>
                <a:ea typeface="Cambria Math"/>
              </a:rPr>
              <a:t> = 20</a:t>
            </a:r>
          </a:p>
          <a:p>
            <a:r>
              <a:rPr lang="en-US" dirty="0"/>
              <a:t>Finding the </a:t>
            </a:r>
            <a:r>
              <a:rPr lang="en-US" dirty="0" err="1"/>
              <a:t>gcd</a:t>
            </a:r>
            <a:r>
              <a:rPr lang="en-US" dirty="0"/>
              <a:t> of two positive integers using their prime factorizations is not efficient because there is no efficient algorithm for finding the prime factorization of a positive integer.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905000" y="2362200"/>
            <a:ext cx="2034540" cy="25908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953000" y="2362200"/>
            <a:ext cx="1945005" cy="304800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2057400" y="3429000"/>
            <a:ext cx="5343525" cy="36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94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Common Multiple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b="1" dirty="0"/>
              <a:t>           </a:t>
            </a:r>
            <a:r>
              <a:rPr lang="en-US" sz="8000" b="1" dirty="0"/>
              <a:t>Definition</a:t>
            </a:r>
            <a:r>
              <a:rPr lang="en-US" sz="8000" dirty="0"/>
              <a:t>: The least common multiple of the positive integers </a:t>
            </a:r>
            <a:r>
              <a:rPr lang="en-US" sz="8000" i="1" dirty="0"/>
              <a:t>a</a:t>
            </a:r>
            <a:r>
              <a:rPr lang="en-US" sz="8000" dirty="0"/>
              <a:t> and </a:t>
            </a:r>
            <a:r>
              <a:rPr lang="en-US" sz="8000" i="1" dirty="0"/>
              <a:t>b </a:t>
            </a:r>
            <a:r>
              <a:rPr lang="en-US" sz="8000" dirty="0"/>
              <a:t>is the smallest  positive integer that is divisible by both </a:t>
            </a:r>
            <a:r>
              <a:rPr lang="en-US" sz="8000" i="1" dirty="0"/>
              <a:t>a</a:t>
            </a:r>
            <a:r>
              <a:rPr lang="en-US" sz="8000" dirty="0"/>
              <a:t> and </a:t>
            </a:r>
            <a:r>
              <a:rPr lang="en-US" sz="8000" i="1" dirty="0"/>
              <a:t>b</a:t>
            </a:r>
            <a:r>
              <a:rPr lang="en-US" sz="8000" dirty="0"/>
              <a:t>. It is denoted by lcm(</a:t>
            </a:r>
            <a:r>
              <a:rPr lang="en-US" sz="8000" i="1" dirty="0" err="1"/>
              <a:t>a</a:t>
            </a:r>
            <a:r>
              <a:rPr lang="en-US" sz="8000" dirty="0" err="1"/>
              <a:t>,</a:t>
            </a:r>
            <a:r>
              <a:rPr lang="en-US" sz="8000" i="1" dirty="0" err="1"/>
              <a:t>b</a:t>
            </a:r>
            <a:r>
              <a:rPr lang="en-US" sz="8000" dirty="0"/>
              <a:t>).</a:t>
            </a:r>
            <a:endParaRPr lang="en-US" sz="8000" dirty="0">
              <a:latin typeface="Cambria Math" pitchFamily="18" charset="0"/>
              <a:ea typeface="Cambria Math" pitchFamily="18" charset="0"/>
            </a:endParaRPr>
          </a:p>
          <a:p>
            <a:r>
              <a:rPr lang="en-US" sz="8200" dirty="0"/>
              <a:t>The least common multiple can also be computed from the prime factorizations. </a:t>
            </a:r>
            <a:r>
              <a:rPr lang="en-US" sz="8200" b="1" dirty="0"/>
              <a:t> </a:t>
            </a:r>
          </a:p>
          <a:p>
            <a:endParaRPr lang="en-US" sz="8000" b="1" dirty="0"/>
          </a:p>
          <a:p>
            <a:pPr>
              <a:buNone/>
            </a:pPr>
            <a:endParaRPr lang="en-US" sz="8000" b="1" dirty="0"/>
          </a:p>
          <a:p>
            <a:pPr>
              <a:buNone/>
            </a:pPr>
            <a:r>
              <a:rPr lang="en-US" sz="8000" b="1" dirty="0"/>
              <a:t>    </a:t>
            </a:r>
            <a:r>
              <a:rPr lang="en-US" sz="8000" dirty="0"/>
              <a:t>This number is divided by both </a:t>
            </a:r>
            <a:r>
              <a:rPr lang="en-US" sz="8000" i="1" dirty="0"/>
              <a:t>a</a:t>
            </a:r>
            <a:r>
              <a:rPr lang="en-US" sz="8000" dirty="0"/>
              <a:t> and </a:t>
            </a:r>
            <a:r>
              <a:rPr lang="en-US" sz="8000" i="1" dirty="0"/>
              <a:t>b</a:t>
            </a:r>
            <a:r>
              <a:rPr lang="en-US" sz="8000" dirty="0"/>
              <a:t> and no smaller number  is divided by </a:t>
            </a:r>
            <a:r>
              <a:rPr lang="en-US" sz="8000" i="1" dirty="0"/>
              <a:t>a</a:t>
            </a:r>
            <a:r>
              <a:rPr lang="en-US" sz="8000" dirty="0"/>
              <a:t> and </a:t>
            </a:r>
            <a:r>
              <a:rPr lang="en-US" sz="8000" i="1" dirty="0"/>
              <a:t>b</a:t>
            </a:r>
            <a:r>
              <a:rPr lang="en-US" sz="8000" dirty="0"/>
              <a:t>.</a:t>
            </a:r>
            <a:endParaRPr lang="en-US" sz="8000" b="1" dirty="0"/>
          </a:p>
          <a:p>
            <a:pPr>
              <a:buNone/>
            </a:pPr>
            <a:r>
              <a:rPr lang="en-US" sz="8000" b="1" dirty="0"/>
              <a:t>    Example:  </a:t>
            </a:r>
            <a:r>
              <a:rPr lang="en-US" sz="8000" dirty="0"/>
              <a:t>lcm(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8000" dirty="0"/>
              <a:t>,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8000" dirty="0"/>
              <a:t>) = 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max(3,4)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8000" dirty="0">
                <a:latin typeface="Cambria Math"/>
                <a:ea typeface="Cambria Math"/>
              </a:rPr>
              <a:t>3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max(5,3)</a:t>
            </a:r>
            <a:r>
              <a:rPr lang="en-US" sz="8000" dirty="0">
                <a:latin typeface="Cambria Math"/>
                <a:ea typeface="Cambria Math"/>
              </a:rPr>
              <a:t> 7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max(2,0)</a:t>
            </a:r>
            <a:r>
              <a:rPr lang="en-US" sz="8000" dirty="0">
                <a:latin typeface="Cambria Math"/>
                <a:ea typeface="Cambria Math"/>
              </a:rPr>
              <a:t> =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sz="8000" baseline="30000" dirty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sz="8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8000" dirty="0">
                <a:latin typeface="Cambria Math"/>
                <a:ea typeface="Cambria Math"/>
              </a:rPr>
              <a:t>3</a:t>
            </a:r>
            <a:r>
              <a:rPr lang="en-US" sz="8000" baseline="30000" dirty="0">
                <a:latin typeface="Cambria Math"/>
                <a:ea typeface="Cambria Math"/>
              </a:rPr>
              <a:t>5</a:t>
            </a:r>
            <a:r>
              <a:rPr lang="en-US" sz="8000" dirty="0">
                <a:latin typeface="Cambria Math"/>
                <a:ea typeface="Cambria Math"/>
              </a:rPr>
              <a:t> 7</a:t>
            </a:r>
            <a:r>
              <a:rPr lang="en-US" sz="8000" baseline="30000" dirty="0">
                <a:latin typeface="Cambria Math"/>
                <a:ea typeface="Cambria Math"/>
              </a:rPr>
              <a:t>2</a:t>
            </a:r>
            <a:endParaRPr lang="en-US" sz="8000" b="1" dirty="0"/>
          </a:p>
          <a:p>
            <a:r>
              <a:rPr lang="en-US" sz="8000" dirty="0"/>
              <a:t>The greatest common divisor and the least common multiple of two integers are related by:</a:t>
            </a:r>
          </a:p>
          <a:p>
            <a:pPr>
              <a:buNone/>
            </a:pPr>
            <a:r>
              <a:rPr lang="en-US" sz="8000" b="1" dirty="0"/>
              <a:t>     Theorem </a:t>
            </a:r>
            <a:r>
              <a:rPr lang="en-US" sz="8000" b="1" dirty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sz="8000" b="1" dirty="0"/>
              <a:t>: </a:t>
            </a:r>
            <a:r>
              <a:rPr lang="en-US" sz="8000" dirty="0"/>
              <a:t>Let a and b be positive integers. Then</a:t>
            </a:r>
          </a:p>
          <a:p>
            <a:pPr>
              <a:buNone/>
            </a:pPr>
            <a:r>
              <a:rPr lang="en-US" sz="8000" b="1" dirty="0"/>
              <a:t>                </a:t>
            </a:r>
            <a:r>
              <a:rPr lang="en-US" sz="8000" i="1" dirty="0" err="1"/>
              <a:t>ab</a:t>
            </a:r>
            <a:r>
              <a:rPr lang="en-US" sz="8000" dirty="0"/>
              <a:t> = </a:t>
            </a:r>
            <a:r>
              <a:rPr lang="en-US" sz="8000" dirty="0" err="1"/>
              <a:t>gcd</a:t>
            </a:r>
            <a:r>
              <a:rPr lang="en-US" sz="8000" dirty="0"/>
              <a:t>(</a:t>
            </a:r>
            <a:r>
              <a:rPr lang="en-US" sz="8000" i="1" dirty="0" err="1"/>
              <a:t>a</a:t>
            </a:r>
            <a:r>
              <a:rPr lang="en-US" sz="8000" dirty="0" err="1"/>
              <a:t>,</a:t>
            </a:r>
            <a:r>
              <a:rPr lang="en-US" sz="8000" i="1" dirty="0" err="1"/>
              <a:t>b</a:t>
            </a:r>
            <a:r>
              <a:rPr lang="en-US" sz="8000" dirty="0"/>
              <a:t>)</a:t>
            </a:r>
            <a:r>
              <a:rPr lang="en-US" sz="8000" dirty="0">
                <a:latin typeface="Cambria Math"/>
                <a:ea typeface="Cambria Math"/>
              </a:rPr>
              <a:t> ∙lcm(</a:t>
            </a:r>
            <a:r>
              <a:rPr lang="en-US" sz="8000" i="1" dirty="0" err="1">
                <a:ea typeface="Cambria Math"/>
              </a:rPr>
              <a:t>a,b</a:t>
            </a:r>
            <a:r>
              <a:rPr lang="en-US" sz="8000" dirty="0">
                <a:latin typeface="Cambria Math"/>
                <a:ea typeface="Cambria Math"/>
              </a:rPr>
              <a:t>)</a:t>
            </a:r>
          </a:p>
          <a:p>
            <a:pPr algn="r">
              <a:buNone/>
            </a:pPr>
            <a:r>
              <a:rPr lang="en-US" sz="8000" dirty="0">
                <a:latin typeface="Cambria Math"/>
                <a:ea typeface="Cambria Math"/>
              </a:rPr>
              <a:t>         (</a:t>
            </a:r>
            <a:r>
              <a:rPr lang="en-US" sz="8000" i="1" dirty="0">
                <a:latin typeface="Cambria Math"/>
                <a:ea typeface="Cambria Math"/>
              </a:rPr>
              <a:t>proof  is Exercise </a:t>
            </a:r>
            <a:r>
              <a:rPr lang="en-US" sz="8000" dirty="0">
                <a:latin typeface="Cambria Math"/>
                <a:ea typeface="Cambria Math"/>
              </a:rPr>
              <a:t>31)</a:t>
            </a:r>
          </a:p>
          <a:p>
            <a:pPr>
              <a:buNone/>
            </a:pPr>
            <a:endParaRPr lang="en-US" sz="9800" b="1" dirty="0">
              <a:latin typeface="Cambria Math"/>
              <a:ea typeface="Cambria Math"/>
            </a:endParaRPr>
          </a:p>
          <a:p>
            <a:pPr>
              <a:buNone/>
            </a:pPr>
            <a:endParaRPr lang="en-US" sz="9800" b="1" dirty="0"/>
          </a:p>
          <a:p>
            <a:endParaRPr lang="en-US" sz="9800" dirty="0"/>
          </a:p>
          <a:p>
            <a:pPr>
              <a:buNone/>
            </a:pPr>
            <a:r>
              <a:rPr lang="en-US" sz="9800" dirty="0"/>
              <a:t>   </a:t>
            </a:r>
            <a:endParaRPr lang="en-US" sz="9800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1676401" y="3429000"/>
            <a:ext cx="5351145" cy="3352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Euclidean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Euclidian algorithm is an efficient method for  computing the greatest common divisor of two integers. It is based on the idea that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/>
              <a:t>a</a:t>
            </a:r>
            <a:r>
              <a:rPr lang="en-US" sz="2400" dirty="0"/>
              <a:t>, </a:t>
            </a:r>
            <a:r>
              <a:rPr lang="en-US" sz="2400" i="1" dirty="0"/>
              <a:t>b</a:t>
            </a:r>
            <a:r>
              <a:rPr lang="en-US" sz="2400" dirty="0"/>
              <a:t>) is equal to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/>
              <a:t>a</a:t>
            </a:r>
            <a:r>
              <a:rPr lang="en-US" sz="2400" dirty="0"/>
              <a:t>, </a:t>
            </a:r>
            <a:r>
              <a:rPr lang="en-US" sz="2400" i="1" dirty="0"/>
              <a:t>c</a:t>
            </a:r>
            <a:r>
              <a:rPr lang="en-US" sz="2400" dirty="0"/>
              <a:t>) when </a:t>
            </a:r>
            <a:r>
              <a:rPr lang="en-US" sz="2400" i="1" dirty="0"/>
              <a:t>a</a:t>
            </a:r>
            <a:r>
              <a:rPr lang="en-US" sz="2400" dirty="0"/>
              <a:t> </a:t>
            </a:r>
            <a:r>
              <a:rPr lang="en-US" sz="2400" dirty="0">
                <a:latin typeface="Cambria Math"/>
                <a:ea typeface="Cambria Math"/>
              </a:rPr>
              <a:t>&gt;</a:t>
            </a:r>
            <a:r>
              <a:rPr lang="en-US" sz="2400" dirty="0"/>
              <a:t> </a:t>
            </a:r>
            <a:r>
              <a:rPr lang="en-US" sz="2400" i="1" dirty="0"/>
              <a:t>b</a:t>
            </a:r>
            <a:r>
              <a:rPr lang="en-US" sz="2400" dirty="0"/>
              <a:t> and </a:t>
            </a:r>
            <a:r>
              <a:rPr lang="en-US" sz="2400" i="1" dirty="0"/>
              <a:t>c</a:t>
            </a:r>
            <a:r>
              <a:rPr lang="en-US" sz="2400" dirty="0"/>
              <a:t> is the remainder when a is divided by </a:t>
            </a:r>
            <a:r>
              <a:rPr lang="en-US" sz="2400" i="1" dirty="0"/>
              <a:t>b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dirty="0"/>
              <a:t>   </a:t>
            </a:r>
            <a:r>
              <a:rPr lang="en-US" b="1" dirty="0"/>
              <a:t>Example</a:t>
            </a:r>
            <a:r>
              <a:rPr lang="en-US" dirty="0"/>
              <a:t>: Find 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dirty="0"/>
              <a:t>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287</a:t>
            </a:r>
            <a:r>
              <a:rPr lang="en-US" dirty="0"/>
              <a:t>):</a:t>
            </a:r>
          </a:p>
          <a:p>
            <a:pPr lvl="2"/>
            <a:r>
              <a:rPr lang="en-US" dirty="0">
                <a:latin typeface="Cambria Math" pitchFamily="18" charset="0"/>
                <a:ea typeface="Cambria Math" pitchFamily="18" charset="0"/>
              </a:rPr>
              <a:t>287 = 91 ∙ 3 + 14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91 = 14 ∙ 6 + 7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14 =  7 ∙ 2 + 0</a:t>
            </a:r>
          </a:p>
          <a:p>
            <a:pPr lvl="1"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 lvl="1">
              <a:buNone/>
            </a:pP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287</a:t>
            </a:r>
            <a:r>
              <a:rPr lang="en-US" dirty="0"/>
              <a:t>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dirty="0"/>
              <a:t>) =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dirty="0"/>
              <a:t>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14</a:t>
            </a:r>
            <a:r>
              <a:rPr lang="en-US" dirty="0"/>
              <a:t>) = 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14</a:t>
            </a:r>
            <a:r>
              <a:rPr lang="en-US" dirty="0"/>
              <a:t>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/>
              <a:t>)  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7</a:t>
            </a:r>
          </a:p>
        </p:txBody>
      </p:sp>
      <p:pic>
        <p:nvPicPr>
          <p:cNvPr id="4" name="Picture 3" descr="0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228600"/>
            <a:ext cx="894588" cy="10386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1200" y="1295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Euclid </a:t>
            </a:r>
          </a:p>
          <a:p>
            <a:pPr algn="ctr"/>
            <a:r>
              <a:rPr lang="en-US" dirty="0"/>
              <a:t>(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325</a:t>
            </a:r>
            <a:r>
              <a:rPr lang="en-US" dirty="0"/>
              <a:t> </a:t>
            </a:r>
            <a:r>
              <a:rPr lang="en-US" sz="1200" dirty="0"/>
              <a:t>B.C.E.</a:t>
            </a:r>
            <a:r>
              <a:rPr lang="en-US" dirty="0"/>
              <a:t> –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265</a:t>
            </a:r>
            <a:r>
              <a:rPr lang="en-US" dirty="0"/>
              <a:t> </a:t>
            </a:r>
            <a:r>
              <a:rPr lang="en-US" sz="1200" dirty="0"/>
              <a:t>B.C.E.</a:t>
            </a:r>
            <a:r>
              <a:rPr lang="en-US" dirty="0"/>
              <a:t>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1828800" y="4267200"/>
            <a:ext cx="3048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2362200" y="4267200"/>
            <a:ext cx="8382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1828800" y="4648200"/>
            <a:ext cx="3048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2362200" y="4572000"/>
            <a:ext cx="685800" cy="2286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76600" y="50292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Stopping condition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00600" y="41148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Divide </a:t>
            </a:r>
            <a:r>
              <a:rPr lang="en-US" sz="1400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287</a:t>
            </a:r>
            <a:r>
              <a:rPr lang="en-US" sz="1400" dirty="0">
                <a:solidFill>
                  <a:srgbClr val="C00000"/>
                </a:solidFill>
              </a:rPr>
              <a:t> by </a:t>
            </a:r>
            <a:r>
              <a:rPr lang="en-US" sz="1400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91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00600" y="4495800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Divide </a:t>
            </a:r>
            <a:r>
              <a:rPr lang="en-US" sz="1400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91</a:t>
            </a:r>
            <a:r>
              <a:rPr lang="en-US" sz="1400" dirty="0">
                <a:solidFill>
                  <a:srgbClr val="C00000"/>
                </a:solidFill>
              </a:rPr>
              <a:t> by </a:t>
            </a:r>
            <a:r>
              <a:rPr lang="en-US" sz="1400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00600" y="4800600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Divide </a:t>
            </a:r>
            <a:r>
              <a:rPr lang="en-US" sz="1400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14</a:t>
            </a:r>
            <a:r>
              <a:rPr lang="en-US" sz="1400" dirty="0">
                <a:solidFill>
                  <a:srgbClr val="C00000"/>
                </a:solidFill>
              </a:rPr>
              <a:t> by </a:t>
            </a:r>
            <a:r>
              <a:rPr lang="en-US" sz="1400" dirty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7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0800000">
            <a:off x="3200400" y="4876800"/>
            <a:ext cx="3810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72200" y="6172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continued </a:t>
            </a:r>
            <a:r>
              <a:rPr lang="en-US" dirty="0">
                <a:latin typeface="Cambria Math"/>
                <a:ea typeface="Cambria Math"/>
              </a:rPr>
              <a:t>→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Euclidean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Euclidean algorithm expressed in </a:t>
            </a:r>
            <a:r>
              <a:rPr lang="en-US" dirty="0" err="1"/>
              <a:t>pseudocode</a:t>
            </a:r>
            <a:r>
              <a:rPr lang="en-US" dirty="0"/>
              <a:t> is: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Section 5.3, we’ll see that the time complexity of the algorithm is </a:t>
            </a:r>
            <a:r>
              <a:rPr lang="en-US" i="1" dirty="0"/>
              <a:t>O</a:t>
            </a:r>
            <a:r>
              <a:rPr lang="en-US" dirty="0"/>
              <a:t>(log </a:t>
            </a:r>
            <a:r>
              <a:rPr lang="en-US" i="1" dirty="0"/>
              <a:t>b</a:t>
            </a:r>
            <a:r>
              <a:rPr lang="en-US" dirty="0"/>
              <a:t>), where </a:t>
            </a:r>
            <a:r>
              <a:rPr lang="en-US" i="1" dirty="0"/>
              <a:t>a</a:t>
            </a:r>
            <a:r>
              <a:rPr lang="en-US" dirty="0"/>
              <a:t> &gt; b.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2514600"/>
            <a:ext cx="7848600" cy="23622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7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/>
              <a:t>procedure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i="1" dirty="0" err="1"/>
              <a:t>gcd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2600" i="1" noProof="0" dirty="0"/>
              <a:t>a</a:t>
            </a:r>
            <a:r>
              <a:rPr lang="en-US" sz="2600" i="1" dirty="0"/>
              <a:t>, b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en-US" sz="2600" dirty="0"/>
              <a:t>positive integers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i="1" dirty="0">
                <a:ea typeface="Cambria Math" pitchFamily="18" charset="0"/>
              </a:rPr>
              <a:t>x </a:t>
            </a:r>
            <a:r>
              <a:rPr lang="en-US" sz="2600" dirty="0">
                <a:ea typeface="Cambria Math" pitchFamily="18" charset="0"/>
              </a:rPr>
              <a:t>:= </a:t>
            </a:r>
            <a:r>
              <a:rPr lang="en-US" sz="2600" i="1" dirty="0">
                <a:ea typeface="Cambria Math" pitchFamily="18" charset="0"/>
              </a:rPr>
              <a:t>a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600" i="1" dirty="0">
                <a:ea typeface="Cambria Math" pitchFamily="18" charset="0"/>
              </a:rPr>
              <a:t>y </a:t>
            </a:r>
            <a:r>
              <a:rPr lang="en-US" sz="2600" dirty="0">
                <a:ea typeface="Cambria Math" pitchFamily="18" charset="0"/>
              </a:rPr>
              <a:t>:= </a:t>
            </a:r>
            <a:r>
              <a:rPr lang="en-US" sz="2600" i="1" dirty="0">
                <a:ea typeface="Cambria Math" pitchFamily="18" charset="0"/>
              </a:rPr>
              <a:t>b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600" b="1" dirty="0"/>
              <a:t>while   </a:t>
            </a:r>
            <a:r>
              <a:rPr lang="en-US" sz="2600" i="1" dirty="0"/>
              <a:t>y </a:t>
            </a:r>
            <a:r>
              <a:rPr lang="en-US" sz="2600" i="1" dirty="0">
                <a:latin typeface="Cambria Math"/>
                <a:ea typeface="Cambria Math"/>
              </a:rPr>
              <a:t>≠ </a:t>
            </a:r>
            <a:r>
              <a:rPr lang="en-US" sz="2600" dirty="0">
                <a:latin typeface="Cambria Math"/>
                <a:ea typeface="Cambria Math"/>
              </a:rPr>
              <a:t>0</a:t>
            </a:r>
            <a:endParaRPr kumimoji="0" lang="en-US" sz="2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sz="2600" dirty="0"/>
              <a:t>       </a:t>
            </a:r>
            <a:r>
              <a:rPr lang="en-US" sz="2600" i="1" dirty="0"/>
              <a:t>r</a:t>
            </a:r>
            <a:r>
              <a:rPr lang="en-US" sz="2600" dirty="0"/>
              <a:t> := </a:t>
            </a:r>
            <a:r>
              <a:rPr lang="en-US" sz="2600" i="1" dirty="0"/>
              <a:t>x</a:t>
            </a:r>
            <a:r>
              <a:rPr lang="en-US" sz="2600" dirty="0"/>
              <a:t> </a:t>
            </a:r>
            <a:r>
              <a:rPr lang="en-US" sz="2600" b="1" dirty="0"/>
              <a:t>mod</a:t>
            </a:r>
            <a:r>
              <a:rPr lang="en-US" sz="2600" dirty="0"/>
              <a:t> </a:t>
            </a:r>
            <a:r>
              <a:rPr lang="en-US" sz="2600" i="1" dirty="0"/>
              <a:t>y</a:t>
            </a:r>
          </a:p>
          <a:p>
            <a:pPr>
              <a:buNone/>
            </a:pPr>
            <a:r>
              <a:rPr lang="en-US" sz="2600" dirty="0"/>
              <a:t>       </a:t>
            </a:r>
            <a:r>
              <a:rPr lang="en-US" sz="2600" i="1" dirty="0"/>
              <a:t>x </a:t>
            </a:r>
            <a:r>
              <a:rPr lang="en-US" sz="2600" dirty="0"/>
              <a:t>:= </a:t>
            </a:r>
            <a:r>
              <a:rPr lang="en-US" sz="2600" i="1" dirty="0"/>
              <a:t>y</a:t>
            </a:r>
          </a:p>
          <a:p>
            <a:pPr>
              <a:buNone/>
            </a:pPr>
            <a:r>
              <a:rPr lang="en-US" sz="2600" dirty="0"/>
              <a:t>       </a:t>
            </a:r>
            <a:r>
              <a:rPr lang="en-US" sz="2600" i="1" dirty="0"/>
              <a:t>y</a:t>
            </a:r>
            <a:r>
              <a:rPr lang="en-US" sz="2600" dirty="0"/>
              <a:t> := </a:t>
            </a:r>
            <a:r>
              <a:rPr lang="en-US" sz="2600" i="1" dirty="0"/>
              <a:t>r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2600" b="1" noProof="0" dirty="0"/>
              <a:t>r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eturn</a:t>
            </a:r>
            <a:r>
              <a:rPr lang="en-US" sz="2600" noProof="0" dirty="0"/>
              <a:t> </a:t>
            </a:r>
            <a:r>
              <a:rPr lang="en-US" sz="2600" i="1" noProof="0" dirty="0"/>
              <a:t>x</a:t>
            </a:r>
            <a:r>
              <a:rPr lang="en-US" sz="2600" noProof="0" dirty="0"/>
              <a:t> </a:t>
            </a:r>
            <a:r>
              <a:rPr lang="en-US" sz="2600" dirty="0"/>
              <a:t>{</a:t>
            </a:r>
            <a:r>
              <a:rPr lang="en-US" sz="2600" dirty="0" err="1"/>
              <a:t>gcd</a:t>
            </a:r>
            <a:r>
              <a:rPr lang="en-US" sz="2600" dirty="0"/>
              <a:t>(</a:t>
            </a:r>
            <a:r>
              <a:rPr lang="en-US" sz="2600" i="1" dirty="0" err="1"/>
              <a:t>a</a:t>
            </a:r>
            <a:r>
              <a:rPr lang="en-US" sz="2600" dirty="0" err="1"/>
              <a:t>,</a:t>
            </a:r>
            <a:r>
              <a:rPr lang="en-US" sz="2600" i="1" dirty="0" err="1"/>
              <a:t>b</a:t>
            </a:r>
            <a:r>
              <a:rPr lang="en-US" sz="2600" dirty="0"/>
              <a:t>) is </a:t>
            </a:r>
            <a:r>
              <a:rPr lang="en-US" sz="2600" i="1" dirty="0"/>
              <a:t>x</a:t>
            </a:r>
            <a:r>
              <a:rPr kumimoji="0" lang="en-US" sz="26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 = p_1^{a_1}p_2^{a_2}\ldots p_n^{a_n}\;,$&#10;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b = p_1^{b_1}p_2^{b_2}\ldots p_n^{b_n}\; ,$&#10;&#10;\end{document}"/>
  <p:tag name="IGUANATEXSIZE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mbox{gcd}(a,b) = p_1^{\mbox{min}(a_1,b_1)}p_2^{\mbox{min}(a_2,b_2)}\ldots p_n^{\mbox{min}(a_n,b_n)}\;.$&#10;&#10;\end{document}"/>
  <p:tag name="IGUANATEXSIZE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 = p_1^{a_1}p_2^{a_2}\ldots p_n^{a_n}\;,$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b = p_1^{b_1}p_2^{b_2}\ldots p_n^{b_n}\; ,$&#10;&#10;\end{document}"/>
  <p:tag name="IGUANATEXSIZE" val="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mbox{gcd}(a,b) = p_1^{\mbox{min}(a_1,b_1)}p_2^{\mbox{min}(a_2,b_2)}\ldots p_n^{\mbox{min}(a_n,b_n)}\;.$&#10;&#10;\end{document}"/>
  <p:tag name="IGUANATEXSIZE" val="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mbox{lcm}(a,b) = p_1^{\mbox{max}(a_1,b_1)}p_2^{\mbox{max}(a_2,b_2)}\cdots p_n^{\mbox{max}(a_n,b_n)}$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24248</TotalTime>
  <Words>1859</Words>
  <Application>Microsoft Office PowerPoint</Application>
  <PresentationFormat>On-screen Show (4:3)</PresentationFormat>
  <Paragraphs>148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Cambria Math</vt:lpstr>
      <vt:lpstr>Constantia</vt:lpstr>
      <vt:lpstr>Wingdings 2</vt:lpstr>
      <vt:lpstr>Flow</vt:lpstr>
      <vt:lpstr>Number Theory  </vt:lpstr>
      <vt:lpstr>Divisibility </vt:lpstr>
      <vt:lpstr>Division Algorithm</vt:lpstr>
      <vt:lpstr>Division</vt:lpstr>
      <vt:lpstr>Properties of Divisibility</vt:lpstr>
      <vt:lpstr>Primes and Greatest Common Divisors</vt:lpstr>
      <vt:lpstr>Primes</vt:lpstr>
      <vt:lpstr>The Fundamental Theorem of Arithmetic</vt:lpstr>
      <vt:lpstr>Greatest Common Divisor</vt:lpstr>
      <vt:lpstr>Greatest Common Divisor</vt:lpstr>
      <vt:lpstr>Greatest Common Divisor</vt:lpstr>
      <vt:lpstr>Finding the Greatest Common Divisor Using Prime Factorizations</vt:lpstr>
      <vt:lpstr>Finding the Greatest Common Divisor Using Prime Factorizations</vt:lpstr>
      <vt:lpstr>Least Common Multiple</vt:lpstr>
      <vt:lpstr>Euclidean Algorithm</vt:lpstr>
      <vt:lpstr>Euclidean Algorithm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Fundamentals: Algorithms, the Integers, and Matrices</dc:title>
  <dc:creator>Richard Scherl</dc:creator>
  <cp:lastModifiedBy>Rao Li</cp:lastModifiedBy>
  <cp:revision>1006</cp:revision>
  <dcterms:created xsi:type="dcterms:W3CDTF">2011-03-27T19:20:00Z</dcterms:created>
  <dcterms:modified xsi:type="dcterms:W3CDTF">2021-03-18T13:09:08Z</dcterms:modified>
</cp:coreProperties>
</file>