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511" r:id="rId2"/>
    <p:sldId id="482" r:id="rId3"/>
    <p:sldId id="513" r:id="rId4"/>
    <p:sldId id="515" r:id="rId5"/>
    <p:sldId id="512" r:id="rId6"/>
    <p:sldId id="514" r:id="rId7"/>
    <p:sldId id="516" r:id="rId8"/>
    <p:sldId id="517" r:id="rId9"/>
    <p:sldId id="518" r:id="rId10"/>
    <p:sldId id="519" r:id="rId11"/>
    <p:sldId id="520" r:id="rId12"/>
    <p:sldId id="521" r:id="rId13"/>
    <p:sldId id="522" r:id="rId14"/>
    <p:sldId id="523" r:id="rId15"/>
    <p:sldId id="524" r:id="rId16"/>
    <p:sldId id="525" r:id="rId17"/>
    <p:sldId id="528" r:id="rId18"/>
    <p:sldId id="526" r:id="rId19"/>
    <p:sldId id="278" r:id="rId20"/>
    <p:sldId id="279" r:id="rId21"/>
    <p:sldId id="529" r:id="rId22"/>
    <p:sldId id="530" r:id="rId23"/>
    <p:sldId id="533" r:id="rId24"/>
    <p:sldId id="531" r:id="rId25"/>
    <p:sldId id="532" r:id="rId26"/>
    <p:sldId id="262" r:id="rId27"/>
    <p:sldId id="534" r:id="rId28"/>
    <p:sldId id="535" r:id="rId29"/>
    <p:sldId id="541" r:id="rId30"/>
    <p:sldId id="536" r:id="rId31"/>
    <p:sldId id="552" r:id="rId32"/>
    <p:sldId id="554" r:id="rId33"/>
    <p:sldId id="556" r:id="rId34"/>
    <p:sldId id="557" r:id="rId35"/>
    <p:sldId id="281" r:id="rId36"/>
    <p:sldId id="280" r:id="rId37"/>
    <p:sldId id="282" r:id="rId38"/>
    <p:sldId id="549" r:id="rId39"/>
    <p:sldId id="551" r:id="rId40"/>
    <p:sldId id="558" r:id="rId41"/>
    <p:sldId id="547" r:id="rId42"/>
    <p:sldId id="542" r:id="rId43"/>
    <p:sldId id="553" r:id="rId44"/>
    <p:sldId id="487" r:id="rId45"/>
    <p:sldId id="488" r:id="rId46"/>
    <p:sldId id="489" r:id="rId47"/>
    <p:sldId id="507" r:id="rId48"/>
    <p:sldId id="510" r:id="rId49"/>
    <p:sldId id="509" r:id="rId50"/>
    <p:sldId id="508" r:id="rId51"/>
    <p:sldId id="490" r:id="rId52"/>
    <p:sldId id="495" r:id="rId53"/>
  </p:sldIdLst>
  <p:sldSz cx="9144000" cy="6858000" type="screen4x3"/>
  <p:notesSz cx="7010400" cy="9296400"/>
  <p:embeddedFontLst>
    <p:embeddedFont>
      <p:font typeface="Abadi" panose="020B0604020104020204" pitchFamily="34" charset="0"/>
      <p:regular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Cambria Math" panose="02040503050406030204" pitchFamily="18" charset="0"/>
      <p:regular r:id="rId61"/>
    </p:embeddedFont>
    <p:embeddedFont>
      <p:font typeface="Century Schoolbook" panose="02040604050505020304" pitchFamily="18" charset="0"/>
      <p:regular r:id="rId62"/>
      <p:bold r:id="rId63"/>
      <p:italic r:id="rId64"/>
      <p:boldItalic r:id="rId65"/>
    </p:embeddedFont>
    <p:embeddedFont>
      <p:font typeface="Constantia" panose="02030602050306030303" pitchFamily="18" charset="0"/>
      <p:regular r:id="rId66"/>
      <p:bold r:id="rId67"/>
      <p:italic r:id="rId68"/>
      <p:boldItalic r:id="rId69"/>
    </p:embeddedFont>
    <p:embeddedFont>
      <p:font typeface="Wingdings 2" panose="05020102010507070707" pitchFamily="18" charset="2"/>
      <p:regular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o Li" initials="RL" lastIdx="1" clrIdx="0">
    <p:extLst>
      <p:ext uri="{19B8F6BF-5375-455C-9EA6-DF929625EA0E}">
        <p15:presenceInfo xmlns:p15="http://schemas.microsoft.com/office/powerpoint/2012/main" userId="S::RaoL@usca.edu::88405c19-fd20-4f39-a093-f9621e3435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7" autoAdjust="0"/>
    <p:restoredTop sz="94660"/>
  </p:normalViewPr>
  <p:slideViewPr>
    <p:cSldViewPr>
      <p:cViewPr varScale="1">
        <p:scale>
          <a:sx n="68" d="100"/>
          <a:sy n="68" d="100"/>
        </p:scale>
        <p:origin x="5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7.fntdata"/><Relationship Id="rId70" Type="http://schemas.openxmlformats.org/officeDocument/2006/relationships/font" Target="fonts/font15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C0FEF7AE-0C30-4EA7-B74D-470A9C33048D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E3901582-F5A8-41ED-8946-57B4D8BFA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70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10106763-8029-41BC-9E70-E644A94F0E80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56D6F1B-26ED-417A-B5D8-8AED7AD379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5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6D6F1B-26ED-417A-B5D8-8AED7AD3792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01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6BB7B9-0B27-4B84-897F-A99DF058790F}" type="slidenum">
              <a:rPr lang="en-US"/>
              <a:pPr/>
              <a:t>26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7CCD86A4-1BCE-43A9-BE0D-1D7C82BBCF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3776DE01-EB13-45AB-908A-C134842D4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F75A91A6-7108-4F30-B99E-8253149FAC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AF2B39-13D5-454A-8071-281860FFACD1}" type="slidenum">
              <a:rPr lang="en-US" altLang="zh-CN" sz="1200">
                <a:latin typeface="Calibri" panose="020F0502020204030204" pitchFamily="34" charset="0"/>
              </a:rPr>
              <a:pPr eaLnBrk="1" hangingPunct="1"/>
              <a:t>35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1C317C24-1B6F-464B-8794-69D4A6FDCF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192EC42D-C239-4DBE-A3BB-2FEA7DAAA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B0C9AA46-930D-4CB2-AAD1-6BD0D7F68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AA0A2EB-7D8F-4CA5-897B-CF5B861DD1B2}" type="slidenum">
              <a:rPr lang="en-US" altLang="zh-CN" sz="1200">
                <a:latin typeface="Calibri" panose="020F0502020204030204" pitchFamily="34" charset="0"/>
              </a:rPr>
              <a:pPr eaLnBrk="1" hangingPunct="1"/>
              <a:t>36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0396A3C9-C330-487C-989F-893876127F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FF2EDC43-8C56-4DFE-B4A0-8814AF108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C3AC43FC-42C8-48DA-AEF1-9E4FC00D2F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6C30383-7FDA-40A3-A2E2-4FFF5C892353}" type="slidenum">
              <a:rPr lang="en-US" altLang="zh-CN" sz="1200">
                <a:latin typeface="Calibri" panose="020F0502020204030204" pitchFamily="34" charset="0"/>
              </a:rPr>
              <a:pPr eaLnBrk="1" hangingPunct="1"/>
              <a:t>37</a:t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5220D-0BB5-4C71-B862-812B075D02FE}" type="datetimeFigureOut">
              <a:rPr lang="en-US" smtClean="0"/>
              <a:pPr/>
              <a:t>3/22/2021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8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6.xml"/><Relationship Id="rId7" Type="http://schemas.openxmlformats.org/officeDocument/2006/relationships/image" Target="../media/image1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9.png"/><Relationship Id="rId5" Type="http://schemas.openxmlformats.org/officeDocument/2006/relationships/image" Target="../media/image30.png"/><Relationship Id="rId4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2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36576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Matrices, Operations on Matrices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and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An Application of Matrices 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3549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txBody>
          <a:bodyPr>
            <a:normAutofit/>
          </a:bodyPr>
          <a:lstStyle/>
          <a:p>
            <a:r>
              <a:rPr lang="en-US" dirty="0"/>
              <a:t>Definitions and Terminology on Matrices </a:t>
            </a:r>
          </a:p>
          <a:p>
            <a:endParaRPr lang="en-US" dirty="0"/>
          </a:p>
          <a:p>
            <a:r>
              <a:rPr lang="en-US" dirty="0"/>
              <a:t>Matrix Operations</a:t>
            </a:r>
          </a:p>
          <a:p>
            <a:endParaRPr lang="en-US" dirty="0"/>
          </a:p>
          <a:p>
            <a:r>
              <a:rPr lang="en-US" dirty="0"/>
              <a:t>The Applications of Matrices in Google’s PageRank Algorithm.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</a:t>
            </a:r>
            <a:r>
              <a:rPr lang="en-US" sz="2200" b="1" dirty="0"/>
              <a:t>Definition</a:t>
            </a:r>
            <a:r>
              <a:rPr lang="en-US" sz="2200" dirty="0"/>
              <a:t>: A </a:t>
            </a:r>
            <a:r>
              <a:rPr lang="en-US" sz="2200" b="1" dirty="0"/>
              <a:t>matrix</a:t>
            </a:r>
            <a:r>
              <a:rPr lang="en-US" sz="2200" i="1" dirty="0"/>
              <a:t> </a:t>
            </a:r>
            <a:r>
              <a:rPr lang="en-US" sz="2200" dirty="0"/>
              <a:t>is a rectangular array of numbers. </a:t>
            </a:r>
          </a:p>
          <a:p>
            <a:pPr>
              <a:buNone/>
            </a:pPr>
            <a:r>
              <a:rPr lang="en-US" sz="2200" dirty="0"/>
              <a:t>                        A matrix is often denoted by a capital letter. </a:t>
            </a:r>
          </a:p>
          <a:p>
            <a:pPr>
              <a:buNone/>
            </a:pPr>
            <a:r>
              <a:rPr lang="en-US" sz="2200" dirty="0"/>
              <a:t>  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/>
              <a:t>  The </a:t>
            </a:r>
            <a:r>
              <a:rPr lang="en-US" sz="2200" b="1" dirty="0"/>
              <a:t>row number</a:t>
            </a:r>
            <a:r>
              <a:rPr lang="en-US" sz="2200" dirty="0"/>
              <a:t>, denoted by </a:t>
            </a:r>
            <a:r>
              <a:rPr lang="en-US" sz="2200" b="1" dirty="0"/>
              <a:t>r(M)</a:t>
            </a:r>
            <a:r>
              <a:rPr lang="en-US" sz="2200" dirty="0"/>
              <a:t>, of a matrix M is the number of  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/>
              <a:t>  the row in the rectangular array. </a:t>
            </a:r>
          </a:p>
          <a:p>
            <a:pPr>
              <a:buNone/>
            </a:pPr>
            <a:endParaRPr lang="en-US" sz="22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/>
              <a:t>  The </a:t>
            </a:r>
            <a:r>
              <a:rPr lang="en-US" sz="2200" b="1" dirty="0"/>
              <a:t>column number</a:t>
            </a:r>
            <a:r>
              <a:rPr lang="en-US" sz="2200" dirty="0"/>
              <a:t>, denoted by </a:t>
            </a:r>
            <a:r>
              <a:rPr lang="en-US" sz="2200" b="1" dirty="0"/>
              <a:t>c(M)</a:t>
            </a:r>
            <a:r>
              <a:rPr lang="en-US" sz="2200" dirty="0"/>
              <a:t>, of a matrix M is the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dirty="0"/>
              <a:t>  number of column in the rectangular array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dirty="0"/>
              <a:t>                        </a:t>
            </a:r>
          </a:p>
          <a:p>
            <a:pPr>
              <a:buNone/>
            </a:pPr>
            <a:r>
              <a:rPr lang="en-US" dirty="0"/>
              <a:t>                        M =                     </a:t>
            </a:r>
            <a:r>
              <a:rPr lang="en-US" sz="2200" dirty="0"/>
              <a:t>is a matrix.    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sz="2200" dirty="0"/>
              <a:t>r(M) = 3 and c(M) = 2.  </a:t>
            </a:r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214895" y="4648200"/>
            <a:ext cx="1323975" cy="9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74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1"/>
            <a:ext cx="8229600" cy="4571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114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  </a:t>
            </a:r>
          </a:p>
          <a:p>
            <a:pPr>
              <a:buNone/>
            </a:pPr>
            <a:r>
              <a:rPr lang="en-US" sz="2400" dirty="0"/>
              <a:t>If M is a matrix with r(M) = r and c(M) = c, then  M is called </a:t>
            </a:r>
          </a:p>
          <a:p>
            <a:pPr>
              <a:buNone/>
            </a:pPr>
            <a:r>
              <a:rPr lang="en-US" sz="2400" dirty="0"/>
              <a:t>a </a:t>
            </a:r>
            <a:r>
              <a:rPr lang="en-US" sz="2400" b="1" dirty="0"/>
              <a:t>r x c matrix</a:t>
            </a:r>
            <a:r>
              <a:rPr lang="en-US" sz="2400" dirty="0"/>
              <a:t>. Read r x c as r by c. Often, M is written as </a:t>
            </a:r>
            <a:r>
              <a:rPr lang="en-US" sz="2400" dirty="0" err="1"/>
              <a:t>M</a:t>
            </a:r>
            <a:r>
              <a:rPr lang="en-US" sz="2400" baseline="-25000" dirty="0" err="1"/>
              <a:t>rxc</a:t>
            </a:r>
            <a:r>
              <a:rPr lang="en-US" sz="2400" baseline="-25000" dirty="0"/>
              <a:t>.</a:t>
            </a:r>
            <a:r>
              <a:rPr lang="en-US" sz="2400" dirty="0"/>
              <a:t>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200" dirty="0"/>
              <a:t>  </a:t>
            </a:r>
            <a:r>
              <a:rPr lang="en-US" dirty="0"/>
              <a:t>                        </a:t>
            </a:r>
          </a:p>
          <a:p>
            <a:pPr>
              <a:buNone/>
            </a:pPr>
            <a:r>
              <a:rPr lang="en-US" dirty="0"/>
              <a:t>                         </a:t>
            </a:r>
          </a:p>
          <a:p>
            <a:pPr>
              <a:buNone/>
            </a:pPr>
            <a:r>
              <a:rPr lang="en-US" dirty="0"/>
              <a:t>		             M =                       </a:t>
            </a:r>
            <a:r>
              <a:rPr lang="en-US" sz="2200" dirty="0"/>
              <a:t>is a 3 x 2 matrix.    </a:t>
            </a:r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We can write M as M</a:t>
            </a:r>
            <a:r>
              <a:rPr lang="en-US" baseline="-25000" dirty="0"/>
              <a:t>3x2 </a:t>
            </a:r>
            <a:r>
              <a:rPr lang="en-US" dirty="0"/>
              <a:t>to indicate that M has 3 rows </a:t>
            </a:r>
          </a:p>
          <a:p>
            <a:pPr>
              <a:buNone/>
            </a:pPr>
            <a:r>
              <a:rPr lang="en-US" dirty="0"/>
              <a:t>and 2 columns. </a:t>
            </a:r>
          </a:p>
          <a:p>
            <a:pPr>
              <a:buNone/>
            </a:pPr>
            <a:r>
              <a:rPr lang="en-US" dirty="0"/>
              <a:t>    </a:t>
            </a:r>
            <a:endParaRPr lang="en-US" sz="2200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895600" y="3657600"/>
            <a:ext cx="1295400" cy="9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14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Additional Examples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1    2    3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A =    4    5    6    is a matrix, r(A) = 3, c(A) = 3.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7    8    9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    </a:t>
            </a:r>
            <a:r>
              <a:rPr lang="en-US" dirty="0">
                <a:latin typeface="Abadi" panose="020B0604020104020204" pitchFamily="34" charset="0"/>
              </a:rPr>
              <a:t>A is a 3 x 3 matrix.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      If M is a matrix such that r(M) = c(M), then</a:t>
            </a:r>
          </a:p>
          <a:p>
            <a:pPr>
              <a:buNone/>
            </a:pPr>
            <a:r>
              <a:rPr lang="en-US" dirty="0"/>
              <a:t>        M is called a square matrix.                        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1914668" y="1905000"/>
            <a:ext cx="295132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3519702" y="1898374"/>
            <a:ext cx="295131" cy="164327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30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Additional Examples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B =   1    2    3   4   5   6    is a matrix,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r(B) = 1, c(B) = 6.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</a:t>
            </a:r>
          </a:p>
          <a:p>
            <a:pPr>
              <a:buNone/>
            </a:pPr>
            <a:r>
              <a:rPr lang="en-US" dirty="0"/>
              <a:t>        If M is a matrix such that r(M) = 1, then</a:t>
            </a:r>
          </a:p>
          <a:p>
            <a:pPr>
              <a:buNone/>
            </a:pPr>
            <a:r>
              <a:rPr lang="en-US" dirty="0"/>
              <a:t>        M is called a row matrix.                        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1905000" y="2362200"/>
            <a:ext cx="152400" cy="60297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5029200" y="2352261"/>
            <a:ext cx="152400" cy="61291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12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Additional Examples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	1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	2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D =    	3      is a matrix,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	4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	5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r(D) = 5, c(D) = 1.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 </a:t>
            </a:r>
          </a:p>
          <a:p>
            <a:pPr>
              <a:buNone/>
            </a:pPr>
            <a:r>
              <a:rPr lang="en-US" dirty="0"/>
              <a:t>        If M is a matrix such that c(M) = 1, then</a:t>
            </a:r>
          </a:p>
          <a:p>
            <a:pPr>
              <a:buNone/>
            </a:pPr>
            <a:r>
              <a:rPr lang="en-US" dirty="0"/>
              <a:t>        M is called a column matrix.                        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1981200" y="1666461"/>
            <a:ext cx="342900" cy="2362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2590800" y="1666461"/>
            <a:ext cx="342900" cy="23622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0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Additional Examples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X =   100   is a matrix,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r(X) = 1, c(X) = 1.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</a:t>
            </a:r>
          </a:p>
          <a:p>
            <a:pPr>
              <a:buNone/>
            </a:pPr>
            <a:r>
              <a:rPr lang="en-US" dirty="0"/>
              <a:t>        Remark: for each number, we can form a 1 x 1  </a:t>
            </a:r>
          </a:p>
          <a:p>
            <a:pPr>
              <a:buNone/>
            </a:pPr>
            <a:r>
              <a:rPr lang="en-US" dirty="0"/>
              <a:t>                       matrix. </a:t>
            </a:r>
            <a:r>
              <a:rPr lang="en-US" dirty="0">
                <a:latin typeface="Abadi" panose="020B0604020104020204" pitchFamily="34" charset="0"/>
              </a:rPr>
              <a:t>   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1905000" y="2362200"/>
            <a:ext cx="152400" cy="60297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2590800" y="2339009"/>
            <a:ext cx="152400" cy="612913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6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200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The (</a:t>
            </a:r>
            <a:r>
              <a:rPr lang="en-US" sz="2400" dirty="0" err="1"/>
              <a:t>i</a:t>
            </a:r>
            <a:r>
              <a:rPr lang="en-US" sz="2400" dirty="0"/>
              <a:t>, j)</a:t>
            </a:r>
            <a:r>
              <a:rPr lang="en-US" sz="2400" dirty="0" err="1"/>
              <a:t>th</a:t>
            </a:r>
            <a:r>
              <a:rPr lang="en-US" sz="2400" dirty="0"/>
              <a:t> element or entry in a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6265"/>
            <a:ext cx="8229600" cy="51269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                            </a:t>
            </a:r>
            <a:r>
              <a:rPr lang="en-US" sz="2000" dirty="0">
                <a:latin typeface="Abadi" panose="020B0604020104020204" pitchFamily="34" charset="0"/>
              </a:rPr>
              <a:t>1    2    3   10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A = A</a:t>
            </a:r>
            <a:r>
              <a:rPr lang="en-US" sz="2000" baseline="-25000" dirty="0">
                <a:latin typeface="Abadi" panose="020B0604020104020204" pitchFamily="34" charset="0"/>
              </a:rPr>
              <a:t>3x4</a:t>
            </a:r>
            <a:r>
              <a:rPr lang="en-US" sz="2000" dirty="0">
                <a:latin typeface="Abadi" panose="020B0604020104020204" pitchFamily="34" charset="0"/>
              </a:rPr>
              <a:t> =     4    5    6   11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7    8    9   12</a:t>
            </a:r>
            <a:endParaRPr lang="en-US" sz="2000" dirty="0"/>
          </a:p>
          <a:p>
            <a:pPr>
              <a:buNone/>
            </a:pPr>
            <a:r>
              <a:rPr lang="en-US" dirty="0"/>
              <a:t> </a:t>
            </a:r>
            <a:r>
              <a:rPr lang="en-US" sz="1800" dirty="0">
                <a:latin typeface="Abadi" panose="020B0604020104020204" pitchFamily="34" charset="0"/>
              </a:rPr>
              <a:t>-The </a:t>
            </a:r>
            <a:r>
              <a:rPr lang="en-US" sz="1800" b="1" dirty="0">
                <a:latin typeface="Abadi" panose="020B0604020104020204" pitchFamily="34" charset="0"/>
              </a:rPr>
              <a:t>(</a:t>
            </a:r>
            <a:r>
              <a:rPr lang="en-US" sz="1800" b="1" dirty="0" err="1">
                <a:latin typeface="Abadi" panose="020B0604020104020204" pitchFamily="34" charset="0"/>
              </a:rPr>
              <a:t>i</a:t>
            </a:r>
            <a:r>
              <a:rPr lang="en-US" sz="1800" b="1" dirty="0">
                <a:latin typeface="Abadi" panose="020B0604020104020204" pitchFamily="34" charset="0"/>
              </a:rPr>
              <a:t>, j)</a:t>
            </a:r>
            <a:r>
              <a:rPr lang="en-US" sz="1800" b="1" dirty="0" err="1">
                <a:latin typeface="Abadi" panose="020B0604020104020204" pitchFamily="34" charset="0"/>
              </a:rPr>
              <a:t>th</a:t>
            </a:r>
            <a:r>
              <a:rPr lang="en-US" sz="1800" b="1" dirty="0">
                <a:latin typeface="Abadi" panose="020B0604020104020204" pitchFamily="34" charset="0"/>
              </a:rPr>
              <a:t> element</a:t>
            </a:r>
            <a:r>
              <a:rPr lang="en-US" sz="1800" dirty="0">
                <a:latin typeface="Abadi" panose="020B0604020104020204" pitchFamily="34" charset="0"/>
              </a:rPr>
              <a:t>, denoted by a</a:t>
            </a:r>
            <a:r>
              <a:rPr lang="en-US" sz="1800" baseline="-25000" dirty="0">
                <a:latin typeface="Abadi" panose="020B0604020104020204" pitchFamily="34" charset="0"/>
              </a:rPr>
              <a:t>ij</a:t>
            </a:r>
            <a:r>
              <a:rPr lang="en-US" sz="1800" dirty="0">
                <a:latin typeface="Abadi" panose="020B0604020104020204" pitchFamily="34" charset="0"/>
              </a:rPr>
              <a:t>, is the element located at the intersection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between </a:t>
            </a:r>
            <a:r>
              <a:rPr lang="en-US" sz="1800" dirty="0" err="1">
                <a:latin typeface="Abadi" panose="020B0604020104020204" pitchFamily="34" charset="0"/>
              </a:rPr>
              <a:t>ith</a:t>
            </a:r>
            <a:r>
              <a:rPr lang="en-US" sz="1800" dirty="0">
                <a:latin typeface="Abadi" panose="020B0604020104020204" pitchFamily="34" charset="0"/>
              </a:rPr>
              <a:t> row and </a:t>
            </a:r>
            <a:r>
              <a:rPr lang="en-US" sz="1800" dirty="0" err="1">
                <a:latin typeface="Abadi" panose="020B0604020104020204" pitchFamily="34" charset="0"/>
              </a:rPr>
              <a:t>jth</a:t>
            </a:r>
            <a:r>
              <a:rPr lang="en-US" sz="1800" dirty="0">
                <a:latin typeface="Abadi" panose="020B0604020104020204" pitchFamily="34" charset="0"/>
              </a:rPr>
              <a:t> column, where 1 ≤ </a:t>
            </a:r>
            <a:r>
              <a:rPr lang="en-US" sz="1800" dirty="0" err="1">
                <a:latin typeface="Abadi" panose="020B0604020104020204" pitchFamily="34" charset="0"/>
              </a:rPr>
              <a:t>i</a:t>
            </a:r>
            <a:r>
              <a:rPr lang="en-US" sz="1800" dirty="0">
                <a:latin typeface="Abadi" panose="020B0604020104020204" pitchFamily="34" charset="0"/>
              </a:rPr>
              <a:t> ≤ r(A) and 1 ≤ j ≤ c(A)</a:t>
            </a:r>
            <a:r>
              <a:rPr lang="en-US" sz="2000" dirty="0">
                <a:latin typeface="Abadi" panose="020B0604020104020204" pitchFamily="34" charset="0"/>
              </a:rPr>
              <a:t>.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</a:t>
            </a:r>
            <a:r>
              <a:rPr lang="en-US" sz="1800" dirty="0">
                <a:latin typeface="Abadi" panose="020B0604020104020204" pitchFamily="34" charset="0"/>
              </a:rPr>
              <a:t>a</a:t>
            </a:r>
            <a:r>
              <a:rPr lang="en-US" sz="1800" baseline="-25000" dirty="0">
                <a:latin typeface="Abadi" panose="020B0604020104020204" pitchFamily="34" charset="0"/>
              </a:rPr>
              <a:t>11 </a:t>
            </a:r>
            <a:r>
              <a:rPr lang="en-US" sz="1800" dirty="0">
                <a:latin typeface="Abadi" panose="020B0604020104020204" pitchFamily="34" charset="0"/>
              </a:rPr>
              <a:t>= 1, a</a:t>
            </a:r>
            <a:r>
              <a:rPr lang="en-US" sz="1800" baseline="-25000" dirty="0">
                <a:latin typeface="Abadi" panose="020B0604020104020204" pitchFamily="34" charset="0"/>
              </a:rPr>
              <a:t>12 </a:t>
            </a:r>
            <a:r>
              <a:rPr lang="en-US" sz="1800" dirty="0">
                <a:latin typeface="Abadi" panose="020B0604020104020204" pitchFamily="34" charset="0"/>
              </a:rPr>
              <a:t>= 2, a</a:t>
            </a:r>
            <a:r>
              <a:rPr lang="en-US" sz="1800" baseline="-25000" dirty="0">
                <a:latin typeface="Abadi" panose="020B0604020104020204" pitchFamily="34" charset="0"/>
              </a:rPr>
              <a:t>13 </a:t>
            </a:r>
            <a:r>
              <a:rPr lang="en-US" sz="1800" dirty="0">
                <a:latin typeface="Abadi" panose="020B0604020104020204" pitchFamily="34" charset="0"/>
              </a:rPr>
              <a:t>= 3, a</a:t>
            </a:r>
            <a:r>
              <a:rPr lang="en-US" sz="1800" baseline="-25000" dirty="0">
                <a:latin typeface="Abadi" panose="020B0604020104020204" pitchFamily="34" charset="0"/>
              </a:rPr>
              <a:t>14 </a:t>
            </a:r>
            <a:r>
              <a:rPr lang="en-US" sz="1800" dirty="0">
                <a:latin typeface="Abadi" panose="020B0604020104020204" pitchFamily="34" charset="0"/>
              </a:rPr>
              <a:t>= 10,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			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			a</a:t>
            </a:r>
            <a:r>
              <a:rPr lang="en-US" sz="1800" baseline="-25000" dirty="0">
                <a:latin typeface="Abadi" panose="020B0604020104020204" pitchFamily="34" charset="0"/>
              </a:rPr>
              <a:t>21 </a:t>
            </a:r>
            <a:r>
              <a:rPr lang="en-US" sz="1800" dirty="0">
                <a:latin typeface="Abadi" panose="020B0604020104020204" pitchFamily="34" charset="0"/>
              </a:rPr>
              <a:t>= 4, a</a:t>
            </a:r>
            <a:r>
              <a:rPr lang="en-US" sz="1800" baseline="-25000" dirty="0">
                <a:latin typeface="Abadi" panose="020B0604020104020204" pitchFamily="34" charset="0"/>
              </a:rPr>
              <a:t>22 </a:t>
            </a:r>
            <a:r>
              <a:rPr lang="en-US" sz="1800" dirty="0">
                <a:latin typeface="Abadi" panose="020B0604020104020204" pitchFamily="34" charset="0"/>
              </a:rPr>
              <a:t>= 5, a</a:t>
            </a:r>
            <a:r>
              <a:rPr lang="en-US" sz="1800" baseline="-25000" dirty="0">
                <a:latin typeface="Abadi" panose="020B0604020104020204" pitchFamily="34" charset="0"/>
              </a:rPr>
              <a:t>23 </a:t>
            </a:r>
            <a:r>
              <a:rPr lang="en-US" sz="1800" dirty="0">
                <a:latin typeface="Abadi" panose="020B0604020104020204" pitchFamily="34" charset="0"/>
              </a:rPr>
              <a:t>= 6, a</a:t>
            </a:r>
            <a:r>
              <a:rPr lang="en-US" sz="1800" baseline="-25000" dirty="0">
                <a:latin typeface="Abadi" panose="020B0604020104020204" pitchFamily="34" charset="0"/>
              </a:rPr>
              <a:t>24 </a:t>
            </a:r>
            <a:r>
              <a:rPr lang="en-US" sz="1800" dirty="0">
                <a:latin typeface="Abadi" panose="020B0604020104020204" pitchFamily="34" charset="0"/>
              </a:rPr>
              <a:t>= 11,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	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		a</a:t>
            </a:r>
            <a:r>
              <a:rPr lang="en-US" sz="1800" baseline="-25000" dirty="0">
                <a:latin typeface="Abadi" panose="020B0604020104020204" pitchFamily="34" charset="0"/>
              </a:rPr>
              <a:t>31 </a:t>
            </a:r>
            <a:r>
              <a:rPr lang="en-US" sz="1800" dirty="0">
                <a:latin typeface="Abadi" panose="020B0604020104020204" pitchFamily="34" charset="0"/>
              </a:rPr>
              <a:t>= 7, a</a:t>
            </a:r>
            <a:r>
              <a:rPr lang="en-US" sz="1800" baseline="-25000" dirty="0">
                <a:latin typeface="Abadi" panose="020B0604020104020204" pitchFamily="34" charset="0"/>
              </a:rPr>
              <a:t>32 </a:t>
            </a:r>
            <a:r>
              <a:rPr lang="en-US" sz="1800" dirty="0">
                <a:latin typeface="Abadi" panose="020B0604020104020204" pitchFamily="34" charset="0"/>
              </a:rPr>
              <a:t>= 8, a</a:t>
            </a:r>
            <a:r>
              <a:rPr lang="en-US" sz="1800" baseline="-25000" dirty="0">
                <a:latin typeface="Abadi" panose="020B0604020104020204" pitchFamily="34" charset="0"/>
              </a:rPr>
              <a:t>33 </a:t>
            </a:r>
            <a:r>
              <a:rPr lang="en-US" sz="1800" dirty="0">
                <a:latin typeface="Abadi" panose="020B0604020104020204" pitchFamily="34" charset="0"/>
              </a:rPr>
              <a:t>= 9, a</a:t>
            </a:r>
            <a:r>
              <a:rPr lang="en-US" sz="1800" baseline="-25000" dirty="0">
                <a:latin typeface="Abadi" panose="020B0604020104020204" pitchFamily="34" charset="0"/>
              </a:rPr>
              <a:t>34 </a:t>
            </a:r>
            <a:r>
              <a:rPr lang="en-US" sz="1800" dirty="0">
                <a:latin typeface="Abadi" panose="020B0604020104020204" pitchFamily="34" charset="0"/>
              </a:rPr>
              <a:t>= 12.</a:t>
            </a:r>
          </a:p>
          <a:p>
            <a:pPr>
              <a:buNone/>
            </a:pPr>
            <a:endParaRPr lang="en-US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-In this case, we can write A = A</a:t>
            </a:r>
            <a:r>
              <a:rPr lang="en-US" sz="1800" baseline="-25000" dirty="0">
                <a:latin typeface="Abadi" panose="020B0604020104020204" pitchFamily="34" charset="0"/>
              </a:rPr>
              <a:t>3x4</a:t>
            </a:r>
            <a:r>
              <a:rPr lang="en-US" sz="1800" dirty="0">
                <a:latin typeface="Abadi" panose="020B0604020104020204" pitchFamily="34" charset="0"/>
              </a:rPr>
              <a:t> = (a</a:t>
            </a:r>
            <a:r>
              <a:rPr lang="en-US" sz="1800" baseline="-25000" dirty="0">
                <a:latin typeface="Abadi" panose="020B0604020104020204" pitchFamily="34" charset="0"/>
              </a:rPr>
              <a:t>ij</a:t>
            </a:r>
            <a:r>
              <a:rPr lang="en-US" sz="1800" dirty="0">
                <a:latin typeface="Abadi" panose="020B0604020104020204" pitchFamily="34" charset="0"/>
              </a:rPr>
              <a:t>)</a:t>
            </a:r>
            <a:r>
              <a:rPr lang="en-US" sz="1800" baseline="-25000" dirty="0">
                <a:latin typeface="Abadi" panose="020B0604020104020204" pitchFamily="34" charset="0"/>
              </a:rPr>
              <a:t>3x4. </a:t>
            </a:r>
            <a:endParaRPr lang="en-US" sz="1800" dirty="0">
              <a:latin typeface="Abadi" panose="020B0604020104020204" pitchFamily="34" charset="0"/>
            </a:endParaRP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2667000" y="1452768"/>
            <a:ext cx="295132" cy="1282146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4572000" y="1452768"/>
            <a:ext cx="295132" cy="1255644"/>
          </a:xfrm>
          <a:prstGeom prst="rightBracket">
            <a:avLst>
              <a:gd name="adj" fmla="val 490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85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43168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The </a:t>
            </a:r>
            <a:r>
              <a:rPr lang="en-US" sz="2400" dirty="0" err="1"/>
              <a:t>ith</a:t>
            </a:r>
            <a:r>
              <a:rPr lang="en-US" sz="2400" dirty="0"/>
              <a:t> row and </a:t>
            </a:r>
            <a:r>
              <a:rPr lang="en-US" sz="2400" dirty="0" err="1"/>
              <a:t>jth</a:t>
            </a:r>
            <a:r>
              <a:rPr lang="en-US" sz="2400" dirty="0"/>
              <a:t> column in a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        1    2    3   10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	A = A</a:t>
            </a:r>
            <a:r>
              <a:rPr lang="en-US" sz="2000" baseline="-25000" dirty="0">
                <a:latin typeface="Abadi" panose="020B0604020104020204" pitchFamily="34" charset="0"/>
              </a:rPr>
              <a:t>3x4</a:t>
            </a:r>
            <a:r>
              <a:rPr lang="en-US" sz="2000" dirty="0">
                <a:latin typeface="Abadi" panose="020B0604020104020204" pitchFamily="34" charset="0"/>
              </a:rPr>
              <a:t> =     4    5    6   11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7    8    9   12</a:t>
            </a:r>
            <a:endParaRPr lang="en-US" sz="2000" dirty="0"/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-In A, the 1</a:t>
            </a:r>
            <a:r>
              <a:rPr lang="en-US" sz="1800" baseline="30000" dirty="0">
                <a:latin typeface="Abadi" panose="020B0604020104020204" pitchFamily="34" charset="0"/>
              </a:rPr>
              <a:t>st</a:t>
            </a:r>
            <a:r>
              <a:rPr lang="en-US" sz="1800" dirty="0">
                <a:latin typeface="Abadi" panose="020B0604020104020204" pitchFamily="34" charset="0"/>
              </a:rPr>
              <a:t> row is  [a</a:t>
            </a:r>
            <a:r>
              <a:rPr lang="en-US" sz="1800" baseline="-25000" dirty="0">
                <a:latin typeface="Abadi" panose="020B0604020104020204" pitchFamily="34" charset="0"/>
              </a:rPr>
              <a:t>11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12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13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14</a:t>
            </a:r>
            <a:r>
              <a:rPr lang="en-US" sz="1800" dirty="0">
                <a:latin typeface="Abadi" panose="020B0604020104020204" pitchFamily="34" charset="0"/>
              </a:rPr>
              <a:t>],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	    the 2</a:t>
            </a:r>
            <a:r>
              <a:rPr lang="en-US" sz="1800" baseline="30000" dirty="0">
                <a:latin typeface="Abadi" panose="020B0604020104020204" pitchFamily="34" charset="0"/>
              </a:rPr>
              <a:t>nd</a:t>
            </a:r>
            <a:r>
              <a:rPr lang="en-US" sz="1800" dirty="0">
                <a:latin typeface="Abadi" panose="020B0604020104020204" pitchFamily="34" charset="0"/>
              </a:rPr>
              <a:t> row is  [a</a:t>
            </a:r>
            <a:r>
              <a:rPr lang="en-US" sz="1800" baseline="-25000" dirty="0">
                <a:latin typeface="Abadi" panose="020B0604020104020204" pitchFamily="34" charset="0"/>
              </a:rPr>
              <a:t>21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22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23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24</a:t>
            </a:r>
            <a:r>
              <a:rPr lang="en-US" sz="1800" dirty="0">
                <a:latin typeface="Abadi" panose="020B0604020104020204" pitchFamily="34" charset="0"/>
              </a:rPr>
              <a:t>],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	    the 3</a:t>
            </a:r>
            <a:r>
              <a:rPr lang="en-US" sz="1800" baseline="30000" dirty="0">
                <a:latin typeface="Abadi" panose="020B0604020104020204" pitchFamily="34" charset="0"/>
              </a:rPr>
              <a:t>rd</a:t>
            </a:r>
            <a:r>
              <a:rPr lang="en-US" sz="1800" dirty="0">
                <a:latin typeface="Abadi" panose="020B0604020104020204" pitchFamily="34" charset="0"/>
              </a:rPr>
              <a:t> row is  [a</a:t>
            </a:r>
            <a:r>
              <a:rPr lang="en-US" sz="1800" baseline="-25000" dirty="0">
                <a:latin typeface="Abadi" panose="020B0604020104020204" pitchFamily="34" charset="0"/>
              </a:rPr>
              <a:t>31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32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33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34</a:t>
            </a:r>
            <a:r>
              <a:rPr lang="en-US" sz="1800" dirty="0">
                <a:latin typeface="Abadi" panose="020B0604020104020204" pitchFamily="34" charset="0"/>
              </a:rPr>
              <a:t>]. </a:t>
            </a:r>
          </a:p>
          <a:p>
            <a:pPr>
              <a:buNone/>
            </a:pPr>
            <a:endParaRPr lang="en-US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-In general, the </a:t>
            </a:r>
            <a:r>
              <a:rPr lang="en-US" sz="1800" b="1" dirty="0" err="1">
                <a:latin typeface="Abadi" panose="020B0604020104020204" pitchFamily="34" charset="0"/>
              </a:rPr>
              <a:t>ith</a:t>
            </a:r>
            <a:r>
              <a:rPr lang="en-US" sz="1800" b="1" dirty="0">
                <a:latin typeface="Abadi" panose="020B0604020104020204" pitchFamily="34" charset="0"/>
              </a:rPr>
              <a:t> row </a:t>
            </a:r>
            <a:r>
              <a:rPr lang="en-US" sz="1800" dirty="0">
                <a:latin typeface="Abadi" panose="020B0604020104020204" pitchFamily="34" charset="0"/>
              </a:rPr>
              <a:t>in A = A</a:t>
            </a:r>
            <a:r>
              <a:rPr lang="en-US" sz="1800" baseline="-25000" dirty="0">
                <a:latin typeface="Abadi" panose="020B0604020104020204" pitchFamily="34" charset="0"/>
              </a:rPr>
              <a:t>3x4</a:t>
            </a:r>
            <a:r>
              <a:rPr lang="en-US" sz="1800" dirty="0">
                <a:latin typeface="Abadi" panose="020B0604020104020204" pitchFamily="34" charset="0"/>
              </a:rPr>
              <a:t> = (a</a:t>
            </a:r>
            <a:r>
              <a:rPr lang="en-US" sz="1800" baseline="-25000" dirty="0">
                <a:latin typeface="Abadi" panose="020B0604020104020204" pitchFamily="34" charset="0"/>
              </a:rPr>
              <a:t>ij</a:t>
            </a:r>
            <a:r>
              <a:rPr lang="en-US" sz="1800" dirty="0">
                <a:latin typeface="Abadi" panose="020B0604020104020204" pitchFamily="34" charset="0"/>
              </a:rPr>
              <a:t>)</a:t>
            </a:r>
            <a:r>
              <a:rPr lang="en-US" sz="1800" baseline="-25000" dirty="0">
                <a:latin typeface="Abadi" panose="020B0604020104020204" pitchFamily="34" charset="0"/>
              </a:rPr>
              <a:t>3x4 </a:t>
            </a:r>
            <a:r>
              <a:rPr lang="en-US" sz="1800" dirty="0">
                <a:latin typeface="Abadi" panose="020B0604020104020204" pitchFamily="34" charset="0"/>
              </a:rPr>
              <a:t>is [a</a:t>
            </a:r>
            <a:r>
              <a:rPr lang="en-US" sz="1800" baseline="-25000" dirty="0">
                <a:latin typeface="Abadi" panose="020B0604020104020204" pitchFamily="34" charset="0"/>
              </a:rPr>
              <a:t>i1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i2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i3</a:t>
            </a:r>
            <a:r>
              <a:rPr lang="en-US" sz="1800" dirty="0">
                <a:latin typeface="Abadi" panose="020B0604020104020204" pitchFamily="34" charset="0"/>
              </a:rPr>
              <a:t>, a</a:t>
            </a:r>
            <a:r>
              <a:rPr lang="en-US" sz="1800" baseline="-25000" dirty="0">
                <a:latin typeface="Abadi" panose="020B0604020104020204" pitchFamily="34" charset="0"/>
              </a:rPr>
              <a:t>i4</a:t>
            </a:r>
            <a:r>
              <a:rPr lang="en-US" sz="1800" dirty="0">
                <a:latin typeface="Abadi" panose="020B0604020104020204" pitchFamily="34" charset="0"/>
              </a:rPr>
              <a:t>].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2743200" y="2292624"/>
            <a:ext cx="295132" cy="1282146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4588836" y="2305875"/>
            <a:ext cx="295132" cy="1255644"/>
          </a:xfrm>
          <a:prstGeom prst="rightBracket">
            <a:avLst>
              <a:gd name="adj" fmla="val 490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1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43168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The </a:t>
            </a:r>
            <a:r>
              <a:rPr lang="en-US" sz="2400" dirty="0" err="1"/>
              <a:t>ith</a:t>
            </a:r>
            <a:r>
              <a:rPr lang="en-US" sz="2400" dirty="0"/>
              <a:t> row and </a:t>
            </a:r>
            <a:r>
              <a:rPr lang="en-US" sz="2400" dirty="0" err="1"/>
              <a:t>jth</a:t>
            </a:r>
            <a:r>
              <a:rPr lang="en-US" sz="2400" dirty="0"/>
              <a:t> column in a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        1    2    3   10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	A = A</a:t>
            </a:r>
            <a:r>
              <a:rPr lang="en-US" sz="2000" baseline="-25000" dirty="0">
                <a:latin typeface="Abadi" panose="020B0604020104020204" pitchFamily="34" charset="0"/>
              </a:rPr>
              <a:t>3x4</a:t>
            </a:r>
            <a:r>
              <a:rPr lang="en-US" sz="2000" dirty="0">
                <a:latin typeface="Abadi" panose="020B0604020104020204" pitchFamily="34" charset="0"/>
              </a:rPr>
              <a:t> =     4    5    6   11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7    8    9   12</a:t>
            </a:r>
            <a:endParaRPr lang="en-US" sz="2000" dirty="0"/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-In A, the 1</a:t>
            </a:r>
            <a:r>
              <a:rPr lang="en-US" sz="1800" baseline="30000" dirty="0">
                <a:latin typeface="Abadi" panose="020B0604020104020204" pitchFamily="34" charset="0"/>
              </a:rPr>
              <a:t>st</a:t>
            </a:r>
            <a:r>
              <a:rPr lang="en-US" sz="1800" dirty="0">
                <a:latin typeface="Abadi" panose="020B0604020104020204" pitchFamily="34" charset="0"/>
              </a:rPr>
              <a:t> column is     the 2</a:t>
            </a:r>
            <a:r>
              <a:rPr lang="en-US" sz="1800" baseline="30000" dirty="0">
                <a:latin typeface="Abadi" panose="020B0604020104020204" pitchFamily="34" charset="0"/>
              </a:rPr>
              <a:t>nd</a:t>
            </a:r>
            <a:r>
              <a:rPr lang="en-US" sz="1800" dirty="0">
                <a:latin typeface="Abadi" panose="020B0604020104020204" pitchFamily="34" charset="0"/>
              </a:rPr>
              <a:t> column is      the 3</a:t>
            </a:r>
            <a:r>
              <a:rPr lang="en-US" sz="1800" baseline="30000" dirty="0">
                <a:latin typeface="Abadi" panose="020B0604020104020204" pitchFamily="34" charset="0"/>
              </a:rPr>
              <a:t>rd</a:t>
            </a:r>
            <a:r>
              <a:rPr lang="en-US" sz="1800" dirty="0">
                <a:latin typeface="Abadi" panose="020B0604020104020204" pitchFamily="34" charset="0"/>
              </a:rPr>
              <a:t> column is      the 4</a:t>
            </a:r>
            <a:r>
              <a:rPr lang="en-US" sz="1800" baseline="30000" dirty="0">
                <a:latin typeface="Abadi" panose="020B0604020104020204" pitchFamily="34" charset="0"/>
              </a:rPr>
              <a:t>th</a:t>
            </a:r>
            <a:r>
              <a:rPr lang="en-US" sz="1800" dirty="0">
                <a:latin typeface="Abadi" panose="020B0604020104020204" pitchFamily="34" charset="0"/>
              </a:rPr>
              <a:t> column is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       a</a:t>
            </a:r>
            <a:r>
              <a:rPr lang="en-US" sz="1800" baseline="-25000" dirty="0">
                <a:latin typeface="Abadi" panose="020B0604020104020204" pitchFamily="34" charset="0"/>
              </a:rPr>
              <a:t>11</a:t>
            </a:r>
            <a:r>
              <a:rPr lang="en-US" sz="1800" dirty="0">
                <a:latin typeface="Abadi" panose="020B0604020104020204" pitchFamily="34" charset="0"/>
              </a:rPr>
              <a:t>   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12</a:t>
            </a:r>
            <a:r>
              <a:rPr lang="en-US" sz="1800" dirty="0">
                <a:latin typeface="Abadi" panose="020B0604020104020204" pitchFamily="34" charset="0"/>
              </a:rPr>
              <a:t>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13</a:t>
            </a:r>
            <a:r>
              <a:rPr lang="en-US" sz="1800" dirty="0">
                <a:latin typeface="Abadi" panose="020B0604020104020204" pitchFamily="34" charset="0"/>
              </a:rPr>
              <a:t>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14</a:t>
            </a:r>
            <a:r>
              <a:rPr lang="en-US" sz="1800" dirty="0">
                <a:latin typeface="Abadi" panose="020B0604020104020204" pitchFamily="34" charset="0"/>
              </a:rPr>
              <a:t>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       a</a:t>
            </a:r>
            <a:r>
              <a:rPr lang="en-US" sz="1800" baseline="-25000" dirty="0">
                <a:latin typeface="Abadi" panose="020B0604020104020204" pitchFamily="34" charset="0"/>
              </a:rPr>
              <a:t>21</a:t>
            </a:r>
            <a:r>
              <a:rPr lang="en-US" sz="1800" dirty="0">
                <a:latin typeface="Abadi" panose="020B0604020104020204" pitchFamily="34" charset="0"/>
              </a:rPr>
              <a:t>   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22</a:t>
            </a:r>
            <a:r>
              <a:rPr lang="en-US" sz="1800" dirty="0">
                <a:latin typeface="Abadi" panose="020B0604020104020204" pitchFamily="34" charset="0"/>
              </a:rPr>
              <a:t>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23</a:t>
            </a:r>
            <a:r>
              <a:rPr lang="en-US" sz="1800" dirty="0">
                <a:latin typeface="Abadi" panose="020B0604020104020204" pitchFamily="34" charset="0"/>
              </a:rPr>
              <a:t>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24</a:t>
            </a:r>
            <a:endParaRPr lang="en-US" sz="18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       a</a:t>
            </a:r>
            <a:r>
              <a:rPr lang="en-US" sz="1800" baseline="-25000" dirty="0">
                <a:latin typeface="Abadi" panose="020B0604020104020204" pitchFamily="34" charset="0"/>
              </a:rPr>
              <a:t>31</a:t>
            </a:r>
            <a:r>
              <a:rPr lang="en-US" sz="1800" dirty="0">
                <a:latin typeface="Abadi" panose="020B0604020104020204" pitchFamily="34" charset="0"/>
              </a:rPr>
              <a:t>   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32</a:t>
            </a:r>
            <a:r>
              <a:rPr lang="en-US" sz="1800" dirty="0">
                <a:latin typeface="Abadi" panose="020B0604020104020204" pitchFamily="34" charset="0"/>
              </a:rPr>
              <a:t>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33</a:t>
            </a:r>
            <a:r>
              <a:rPr lang="en-US" sz="1800" dirty="0">
                <a:latin typeface="Abadi" panose="020B0604020104020204" pitchFamily="34" charset="0"/>
              </a:rPr>
              <a:t>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34</a:t>
            </a:r>
            <a:endParaRPr lang="en-US" sz="1800" dirty="0">
              <a:latin typeface="Abadi" panose="020B0604020104020204" pitchFamily="34" charset="0"/>
            </a:endParaRPr>
          </a:p>
          <a:p>
            <a:pPr>
              <a:buNone/>
            </a:pPr>
            <a:endParaRPr lang="en-US" sz="1800" dirty="0">
              <a:latin typeface="Abadi" panose="020B0604020104020204" pitchFamily="34" charset="0"/>
            </a:endParaRP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2514600" y="2209800"/>
            <a:ext cx="295132" cy="1282146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4295225" y="2236302"/>
            <a:ext cx="295132" cy="1255644"/>
          </a:xfrm>
          <a:prstGeom prst="rightBracket">
            <a:avLst>
              <a:gd name="adj" fmla="val 490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0367FA46-A8BC-4CEA-88BC-2C8148E9E677}"/>
              </a:ext>
            </a:extLst>
          </p:cNvPr>
          <p:cNvSpPr/>
          <p:nvPr/>
        </p:nvSpPr>
        <p:spPr>
          <a:xfrm>
            <a:off x="1066800" y="4237383"/>
            <a:ext cx="218932" cy="1066800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E71A0023-D0D1-48F5-B175-E7B23E2CEE2E}"/>
              </a:ext>
            </a:extLst>
          </p:cNvPr>
          <p:cNvSpPr/>
          <p:nvPr/>
        </p:nvSpPr>
        <p:spPr>
          <a:xfrm>
            <a:off x="1524000" y="4263885"/>
            <a:ext cx="218932" cy="1040298"/>
          </a:xfrm>
          <a:prstGeom prst="rightBracket">
            <a:avLst>
              <a:gd name="adj" fmla="val 558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B0E44316-905F-4A0B-BECE-3A63F4A8FF52}"/>
              </a:ext>
            </a:extLst>
          </p:cNvPr>
          <p:cNvSpPr/>
          <p:nvPr/>
        </p:nvSpPr>
        <p:spPr>
          <a:xfrm>
            <a:off x="3276600" y="4240696"/>
            <a:ext cx="218932" cy="1066800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1E86F669-0B11-4641-A96C-4EAE84DFEDDE}"/>
              </a:ext>
            </a:extLst>
          </p:cNvPr>
          <p:cNvSpPr/>
          <p:nvPr/>
        </p:nvSpPr>
        <p:spPr>
          <a:xfrm>
            <a:off x="3730758" y="4263885"/>
            <a:ext cx="218932" cy="1040298"/>
          </a:xfrm>
          <a:prstGeom prst="rightBracket">
            <a:avLst>
              <a:gd name="adj" fmla="val 558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4BD37EC4-23D1-47A0-B1EA-104921BFDB69}"/>
              </a:ext>
            </a:extLst>
          </p:cNvPr>
          <p:cNvSpPr/>
          <p:nvPr/>
        </p:nvSpPr>
        <p:spPr>
          <a:xfrm>
            <a:off x="5298182" y="4263885"/>
            <a:ext cx="218932" cy="1066800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48996B2F-E8CB-41C8-8EF7-441C254E497C}"/>
              </a:ext>
            </a:extLst>
          </p:cNvPr>
          <p:cNvSpPr/>
          <p:nvPr/>
        </p:nvSpPr>
        <p:spPr>
          <a:xfrm>
            <a:off x="7316992" y="4207566"/>
            <a:ext cx="218932" cy="1066800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ket 15">
            <a:extLst>
              <a:ext uri="{FF2B5EF4-FFF2-40B4-BE49-F238E27FC236}">
                <a16:creationId xmlns:a16="http://schemas.microsoft.com/office/drawing/2014/main" id="{863034B7-9DA7-4EFA-87F0-D05124547C1D}"/>
              </a:ext>
            </a:extLst>
          </p:cNvPr>
          <p:cNvSpPr/>
          <p:nvPr/>
        </p:nvSpPr>
        <p:spPr>
          <a:xfrm>
            <a:off x="5699779" y="4267198"/>
            <a:ext cx="218932" cy="1040298"/>
          </a:xfrm>
          <a:prstGeom prst="rightBracket">
            <a:avLst>
              <a:gd name="adj" fmla="val 558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CB893205-175B-46FE-B82B-4D775E6D4A95}"/>
              </a:ext>
            </a:extLst>
          </p:cNvPr>
          <p:cNvSpPr/>
          <p:nvPr/>
        </p:nvSpPr>
        <p:spPr>
          <a:xfrm>
            <a:off x="7679010" y="4207566"/>
            <a:ext cx="184280" cy="1040298"/>
          </a:xfrm>
          <a:prstGeom prst="rightBracket">
            <a:avLst>
              <a:gd name="adj" fmla="val 558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8596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43168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The </a:t>
            </a:r>
            <a:r>
              <a:rPr lang="en-US" sz="2400" dirty="0" err="1"/>
              <a:t>ith</a:t>
            </a:r>
            <a:r>
              <a:rPr lang="en-US" sz="2400" dirty="0"/>
              <a:t> row and </a:t>
            </a:r>
            <a:r>
              <a:rPr lang="en-US" sz="2400" dirty="0" err="1"/>
              <a:t>jth</a:t>
            </a:r>
            <a:r>
              <a:rPr lang="en-US" sz="2400" dirty="0"/>
              <a:t> column in a matrix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        1    2    3   10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	A = A</a:t>
            </a:r>
            <a:r>
              <a:rPr lang="en-US" sz="2000" baseline="-25000" dirty="0">
                <a:latin typeface="Abadi" panose="020B0604020104020204" pitchFamily="34" charset="0"/>
              </a:rPr>
              <a:t>3x4</a:t>
            </a:r>
            <a:r>
              <a:rPr lang="en-US" sz="2000" dirty="0">
                <a:latin typeface="Abadi" panose="020B0604020104020204" pitchFamily="34" charset="0"/>
              </a:rPr>
              <a:t> =     4    5    6   11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7    8    9   12</a:t>
            </a:r>
            <a:endParaRPr lang="en-US" sz="2000" dirty="0"/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-In general,  the </a:t>
            </a:r>
            <a:r>
              <a:rPr lang="en-US" sz="1800" b="1" dirty="0" err="1">
                <a:latin typeface="Abadi" panose="020B0604020104020204" pitchFamily="34" charset="0"/>
              </a:rPr>
              <a:t>j</a:t>
            </a:r>
            <a:r>
              <a:rPr lang="en-US" sz="1800" b="1" baseline="30000" dirty="0" err="1">
                <a:latin typeface="Abadi" panose="020B0604020104020204" pitchFamily="34" charset="0"/>
              </a:rPr>
              <a:t>th</a:t>
            </a:r>
            <a:r>
              <a:rPr lang="en-US" sz="1800" b="1" dirty="0">
                <a:latin typeface="Abadi" panose="020B0604020104020204" pitchFamily="34" charset="0"/>
              </a:rPr>
              <a:t> column </a:t>
            </a:r>
            <a:r>
              <a:rPr lang="en-US" sz="1800" dirty="0">
                <a:latin typeface="Abadi" panose="020B0604020104020204" pitchFamily="34" charset="0"/>
              </a:rPr>
              <a:t>is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              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1j</a:t>
            </a:r>
            <a:r>
              <a:rPr lang="en-US" sz="1800" dirty="0">
                <a:latin typeface="Abadi" panose="020B0604020104020204" pitchFamily="34" charset="0"/>
              </a:rPr>
              <a:t>                                                  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              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2j</a:t>
            </a:r>
            <a:r>
              <a:rPr lang="en-US" sz="1800" dirty="0">
                <a:latin typeface="Abadi" panose="020B0604020104020204" pitchFamily="34" charset="0"/>
              </a:rPr>
              <a:t>                                                  </a:t>
            </a:r>
          </a:p>
          <a:p>
            <a:pPr>
              <a:buNone/>
            </a:pPr>
            <a:r>
              <a:rPr lang="en-US" sz="1800" dirty="0">
                <a:latin typeface="Abadi" panose="020B0604020104020204" pitchFamily="34" charset="0"/>
              </a:rPr>
              <a:t>                                              a</a:t>
            </a:r>
            <a:r>
              <a:rPr lang="en-US" sz="1800" baseline="-25000" dirty="0">
                <a:latin typeface="Abadi" panose="020B0604020104020204" pitchFamily="34" charset="0"/>
              </a:rPr>
              <a:t>3j</a:t>
            </a:r>
            <a:r>
              <a:rPr lang="en-US" sz="1800" dirty="0">
                <a:latin typeface="Abadi" panose="020B0604020104020204" pitchFamily="34" charset="0"/>
              </a:rPr>
              <a:t>                                                  </a:t>
            </a:r>
          </a:p>
          <a:p>
            <a:pPr>
              <a:buNone/>
            </a:pPr>
            <a:endParaRPr lang="en-US" sz="1800" dirty="0">
              <a:latin typeface="Abadi" panose="020B0604020104020204" pitchFamily="34" charset="0"/>
            </a:endParaRP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2514600" y="2209800"/>
            <a:ext cx="295132" cy="1282146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4295225" y="2236302"/>
            <a:ext cx="295132" cy="1255644"/>
          </a:xfrm>
          <a:prstGeom prst="rightBracket">
            <a:avLst>
              <a:gd name="adj" fmla="val 490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B0E44316-905F-4A0B-BECE-3A63F4A8FF52}"/>
              </a:ext>
            </a:extLst>
          </p:cNvPr>
          <p:cNvSpPr/>
          <p:nvPr/>
        </p:nvSpPr>
        <p:spPr>
          <a:xfrm>
            <a:off x="3276600" y="4240696"/>
            <a:ext cx="218932" cy="1066800"/>
          </a:xfrm>
          <a:prstGeom prst="leftBracket">
            <a:avLst>
              <a:gd name="adj" fmla="val 5548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1E86F669-0B11-4641-A96C-4EAE84DFEDDE}"/>
              </a:ext>
            </a:extLst>
          </p:cNvPr>
          <p:cNvSpPr/>
          <p:nvPr/>
        </p:nvSpPr>
        <p:spPr>
          <a:xfrm>
            <a:off x="3730758" y="4263885"/>
            <a:ext cx="218932" cy="1040298"/>
          </a:xfrm>
          <a:prstGeom prst="rightBracket">
            <a:avLst>
              <a:gd name="adj" fmla="val 558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2289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Two Matrices Are Equal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-Two matrices A and B are </a:t>
            </a:r>
            <a:r>
              <a:rPr lang="en-US" b="1" dirty="0"/>
              <a:t>equal</a:t>
            </a:r>
            <a:r>
              <a:rPr lang="en-US" dirty="0"/>
              <a:t> if r(A) = r(B), c(A)</a:t>
            </a:r>
          </a:p>
          <a:p>
            <a:pPr>
              <a:buNone/>
            </a:pPr>
            <a:r>
              <a:rPr lang="en-US" dirty="0"/>
              <a:t>  =c(B), and all the corresponding entries are equal.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-Suppose two matrices A and B are equal. Find x, y, and z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x - y       3x                10      y + z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A =    50      x + y  ,   B =    50       30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40      2021              40      2021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-[Solutions] Since A and B are equal, we have </a:t>
            </a:r>
          </a:p>
          <a:p>
            <a:pPr>
              <a:buNone/>
            </a:pPr>
            <a:r>
              <a:rPr lang="en-US" dirty="0"/>
              <a:t>  x – y = 10, x + y =30, and 3x = y + z.          </a:t>
            </a:r>
            <a:r>
              <a:rPr lang="en-US" dirty="0">
                <a:latin typeface="Abadi" panose="020B0604020104020204" pitchFamily="34" charset="0"/>
              </a:rPr>
              <a:t>   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1800368" y="3276600"/>
            <a:ext cx="295132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3733800" y="3309730"/>
            <a:ext cx="295131" cy="164327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EAC96720-E856-4987-85BB-5C6F4FA29E15}"/>
              </a:ext>
            </a:extLst>
          </p:cNvPr>
          <p:cNvSpPr/>
          <p:nvPr/>
        </p:nvSpPr>
        <p:spPr>
          <a:xfrm>
            <a:off x="5065372" y="3352800"/>
            <a:ext cx="295132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EC05DE66-3BD5-496E-8E3E-28BEBBAC9E4D}"/>
              </a:ext>
            </a:extLst>
          </p:cNvPr>
          <p:cNvSpPr/>
          <p:nvPr/>
        </p:nvSpPr>
        <p:spPr>
          <a:xfrm>
            <a:off x="6876086" y="3359426"/>
            <a:ext cx="295131" cy="1643270"/>
          </a:xfrm>
          <a:prstGeom prst="rightBracket">
            <a:avLst>
              <a:gd name="adj" fmla="val 184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2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Two Matrices Are Equal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-Suppose two matrices A and B are equal. Find x, y, and z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x - y       3x                10      y + z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A =    50      x + y  ,   B =    50       30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40      2021              40      2021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-[Solutions] Since A and B are equal, we have </a:t>
            </a:r>
          </a:p>
          <a:p>
            <a:pPr>
              <a:buNone/>
            </a:pPr>
            <a:r>
              <a:rPr lang="en-US" dirty="0"/>
              <a:t>  x – y = 10, x + y =30, and 3x = y + z. Thus </a:t>
            </a:r>
          </a:p>
          <a:p>
            <a:pPr>
              <a:buNone/>
            </a:pPr>
            <a:r>
              <a:rPr lang="en-US" dirty="0"/>
              <a:t>  x – y + x + y = 10 + 30. Namely, 2x = 40, and x = 20.</a:t>
            </a:r>
          </a:p>
          <a:p>
            <a:pPr>
              <a:buNone/>
            </a:pPr>
            <a:r>
              <a:rPr lang="en-US" dirty="0"/>
              <a:t> Thus y = 30 – x = 30 – 20 = 10. </a:t>
            </a:r>
          </a:p>
          <a:p>
            <a:pPr>
              <a:buNone/>
            </a:pPr>
            <a:r>
              <a:rPr lang="en-US" dirty="0"/>
              <a:t> Hence z = 3x – y = 3*20 – 10 = 50.    </a:t>
            </a:r>
            <a:r>
              <a:rPr lang="en-US" dirty="0">
                <a:latin typeface="Abadi" panose="020B0604020104020204" pitchFamily="34" charset="0"/>
              </a:rPr>
              <a:t>    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1825217" y="1948070"/>
            <a:ext cx="295132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3783498" y="1905000"/>
            <a:ext cx="295131" cy="164327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EAC96720-E856-4987-85BB-5C6F4FA29E15}"/>
              </a:ext>
            </a:extLst>
          </p:cNvPr>
          <p:cNvSpPr/>
          <p:nvPr/>
        </p:nvSpPr>
        <p:spPr>
          <a:xfrm>
            <a:off x="5031074" y="1948070"/>
            <a:ext cx="295132" cy="16002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EC05DE66-3BD5-496E-8E3E-28BEBBAC9E4D}"/>
              </a:ext>
            </a:extLst>
          </p:cNvPr>
          <p:cNvSpPr/>
          <p:nvPr/>
        </p:nvSpPr>
        <p:spPr>
          <a:xfrm>
            <a:off x="6934200" y="1954696"/>
            <a:ext cx="295131" cy="1643270"/>
          </a:xfrm>
          <a:prstGeom prst="rightBracket">
            <a:avLst>
              <a:gd name="adj" fmla="val 184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61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Two Matrices Are Equal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-</a:t>
            </a:r>
            <a:r>
              <a:rPr lang="en-US" sz="2400" dirty="0"/>
              <a:t>You can work a similar one below after today’s lecture.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-Suppose two matrices A and B are equal. Find x, y, and z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		       2x - y    70                   10         70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A =   5y      x + 2y  ,   B =    2x + z     30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60       2022                60       2022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7B558BEE-30A3-400D-9F90-E5C2845EB54C}"/>
              </a:ext>
            </a:extLst>
          </p:cNvPr>
          <p:cNvSpPr/>
          <p:nvPr/>
        </p:nvSpPr>
        <p:spPr>
          <a:xfrm>
            <a:off x="2009918" y="3841474"/>
            <a:ext cx="295132" cy="141632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8F340F8-FFD6-4080-9DBB-04D4A76EF461}"/>
              </a:ext>
            </a:extLst>
          </p:cNvPr>
          <p:cNvSpPr/>
          <p:nvPr/>
        </p:nvSpPr>
        <p:spPr>
          <a:xfrm>
            <a:off x="3886200" y="3886200"/>
            <a:ext cx="295132" cy="13716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EAC96720-E856-4987-85BB-5C6F4FA29E15}"/>
              </a:ext>
            </a:extLst>
          </p:cNvPr>
          <p:cNvSpPr/>
          <p:nvPr/>
        </p:nvSpPr>
        <p:spPr>
          <a:xfrm>
            <a:off x="5319784" y="3801717"/>
            <a:ext cx="295132" cy="145608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EC05DE66-3BD5-496E-8E3E-28BEBBAC9E4D}"/>
              </a:ext>
            </a:extLst>
          </p:cNvPr>
          <p:cNvSpPr/>
          <p:nvPr/>
        </p:nvSpPr>
        <p:spPr>
          <a:xfrm>
            <a:off x="7467600" y="3722204"/>
            <a:ext cx="295131" cy="1535596"/>
          </a:xfrm>
          <a:prstGeom prst="rightBracket">
            <a:avLst>
              <a:gd name="adj" fmla="val 184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02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The Sum or Addition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/>
              <a:t>   Definition:</a:t>
            </a:r>
            <a:r>
              <a:rPr lang="en-US" dirty="0"/>
              <a:t> Let </a:t>
            </a:r>
            <a:r>
              <a:rPr lang="en-US" b="1" dirty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= [a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] </a:t>
            </a:r>
            <a:r>
              <a:rPr lang="en-US" dirty="0"/>
              <a:t>and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b="1" dirty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= [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baseline="-25000" dirty="0" err="1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]</a:t>
            </a:r>
            <a:r>
              <a:rPr lang="en-US" i="1" dirty="0"/>
              <a:t> </a:t>
            </a:r>
            <a:r>
              <a:rPr lang="en-US" dirty="0"/>
              <a:t>be two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m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x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n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/>
              <a:t>matrices. The sum of </a:t>
            </a:r>
            <a:r>
              <a:rPr lang="en-US" b="1" dirty="0"/>
              <a:t>A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, denoted by </a:t>
            </a:r>
            <a:r>
              <a:rPr lang="en-US" b="1" dirty="0"/>
              <a:t>A</a:t>
            </a:r>
            <a:r>
              <a:rPr lang="en-US" dirty="0"/>
              <a:t> + </a:t>
            </a:r>
            <a:r>
              <a:rPr lang="en-US" b="1" dirty="0"/>
              <a:t>B</a:t>
            </a:r>
            <a:r>
              <a:rPr lang="en-US" dirty="0"/>
              <a:t>, is the 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m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x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n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matrix such that </a:t>
            </a:r>
            <a:r>
              <a:rPr lang="en-US" i="1" dirty="0">
                <a:ea typeface="Cambria Math" pitchFamily="18" charset="0"/>
              </a:rPr>
              <a:t>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ij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err="1">
                <a:ea typeface="Cambria Math" pitchFamily="18" charset="0"/>
              </a:rPr>
              <a:t>b</a:t>
            </a:r>
            <a:r>
              <a:rPr lang="en-US" baseline="-25000" dirty="0" err="1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 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is its (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j)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element. In other words, </a:t>
            </a:r>
            <a:r>
              <a:rPr lang="en-US" b="1" dirty="0"/>
              <a:t>A</a:t>
            </a:r>
            <a:r>
              <a:rPr lang="en-US" dirty="0"/>
              <a:t> + </a:t>
            </a:r>
            <a:r>
              <a:rPr lang="en-US" b="1" dirty="0"/>
              <a:t>B</a:t>
            </a:r>
            <a:r>
              <a:rPr lang="en-US" dirty="0"/>
              <a:t> = [</a:t>
            </a:r>
            <a:r>
              <a:rPr lang="en-US" i="1" dirty="0">
                <a:ea typeface="Cambria Math" pitchFamily="18" charset="0"/>
              </a:rPr>
              <a:t>a</a:t>
            </a:r>
            <a:r>
              <a:rPr lang="en-US" i="1" baseline="-25000" dirty="0">
                <a:ea typeface="Cambria Math" pitchFamily="18" charset="0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err="1">
                <a:ea typeface="Cambria Math" pitchFamily="18" charset="0"/>
              </a:rPr>
              <a:t>b</a:t>
            </a:r>
            <a:r>
              <a:rPr lang="en-US" i="1" baseline="-25000" dirty="0" err="1">
                <a:ea typeface="Cambria Math" pitchFamily="18" charset="0"/>
              </a:rPr>
              <a:t>ij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].</a:t>
            </a:r>
          </a:p>
          <a:p>
            <a:pPr>
              <a:buNone/>
            </a:pPr>
            <a:r>
              <a:rPr lang="en-US" b="1" dirty="0">
                <a:ea typeface="Cambria Math" pitchFamily="18" charset="0"/>
              </a:rPr>
              <a:t>   Example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:</a:t>
            </a: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The requirements for computing the sum of A and B are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r(A) = r(B) and c(A) = c(B), otherwise A + B is not defined. </a:t>
            </a:r>
            <a:endParaRPr lang="en-US" dirty="0"/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1219200" y="4191000"/>
            <a:ext cx="6376035" cy="9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93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The Sum or Addition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-For any two matrices A and B, if r(A) = r(B) and c(A) = c(B), 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then A + B = B + A.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Namely, the matrix addition is commutative.</a:t>
            </a: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-For any three matrices A, B and D, if r(A) = r(B) = r(D) and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c(A) = c(B) = c(D), then (A + B) + D = A + (B + D).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Namely, the matrix addition is associative.</a:t>
            </a: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74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The Difference between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/>
              <a:t>   Definition:</a:t>
            </a:r>
            <a:r>
              <a:rPr lang="en-US" dirty="0"/>
              <a:t> Let </a:t>
            </a:r>
            <a:r>
              <a:rPr lang="en-US" b="1" dirty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= [a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] </a:t>
            </a:r>
            <a:r>
              <a:rPr lang="en-US" dirty="0"/>
              <a:t>and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b="1" dirty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= [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baseline="-25000" dirty="0" err="1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]</a:t>
            </a:r>
            <a:r>
              <a:rPr lang="en-US" i="1" dirty="0"/>
              <a:t> </a:t>
            </a:r>
            <a:r>
              <a:rPr lang="en-US" dirty="0"/>
              <a:t>be two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m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x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n</a:t>
            </a:r>
            <a:endParaRPr lang="en-US" i="1" dirty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 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m</a:t>
            </a:r>
            <a:r>
              <a:rPr lang="en-US" dirty="0"/>
              <a:t>atrices. The difference of </a:t>
            </a:r>
            <a:r>
              <a:rPr lang="en-US" b="1" dirty="0"/>
              <a:t>A</a:t>
            </a:r>
            <a:r>
              <a:rPr lang="en-US" dirty="0"/>
              <a:t> and </a:t>
            </a:r>
            <a:r>
              <a:rPr lang="en-US" b="1" dirty="0"/>
              <a:t>B</a:t>
            </a:r>
            <a:r>
              <a:rPr lang="en-US" dirty="0"/>
              <a:t>, denoted by </a:t>
            </a:r>
            <a:r>
              <a:rPr lang="en-US" b="1" dirty="0"/>
              <a:t>A</a:t>
            </a:r>
            <a:r>
              <a:rPr lang="en-US" dirty="0"/>
              <a:t> - </a:t>
            </a:r>
            <a:r>
              <a:rPr lang="en-US" b="1" dirty="0"/>
              <a:t>B</a:t>
            </a:r>
            <a:r>
              <a:rPr lang="en-US" dirty="0"/>
              <a:t>, is the 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m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x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n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matrix such that </a:t>
            </a:r>
            <a:r>
              <a:rPr lang="en-US" i="1" dirty="0">
                <a:ea typeface="Cambria Math" pitchFamily="18" charset="0"/>
              </a:rPr>
              <a:t>a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ij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- </a:t>
            </a:r>
            <a:r>
              <a:rPr lang="en-US" i="1" dirty="0" err="1">
                <a:ea typeface="Cambria Math" pitchFamily="18" charset="0"/>
              </a:rPr>
              <a:t>b</a:t>
            </a:r>
            <a:r>
              <a:rPr lang="en-US" baseline="-25000" dirty="0" err="1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is its (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j)</a:t>
            </a:r>
            <a:r>
              <a:rPr lang="en-US" dirty="0" err="1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element. In other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words, </a:t>
            </a:r>
            <a:r>
              <a:rPr lang="en-US" b="1" dirty="0"/>
              <a:t>A</a:t>
            </a:r>
            <a:r>
              <a:rPr lang="en-US" dirty="0"/>
              <a:t> - </a:t>
            </a:r>
            <a:r>
              <a:rPr lang="en-US" b="1" dirty="0"/>
              <a:t>B</a:t>
            </a:r>
            <a:r>
              <a:rPr lang="en-US" dirty="0"/>
              <a:t> = [</a:t>
            </a:r>
            <a:r>
              <a:rPr lang="en-US" i="1" dirty="0">
                <a:ea typeface="Cambria Math" pitchFamily="18" charset="0"/>
              </a:rPr>
              <a:t>a</a:t>
            </a:r>
            <a:r>
              <a:rPr lang="en-US" i="1" baseline="-25000" dirty="0">
                <a:ea typeface="Cambria Math" pitchFamily="18" charset="0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 - </a:t>
            </a:r>
            <a:r>
              <a:rPr lang="en-US" i="1" dirty="0" err="1">
                <a:ea typeface="Cambria Math" pitchFamily="18" charset="0"/>
              </a:rPr>
              <a:t>b</a:t>
            </a:r>
            <a:r>
              <a:rPr lang="en-US" i="1" baseline="-25000" dirty="0" err="1">
                <a:ea typeface="Cambria Math" pitchFamily="18" charset="0"/>
              </a:rPr>
              <a:t>ij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].</a:t>
            </a:r>
          </a:p>
          <a:p>
            <a:pPr>
              <a:buNone/>
            </a:pPr>
            <a:r>
              <a:rPr lang="en-US" b="1" dirty="0">
                <a:ea typeface="Cambria Math" pitchFamily="18" charset="0"/>
              </a:rPr>
              <a:t>   Example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:</a:t>
            </a: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The requirements for computing the difference between A and</a:t>
            </a:r>
          </a:p>
          <a:p>
            <a:pPr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B are r(A) = r(B) and c(A) = c(B), otherwise A - B is not defined.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6729A6-CBA1-4F1E-B602-C06544AD9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810000"/>
            <a:ext cx="61722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27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4DAA531-3117-4F68-BA77-35D9255AD0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77626"/>
            <a:ext cx="8610600" cy="670173"/>
          </a:xfrm>
        </p:spPr>
        <p:txBody>
          <a:bodyPr>
            <a:normAutofit/>
          </a:bodyPr>
          <a:lstStyle/>
          <a:p>
            <a:pPr algn="ctr"/>
            <a:r>
              <a:rPr lang="en-US" altLang="en-US" sz="2400" dirty="0"/>
              <a:t>The Multiplication between a Number and a Matrix 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3D426925-4F9E-4B15-AF98-F0607DF41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792480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/>
          </a:p>
          <a:p>
            <a:pPr>
              <a:spcBef>
                <a:spcPct val="50000"/>
              </a:spcBef>
            </a:pPr>
            <a:r>
              <a:rPr lang="en-US" altLang="en-US" sz="2000" dirty="0"/>
              <a:t>A matrix can be multiplied by a number. Let k be a number and </a:t>
            </a:r>
          </a:p>
          <a:p>
            <a:pPr>
              <a:spcBef>
                <a:spcPct val="50000"/>
              </a:spcBef>
            </a:pPr>
            <a:r>
              <a:rPr lang="en-US" altLang="en-US" sz="2000" dirty="0"/>
              <a:t>A = (a</a:t>
            </a:r>
            <a:r>
              <a:rPr lang="en-US" altLang="en-US" sz="2000" baseline="-25000" dirty="0"/>
              <a:t>ij</a:t>
            </a:r>
            <a:r>
              <a:rPr lang="en-US" altLang="en-US" sz="2000" dirty="0"/>
              <a:t>) is a matrix. Then</a:t>
            </a:r>
          </a:p>
          <a:p>
            <a:pPr algn="ctr">
              <a:spcBef>
                <a:spcPct val="50000"/>
              </a:spcBef>
            </a:pPr>
            <a:r>
              <a:rPr lang="en-US" altLang="en-US" sz="2000" b="1" dirty="0"/>
              <a:t>kA</a:t>
            </a:r>
            <a:r>
              <a:rPr lang="en-US" altLang="en-US" sz="2000" dirty="0"/>
              <a:t> = </a:t>
            </a:r>
            <a:r>
              <a:rPr lang="en-US" altLang="en-US" sz="2000" b="1" dirty="0"/>
              <a:t>Ak </a:t>
            </a:r>
            <a:r>
              <a:rPr lang="en-US" altLang="en-US" sz="2000" dirty="0"/>
              <a:t>is defined as </a:t>
            </a:r>
            <a:r>
              <a:rPr lang="en-US" altLang="en-US" sz="2000" b="1" dirty="0"/>
              <a:t>(</a:t>
            </a:r>
            <a:r>
              <a:rPr lang="en-US" altLang="en-US" sz="2000" b="1" dirty="0" err="1"/>
              <a:t>ka</a:t>
            </a:r>
            <a:r>
              <a:rPr lang="en-US" altLang="en-US" sz="2000" b="1" baseline="-25000" dirty="0" err="1"/>
              <a:t>ij</a:t>
            </a:r>
            <a:r>
              <a:rPr lang="en-US" altLang="en-US" sz="2000" b="1" dirty="0"/>
              <a:t>) = (</a:t>
            </a:r>
            <a:r>
              <a:rPr lang="en-US" altLang="en-US" sz="2000" b="1" dirty="0" err="1"/>
              <a:t>a</a:t>
            </a:r>
            <a:r>
              <a:rPr lang="en-US" altLang="en-US" sz="2000" b="1" baseline="-25000" dirty="0" err="1"/>
              <a:t>ij</a:t>
            </a:r>
            <a:r>
              <a:rPr lang="en-US" altLang="en-US" sz="2000" b="1" dirty="0" err="1"/>
              <a:t>k</a:t>
            </a:r>
            <a:r>
              <a:rPr lang="en-US" altLang="en-US" sz="2000" b="1" dirty="0"/>
              <a:t>)</a:t>
            </a:r>
          </a:p>
          <a:p>
            <a:pPr algn="ctr">
              <a:spcBef>
                <a:spcPct val="50000"/>
              </a:spcBef>
            </a:pPr>
            <a:endParaRPr lang="en-US" altLang="en-US" b="1" dirty="0"/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F1A91264-2685-472D-9065-A9646A995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33800"/>
            <a:ext cx="2514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Example,  If k = 4 and </a:t>
            </a:r>
          </a:p>
        </p:txBody>
      </p:sp>
      <p:graphicFrame>
        <p:nvGraphicFramePr>
          <p:cNvPr id="30726" name="Object 6">
            <a:extLst>
              <a:ext uri="{FF2B5EF4-FFF2-40B4-BE49-F238E27FC236}">
                <a16:creationId xmlns:a16="http://schemas.microsoft.com/office/drawing/2014/main" id="{C2A910E5-8CE4-4882-8E81-7A9A0C98FB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463394"/>
              </p:ext>
            </p:extLst>
          </p:nvPr>
        </p:nvGraphicFramePr>
        <p:xfrm>
          <a:off x="3151163" y="4267200"/>
          <a:ext cx="1612900" cy="216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4" name="Equation" r:id="rId3" imgW="825480" imgH="914400" progId="Equation.3">
                  <p:embed/>
                </p:oleObj>
              </mc:Choice>
              <mc:Fallback>
                <p:oleObj name="Equation" r:id="rId3" imgW="825480" imgH="914400" progId="Equation.3">
                  <p:embed/>
                  <p:pic>
                    <p:nvPicPr>
                      <p:cNvPr id="30726" name="Object 6">
                        <a:extLst>
                          <a:ext uri="{FF2B5EF4-FFF2-40B4-BE49-F238E27FC236}">
                            <a16:creationId xmlns:a16="http://schemas.microsoft.com/office/drawing/2014/main" id="{C2A910E5-8CE4-4882-8E81-7A9A0C98FB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63" y="4267200"/>
                        <a:ext cx="1612900" cy="216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1EC6F23-36F1-4B0A-9149-D067D650D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altLang="en-US" sz="2800" dirty="0"/>
              <a:t>The Multiplication between a Number and a Matrix </a:t>
            </a:r>
          </a:p>
        </p:txBody>
      </p:sp>
      <p:graphicFrame>
        <p:nvGraphicFramePr>
          <p:cNvPr id="31747" name="Object 3">
            <a:extLst>
              <a:ext uri="{FF2B5EF4-FFF2-40B4-BE49-F238E27FC236}">
                <a16:creationId xmlns:a16="http://schemas.microsoft.com/office/drawing/2014/main" id="{034B9867-35CF-435C-8A54-0A692A3C84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601686"/>
              </p:ext>
            </p:extLst>
          </p:nvPr>
        </p:nvGraphicFramePr>
        <p:xfrm>
          <a:off x="2057400" y="2057400"/>
          <a:ext cx="4789488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1" name="Equation" r:id="rId4" imgW="2450880" imgH="914400" progId="Equation.3">
                  <p:embed/>
                </p:oleObj>
              </mc:Choice>
              <mc:Fallback>
                <p:oleObj name="Equation" r:id="rId4" imgW="2450880" imgH="914400" progId="Equation.3">
                  <p:embed/>
                  <p:pic>
                    <p:nvPicPr>
                      <p:cNvPr id="31747" name="Object 3">
                        <a:extLst>
                          <a:ext uri="{FF2B5EF4-FFF2-40B4-BE49-F238E27FC236}">
                            <a16:creationId xmlns:a16="http://schemas.microsoft.com/office/drawing/2014/main" id="{034B9867-35CF-435C-8A54-0A692A3C84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57400"/>
                        <a:ext cx="4789488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An Example for Mixed Operations on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>
              <a:buNone/>
            </a:pPr>
            <a:r>
              <a:rPr lang="en-US" dirty="0"/>
              <a:t>Suppose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1    2             -3   3                   0   4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A =   4    5  ,  B =   -2  -1  , and D =   5   6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0   -1              2   4                   7   4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Then </a:t>
            </a:r>
            <a:r>
              <a:rPr lang="en-US" dirty="0">
                <a:latin typeface="Abadi" panose="020B0604020104020204" pitchFamily="34" charset="0"/>
              </a:rPr>
              <a:t>3A + 2B – 4D =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</a:t>
            </a:r>
            <a:r>
              <a:rPr lang="en-US" sz="2000" dirty="0">
                <a:latin typeface="Abadi" panose="020B0604020104020204" pitchFamily="34" charset="0"/>
              </a:rPr>
              <a:t>3*1   3*2         2*(-3)   2*3        4*0  4*4          -3     -4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3*4   3*5    +  2*(-2)    2*(-1)  -  4*5  4*6   =    -12   -11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3*0  3*(-1)       2*2      2*4        4*7  4*4          -24   -11    </a:t>
            </a:r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559F9B6C-0825-49B3-A20A-36929F6B86D9}"/>
              </a:ext>
            </a:extLst>
          </p:cNvPr>
          <p:cNvSpPr/>
          <p:nvPr/>
        </p:nvSpPr>
        <p:spPr>
          <a:xfrm>
            <a:off x="3899862" y="2007704"/>
            <a:ext cx="214938" cy="142129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2522AA8-DB63-4F1A-AAC8-F3733B019FE1}"/>
              </a:ext>
            </a:extLst>
          </p:cNvPr>
          <p:cNvSpPr/>
          <p:nvPr/>
        </p:nvSpPr>
        <p:spPr>
          <a:xfrm>
            <a:off x="6550590" y="1977887"/>
            <a:ext cx="295132" cy="145111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3E07BEC3-6F54-4847-8E11-A9B879419090}"/>
              </a:ext>
            </a:extLst>
          </p:cNvPr>
          <p:cNvSpPr/>
          <p:nvPr/>
        </p:nvSpPr>
        <p:spPr>
          <a:xfrm>
            <a:off x="2676669" y="1928191"/>
            <a:ext cx="214938" cy="1500809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6CCC9E03-C99F-4EB9-83A9-5DA3C98A2269}"/>
              </a:ext>
            </a:extLst>
          </p:cNvPr>
          <p:cNvSpPr/>
          <p:nvPr/>
        </p:nvSpPr>
        <p:spPr>
          <a:xfrm>
            <a:off x="1760336" y="1934817"/>
            <a:ext cx="248320" cy="149418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DD81592F-CB12-4634-935F-F6B872A741F6}"/>
              </a:ext>
            </a:extLst>
          </p:cNvPr>
          <p:cNvSpPr/>
          <p:nvPr/>
        </p:nvSpPr>
        <p:spPr>
          <a:xfrm>
            <a:off x="4735999" y="2014330"/>
            <a:ext cx="293203" cy="141467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ket 18">
            <a:extLst>
              <a:ext uri="{FF2B5EF4-FFF2-40B4-BE49-F238E27FC236}">
                <a16:creationId xmlns:a16="http://schemas.microsoft.com/office/drawing/2014/main" id="{FF1C2F9C-2B1C-4AC4-BD46-CB46ED7F5E64}"/>
              </a:ext>
            </a:extLst>
          </p:cNvPr>
          <p:cNvSpPr/>
          <p:nvPr/>
        </p:nvSpPr>
        <p:spPr>
          <a:xfrm>
            <a:off x="7482658" y="2014331"/>
            <a:ext cx="295131" cy="141467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ket 21">
            <a:extLst>
              <a:ext uri="{FF2B5EF4-FFF2-40B4-BE49-F238E27FC236}">
                <a16:creationId xmlns:a16="http://schemas.microsoft.com/office/drawing/2014/main" id="{511582D3-CCF4-4C97-A681-7CBCBBDB2E3B}"/>
              </a:ext>
            </a:extLst>
          </p:cNvPr>
          <p:cNvSpPr/>
          <p:nvPr/>
        </p:nvSpPr>
        <p:spPr>
          <a:xfrm flipV="1">
            <a:off x="609600" y="4368248"/>
            <a:ext cx="181076" cy="1194351"/>
          </a:xfrm>
          <a:prstGeom prst="leftBracket">
            <a:avLst>
              <a:gd name="adj" fmla="val 31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Bracket 22">
            <a:extLst>
              <a:ext uri="{FF2B5EF4-FFF2-40B4-BE49-F238E27FC236}">
                <a16:creationId xmlns:a16="http://schemas.microsoft.com/office/drawing/2014/main" id="{0613AC81-7909-4B59-A7A5-9CCF5600F1B2}"/>
              </a:ext>
            </a:extLst>
          </p:cNvPr>
          <p:cNvSpPr/>
          <p:nvPr/>
        </p:nvSpPr>
        <p:spPr>
          <a:xfrm>
            <a:off x="1723212" y="4368248"/>
            <a:ext cx="228600" cy="1194352"/>
          </a:xfrm>
          <a:prstGeom prst="rightBracket">
            <a:avLst>
              <a:gd name="adj" fmla="val 258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1F29B7D1-F8BF-4C9D-955F-7CEEF8CA6F54}"/>
              </a:ext>
            </a:extLst>
          </p:cNvPr>
          <p:cNvSpPr/>
          <p:nvPr/>
        </p:nvSpPr>
        <p:spPr>
          <a:xfrm flipV="1">
            <a:off x="2286760" y="4373218"/>
            <a:ext cx="228600" cy="1189381"/>
          </a:xfrm>
          <a:prstGeom prst="leftBracket">
            <a:avLst>
              <a:gd name="adj" fmla="val 31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8F792CDF-6057-42E1-878D-ABCDDA9881CF}"/>
              </a:ext>
            </a:extLst>
          </p:cNvPr>
          <p:cNvSpPr/>
          <p:nvPr/>
        </p:nvSpPr>
        <p:spPr>
          <a:xfrm>
            <a:off x="3744497" y="4368248"/>
            <a:ext cx="228601" cy="1194352"/>
          </a:xfrm>
          <a:prstGeom prst="rightBracket">
            <a:avLst>
              <a:gd name="adj" fmla="val 258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B87ED896-BE9E-46FE-B698-5F5A2D1DF9DC}"/>
              </a:ext>
            </a:extLst>
          </p:cNvPr>
          <p:cNvSpPr/>
          <p:nvPr/>
        </p:nvSpPr>
        <p:spPr>
          <a:xfrm flipV="1">
            <a:off x="4236488" y="4373218"/>
            <a:ext cx="228601" cy="1189381"/>
          </a:xfrm>
          <a:prstGeom prst="leftBracket">
            <a:avLst>
              <a:gd name="adj" fmla="val 31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C922FCD1-E56D-4215-B1B1-B0042ADAFDDC}"/>
              </a:ext>
            </a:extLst>
          </p:cNvPr>
          <p:cNvSpPr/>
          <p:nvPr/>
        </p:nvSpPr>
        <p:spPr>
          <a:xfrm>
            <a:off x="5154713" y="4368247"/>
            <a:ext cx="228600" cy="1219197"/>
          </a:xfrm>
          <a:prstGeom prst="rightBracket">
            <a:avLst>
              <a:gd name="adj" fmla="val 258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Bracket 27">
            <a:extLst>
              <a:ext uri="{FF2B5EF4-FFF2-40B4-BE49-F238E27FC236}">
                <a16:creationId xmlns:a16="http://schemas.microsoft.com/office/drawing/2014/main" id="{97A1B719-D7F2-48B7-A30D-F70E56AF16C7}"/>
              </a:ext>
            </a:extLst>
          </p:cNvPr>
          <p:cNvSpPr/>
          <p:nvPr/>
        </p:nvSpPr>
        <p:spPr>
          <a:xfrm flipV="1">
            <a:off x="5752531" y="4398064"/>
            <a:ext cx="171001" cy="1189380"/>
          </a:xfrm>
          <a:prstGeom prst="leftBracket">
            <a:avLst>
              <a:gd name="adj" fmla="val 31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939B156F-20B3-4313-A50B-4F63267E2D1F}"/>
              </a:ext>
            </a:extLst>
          </p:cNvPr>
          <p:cNvSpPr/>
          <p:nvPr/>
        </p:nvSpPr>
        <p:spPr>
          <a:xfrm>
            <a:off x="6936476" y="4398064"/>
            <a:ext cx="228600" cy="1164535"/>
          </a:xfrm>
          <a:prstGeom prst="rightBracket">
            <a:avLst>
              <a:gd name="adj" fmla="val 258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57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You can work on a similar one after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Suppose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-1   4             -4   5                   4   0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A =   3   -2  ,  B =    8  -6  , and D =   3   9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4    5              -3  2                   8   2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 </a:t>
            </a:r>
          </a:p>
          <a:p>
            <a:pPr>
              <a:buNone/>
            </a:pPr>
            <a:r>
              <a:rPr lang="en-US" dirty="0"/>
              <a:t>Find </a:t>
            </a:r>
            <a:r>
              <a:rPr lang="en-US" dirty="0">
                <a:latin typeface="Abadi" panose="020B0604020104020204" pitchFamily="34" charset="0"/>
              </a:rPr>
              <a:t>2A + 3B – 5D =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</a:t>
            </a:r>
            <a:endParaRPr lang="en-US" sz="2000" dirty="0">
              <a:latin typeface="Abadi" panose="020B0604020104020204" pitchFamily="34" charset="0"/>
            </a:endParaRPr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559F9B6C-0825-49B3-A20A-36929F6B86D9}"/>
              </a:ext>
            </a:extLst>
          </p:cNvPr>
          <p:cNvSpPr/>
          <p:nvPr/>
        </p:nvSpPr>
        <p:spPr>
          <a:xfrm>
            <a:off x="3826988" y="2438400"/>
            <a:ext cx="214938" cy="142129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2522AA8-DB63-4F1A-AAC8-F3733B019FE1}"/>
              </a:ext>
            </a:extLst>
          </p:cNvPr>
          <p:cNvSpPr/>
          <p:nvPr/>
        </p:nvSpPr>
        <p:spPr>
          <a:xfrm>
            <a:off x="6493056" y="2405268"/>
            <a:ext cx="295132" cy="145111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3E07BEC3-6F54-4847-8E11-A9B879419090}"/>
              </a:ext>
            </a:extLst>
          </p:cNvPr>
          <p:cNvSpPr/>
          <p:nvPr/>
        </p:nvSpPr>
        <p:spPr>
          <a:xfrm>
            <a:off x="2728983" y="2408582"/>
            <a:ext cx="214938" cy="1500809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6CCC9E03-C99F-4EB9-83A9-5DA3C98A2269}"/>
              </a:ext>
            </a:extLst>
          </p:cNvPr>
          <p:cNvSpPr/>
          <p:nvPr/>
        </p:nvSpPr>
        <p:spPr>
          <a:xfrm>
            <a:off x="1711068" y="2401956"/>
            <a:ext cx="248320" cy="149418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DD81592F-CB12-4634-935F-F6B872A741F6}"/>
              </a:ext>
            </a:extLst>
          </p:cNvPr>
          <p:cNvSpPr/>
          <p:nvPr/>
        </p:nvSpPr>
        <p:spPr>
          <a:xfrm>
            <a:off x="4719453" y="2451651"/>
            <a:ext cx="293203" cy="141467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ket 18">
            <a:extLst>
              <a:ext uri="{FF2B5EF4-FFF2-40B4-BE49-F238E27FC236}">
                <a16:creationId xmlns:a16="http://schemas.microsoft.com/office/drawing/2014/main" id="{FF1C2F9C-2B1C-4AC4-BD46-CB46ED7F5E64}"/>
              </a:ext>
            </a:extLst>
          </p:cNvPr>
          <p:cNvSpPr/>
          <p:nvPr/>
        </p:nvSpPr>
        <p:spPr>
          <a:xfrm>
            <a:off x="7373754" y="2408582"/>
            <a:ext cx="295131" cy="141467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88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89723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The Multiplication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933" y="1143000"/>
            <a:ext cx="8677667" cy="5181600"/>
          </a:xfrm>
        </p:spPr>
        <p:txBody>
          <a:bodyPr/>
          <a:lstStyle/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-The following definition for the multiplications for two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matrices was formally introduced by Arthur Cayley, a British mathematician.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-http://bellomo.faculty.unlv.edu/Math365/Notes/Ch1-Sect05_MatrixMultip.pdf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-https://en.wikipedia.org/wiki/</a:t>
            </a:r>
            <a:r>
              <a:rPr lang="en-US" sz="2000" dirty="0" err="1">
                <a:latin typeface="Abadi" panose="020B0604020104020204" pitchFamily="34" charset="0"/>
              </a:rPr>
              <a:t>Arthur_Cayley</a:t>
            </a:r>
            <a:r>
              <a:rPr lang="en-US" sz="2000" dirty="0">
                <a:latin typeface="Abadi" panose="020B0604020104020204" pitchFamily="34" charset="0"/>
              </a:rPr>
              <a:t>. </a:t>
            </a:r>
          </a:p>
          <a:p>
            <a:pPr>
              <a:buNone/>
            </a:pPr>
            <a:endParaRPr lang="en-US" sz="2000" dirty="0">
              <a:latin typeface="Abadi" panose="020B0604020104020204" pitchFamily="34" charset="0"/>
            </a:endParaRPr>
          </a:p>
          <a:p>
            <a:pPr>
              <a:buNone/>
            </a:pPr>
            <a:endParaRPr lang="en-US" sz="2000" dirty="0">
              <a:latin typeface="Abadi" panose="020B0604020104020204" pitchFamily="34" charset="0"/>
            </a:endParaRPr>
          </a:p>
          <a:p>
            <a:pPr>
              <a:buNone/>
            </a:pPr>
            <a:endParaRPr lang="en-US" sz="2000" dirty="0">
              <a:latin typeface="Abadi" panose="020B06040201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4A58BF-E3C7-4624-9F7E-E2C471952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827" y="2971800"/>
            <a:ext cx="2606675" cy="2716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52E4B3-A6E1-4A68-886C-69E8B2CD5D6C}"/>
              </a:ext>
            </a:extLst>
          </p:cNvPr>
          <p:cNvSpPr/>
          <p:nvPr/>
        </p:nvSpPr>
        <p:spPr>
          <a:xfrm rot="10800000" flipV="1">
            <a:off x="3217413" y="5706790"/>
            <a:ext cx="28707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Arthur Cayley (1821-1895)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69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The Multiplication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876800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-The multiplication of a row matrix and a column matrix.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Suppose X is a row matrix and Y is a column matrix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such that c(X) = r(Y). For instance, c(X) = r(Y) = 5.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                            </a:t>
            </a:r>
            <a:r>
              <a:rPr lang="en-US" sz="2000" dirty="0">
                <a:latin typeface="Abadi" panose="020B0604020104020204" pitchFamily="34" charset="0"/>
              </a:rPr>
              <a:t>y</a:t>
            </a:r>
            <a:r>
              <a:rPr lang="en-US" baseline="-25000" dirty="0">
                <a:latin typeface="Abadi" panose="020B0604020104020204" pitchFamily="34" charset="0"/>
              </a:rPr>
              <a:t>1</a:t>
            </a:r>
            <a:r>
              <a:rPr lang="en-US" dirty="0">
                <a:latin typeface="Abadi" panose="020B0604020104020204" pitchFamily="34" charset="0"/>
              </a:rPr>
              <a:t>   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    y</a:t>
            </a:r>
            <a:r>
              <a:rPr lang="en-US" sz="2000" baseline="-25000" dirty="0">
                <a:latin typeface="Abadi" panose="020B0604020104020204" pitchFamily="34" charset="0"/>
              </a:rPr>
              <a:t>2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X = [x</a:t>
            </a:r>
            <a:r>
              <a:rPr lang="en-US" sz="2000" baseline="-25000" dirty="0">
                <a:latin typeface="Abadi" panose="020B0604020104020204" pitchFamily="34" charset="0"/>
              </a:rPr>
              <a:t>1</a:t>
            </a:r>
            <a:r>
              <a:rPr lang="en-US" sz="2000" dirty="0">
                <a:latin typeface="Abadi" panose="020B0604020104020204" pitchFamily="34" charset="0"/>
              </a:rPr>
              <a:t>, x</a:t>
            </a:r>
            <a:r>
              <a:rPr lang="en-US" sz="2000" baseline="-25000" dirty="0">
                <a:latin typeface="Abadi" panose="020B0604020104020204" pitchFamily="34" charset="0"/>
              </a:rPr>
              <a:t>2</a:t>
            </a:r>
            <a:r>
              <a:rPr lang="en-US" sz="2000" dirty="0">
                <a:latin typeface="Abadi" panose="020B0604020104020204" pitchFamily="34" charset="0"/>
              </a:rPr>
              <a:t>, x</a:t>
            </a:r>
            <a:r>
              <a:rPr lang="en-US" sz="2000" baseline="-25000" dirty="0">
                <a:latin typeface="Abadi" panose="020B0604020104020204" pitchFamily="34" charset="0"/>
              </a:rPr>
              <a:t>3</a:t>
            </a:r>
            <a:r>
              <a:rPr lang="en-US" sz="2000" dirty="0">
                <a:latin typeface="Abadi" panose="020B0604020104020204" pitchFamily="34" charset="0"/>
              </a:rPr>
              <a:t>, x</a:t>
            </a:r>
            <a:r>
              <a:rPr lang="en-US" sz="2000" baseline="-25000" dirty="0">
                <a:latin typeface="Abadi" panose="020B0604020104020204" pitchFamily="34" charset="0"/>
              </a:rPr>
              <a:t>4, </a:t>
            </a:r>
            <a:r>
              <a:rPr lang="en-US" sz="2000" dirty="0">
                <a:latin typeface="Abadi" panose="020B0604020104020204" pitchFamily="34" charset="0"/>
              </a:rPr>
              <a:t>x</a:t>
            </a:r>
            <a:r>
              <a:rPr lang="en-US" sz="2000" baseline="-25000" dirty="0">
                <a:latin typeface="Abadi" panose="020B0604020104020204" pitchFamily="34" charset="0"/>
              </a:rPr>
              <a:t>5</a:t>
            </a:r>
            <a:r>
              <a:rPr lang="en-US" sz="2000" dirty="0">
                <a:latin typeface="Abadi" panose="020B0604020104020204" pitchFamily="34" charset="0"/>
              </a:rPr>
              <a:t>], Y =    y</a:t>
            </a:r>
            <a:r>
              <a:rPr lang="en-US" sz="2000" baseline="-25000" dirty="0">
                <a:latin typeface="Abadi" panose="020B0604020104020204" pitchFamily="34" charset="0"/>
              </a:rPr>
              <a:t>3  .</a:t>
            </a:r>
            <a:r>
              <a:rPr lang="en-US" sz="2000" dirty="0">
                <a:latin typeface="Abadi" panose="020B0604020104020204" pitchFamily="34" charset="0"/>
              </a:rPr>
              <a:t> Then XY = x</a:t>
            </a:r>
            <a:r>
              <a:rPr lang="en-US" sz="2000" baseline="-25000" dirty="0">
                <a:latin typeface="Abadi" panose="020B0604020104020204" pitchFamily="34" charset="0"/>
              </a:rPr>
              <a:t>1</a:t>
            </a:r>
            <a:r>
              <a:rPr lang="en-US" sz="2000" dirty="0">
                <a:latin typeface="Abadi" panose="020B0604020104020204" pitchFamily="34" charset="0"/>
              </a:rPr>
              <a:t>y</a:t>
            </a:r>
            <a:r>
              <a:rPr lang="en-US" sz="2000" baseline="-25000" dirty="0">
                <a:latin typeface="Abadi" panose="020B0604020104020204" pitchFamily="34" charset="0"/>
              </a:rPr>
              <a:t>1</a:t>
            </a:r>
            <a:r>
              <a:rPr lang="en-US" sz="2000" dirty="0">
                <a:latin typeface="Abadi" panose="020B0604020104020204" pitchFamily="34" charset="0"/>
              </a:rPr>
              <a:t>+ x</a:t>
            </a:r>
            <a:r>
              <a:rPr lang="en-US" sz="2000" baseline="-25000" dirty="0">
                <a:latin typeface="Abadi" panose="020B0604020104020204" pitchFamily="34" charset="0"/>
              </a:rPr>
              <a:t>2</a:t>
            </a:r>
            <a:r>
              <a:rPr lang="en-US" sz="2000" dirty="0">
                <a:latin typeface="Abadi" panose="020B0604020104020204" pitchFamily="34" charset="0"/>
              </a:rPr>
              <a:t>y</a:t>
            </a:r>
            <a:r>
              <a:rPr lang="en-US" sz="2000" baseline="-25000" dirty="0">
                <a:latin typeface="Abadi" panose="020B0604020104020204" pitchFamily="34" charset="0"/>
              </a:rPr>
              <a:t>2</a:t>
            </a:r>
            <a:r>
              <a:rPr lang="en-US" sz="2000" dirty="0">
                <a:latin typeface="Abadi" panose="020B0604020104020204" pitchFamily="34" charset="0"/>
              </a:rPr>
              <a:t>+ x</a:t>
            </a:r>
            <a:r>
              <a:rPr lang="en-US" sz="2000" baseline="-25000" dirty="0">
                <a:latin typeface="Abadi" panose="020B0604020104020204" pitchFamily="34" charset="0"/>
              </a:rPr>
              <a:t>3</a:t>
            </a:r>
            <a:r>
              <a:rPr lang="en-US" sz="2000" dirty="0">
                <a:latin typeface="Abadi" panose="020B0604020104020204" pitchFamily="34" charset="0"/>
              </a:rPr>
              <a:t>y</a:t>
            </a:r>
            <a:r>
              <a:rPr lang="en-US" sz="2000" baseline="-25000" dirty="0">
                <a:latin typeface="Abadi" panose="020B0604020104020204" pitchFamily="34" charset="0"/>
              </a:rPr>
              <a:t>3</a:t>
            </a:r>
            <a:r>
              <a:rPr lang="en-US" sz="2000" dirty="0">
                <a:latin typeface="Abadi" panose="020B0604020104020204" pitchFamily="34" charset="0"/>
              </a:rPr>
              <a:t>+ x</a:t>
            </a:r>
            <a:r>
              <a:rPr lang="en-US" sz="2000" baseline="-25000" dirty="0">
                <a:latin typeface="Abadi" panose="020B0604020104020204" pitchFamily="34" charset="0"/>
              </a:rPr>
              <a:t>4</a:t>
            </a:r>
            <a:r>
              <a:rPr lang="en-US" sz="2000" dirty="0">
                <a:latin typeface="Abadi" panose="020B0604020104020204" pitchFamily="34" charset="0"/>
              </a:rPr>
              <a:t>y</a:t>
            </a:r>
            <a:r>
              <a:rPr lang="en-US" sz="2000" baseline="-25000" dirty="0">
                <a:latin typeface="Abadi" panose="020B0604020104020204" pitchFamily="34" charset="0"/>
              </a:rPr>
              <a:t>4</a:t>
            </a:r>
            <a:r>
              <a:rPr lang="en-US" sz="2000" dirty="0">
                <a:latin typeface="Abadi" panose="020B0604020104020204" pitchFamily="34" charset="0"/>
              </a:rPr>
              <a:t>+ x</a:t>
            </a:r>
            <a:r>
              <a:rPr lang="en-US" sz="2000" baseline="-25000" dirty="0">
                <a:latin typeface="Abadi" panose="020B0604020104020204" pitchFamily="34" charset="0"/>
              </a:rPr>
              <a:t>5</a:t>
            </a:r>
            <a:r>
              <a:rPr lang="en-US" sz="2000" dirty="0">
                <a:latin typeface="Abadi" panose="020B0604020104020204" pitchFamily="34" charset="0"/>
              </a:rPr>
              <a:t>y</a:t>
            </a:r>
            <a:r>
              <a:rPr lang="en-US" sz="2000" baseline="-25000" dirty="0">
                <a:latin typeface="Abadi" panose="020B0604020104020204" pitchFamily="34" charset="0"/>
              </a:rPr>
              <a:t>5.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    y</a:t>
            </a:r>
            <a:r>
              <a:rPr lang="en-US" sz="2000" baseline="-25000" dirty="0">
                <a:latin typeface="Abadi" panose="020B0604020104020204" pitchFamily="34" charset="0"/>
              </a:rPr>
              <a:t>4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    y</a:t>
            </a:r>
            <a:r>
              <a:rPr lang="en-US" sz="2000" baseline="-25000" dirty="0">
                <a:latin typeface="Abadi" panose="020B0604020104020204" pitchFamily="34" charset="0"/>
              </a:rPr>
              <a:t>5</a:t>
            </a:r>
          </a:p>
          <a:p>
            <a:pPr>
              <a:buNone/>
            </a:pPr>
            <a:endParaRPr lang="en-US" sz="2000" dirty="0">
              <a:latin typeface="Abadi" panose="020B0604020104020204" pitchFamily="34" charset="0"/>
            </a:endParaRP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2522AA8-DB63-4F1A-AAC8-F3733B019FE1}"/>
              </a:ext>
            </a:extLst>
          </p:cNvPr>
          <p:cNvSpPr/>
          <p:nvPr/>
        </p:nvSpPr>
        <p:spPr>
          <a:xfrm>
            <a:off x="3276600" y="3538332"/>
            <a:ext cx="122853" cy="183873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ket 18">
            <a:extLst>
              <a:ext uri="{FF2B5EF4-FFF2-40B4-BE49-F238E27FC236}">
                <a16:creationId xmlns:a16="http://schemas.microsoft.com/office/drawing/2014/main" id="{FF1C2F9C-2B1C-4AC4-BD46-CB46ED7F5E64}"/>
              </a:ext>
            </a:extLst>
          </p:cNvPr>
          <p:cNvSpPr/>
          <p:nvPr/>
        </p:nvSpPr>
        <p:spPr>
          <a:xfrm>
            <a:off x="3657600" y="3538333"/>
            <a:ext cx="122853" cy="1838737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87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An Example for the Multiplication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572000"/>
          </a:xfrm>
        </p:spPr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-When c(A) = r(B), we can multiply A and B, otherwise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AB is not defined.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-Suppose A is a 2x3 matrix and B is a 3x4 matrix.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   7    8    9     0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A</a:t>
            </a:r>
            <a:r>
              <a:rPr lang="en-US" sz="2000" baseline="-25000" dirty="0">
                <a:latin typeface="Abadi" panose="020B0604020104020204" pitchFamily="34" charset="0"/>
              </a:rPr>
              <a:t>2x3</a:t>
            </a:r>
            <a:r>
              <a:rPr lang="en-US" sz="2000" dirty="0">
                <a:latin typeface="Abadi" panose="020B0604020104020204" pitchFamily="34" charset="0"/>
              </a:rPr>
              <a:t> =   1   2   3 , B</a:t>
            </a:r>
            <a:r>
              <a:rPr lang="en-US" sz="2000" baseline="-25000" dirty="0">
                <a:latin typeface="Abadi" panose="020B0604020104020204" pitchFamily="34" charset="0"/>
              </a:rPr>
              <a:t>3x4 </a:t>
            </a:r>
            <a:r>
              <a:rPr lang="en-US" sz="2000" dirty="0">
                <a:latin typeface="Abadi" panose="020B0604020104020204" pitchFamily="34" charset="0"/>
              </a:rPr>
              <a:t>=   -1   -2   -3    -4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4   5   6               -5   -6   -7   -8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Define M = A</a:t>
            </a:r>
            <a:r>
              <a:rPr lang="en-US" sz="2000" baseline="-25000" dirty="0">
                <a:latin typeface="Abadi" panose="020B0604020104020204" pitchFamily="34" charset="0"/>
              </a:rPr>
              <a:t>2x3</a:t>
            </a:r>
            <a:r>
              <a:rPr lang="en-US" sz="2000" dirty="0">
                <a:latin typeface="Abadi" panose="020B0604020104020204" pitchFamily="34" charset="0"/>
              </a:rPr>
              <a:t> B</a:t>
            </a:r>
            <a:r>
              <a:rPr lang="en-US" sz="2000" baseline="-25000" dirty="0">
                <a:latin typeface="Abadi" panose="020B0604020104020204" pitchFamily="34" charset="0"/>
              </a:rPr>
              <a:t>3x4</a:t>
            </a:r>
            <a:r>
              <a:rPr lang="en-US" sz="2000" dirty="0">
                <a:latin typeface="Abadi" panose="020B0604020104020204" pitchFamily="34" charset="0"/>
              </a:rPr>
              <a:t>. Then M has 2 rows and 4 columns.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Namely, M = M</a:t>
            </a:r>
            <a:r>
              <a:rPr lang="en-US" sz="2000" baseline="-25000" dirty="0">
                <a:latin typeface="Abadi" panose="020B0604020104020204" pitchFamily="34" charset="0"/>
              </a:rPr>
              <a:t>2x4</a:t>
            </a:r>
            <a:r>
              <a:rPr lang="en-US" sz="2000" dirty="0">
                <a:latin typeface="Abadi" panose="020B0604020104020204" pitchFamily="34" charset="0"/>
              </a:rPr>
              <a:t> = (</a:t>
            </a:r>
            <a:r>
              <a:rPr lang="en-US" sz="2000" dirty="0" err="1">
                <a:latin typeface="Abadi" panose="020B0604020104020204" pitchFamily="34" charset="0"/>
              </a:rPr>
              <a:t>m</a:t>
            </a:r>
            <a:r>
              <a:rPr lang="en-US" sz="2000" baseline="-25000" dirty="0" err="1">
                <a:latin typeface="Abadi" panose="020B0604020104020204" pitchFamily="34" charset="0"/>
              </a:rPr>
              <a:t>ij</a:t>
            </a:r>
            <a:r>
              <a:rPr lang="en-US" sz="2000" dirty="0">
                <a:latin typeface="Abadi" panose="020B0604020104020204" pitchFamily="34" charset="0"/>
              </a:rPr>
              <a:t>)</a:t>
            </a:r>
            <a:r>
              <a:rPr lang="en-US" sz="2000" baseline="-25000" dirty="0">
                <a:latin typeface="Abadi" panose="020B0604020104020204" pitchFamily="34" charset="0"/>
              </a:rPr>
              <a:t>2x4. </a:t>
            </a:r>
            <a:endParaRPr lang="en-US" sz="2000" dirty="0">
              <a:latin typeface="Abadi" panose="020B0604020104020204" pitchFamily="34" charset="0"/>
            </a:endParaRP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2522AA8-DB63-4F1A-AAC8-F3733B019FE1}"/>
              </a:ext>
            </a:extLst>
          </p:cNvPr>
          <p:cNvSpPr/>
          <p:nvPr/>
        </p:nvSpPr>
        <p:spPr>
          <a:xfrm>
            <a:off x="1099127" y="3957709"/>
            <a:ext cx="83144" cy="8382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ket 18">
            <a:extLst>
              <a:ext uri="{FF2B5EF4-FFF2-40B4-BE49-F238E27FC236}">
                <a16:creationId xmlns:a16="http://schemas.microsoft.com/office/drawing/2014/main" id="{FF1C2F9C-2B1C-4AC4-BD46-CB46ED7F5E64}"/>
              </a:ext>
            </a:extLst>
          </p:cNvPr>
          <p:cNvSpPr/>
          <p:nvPr/>
        </p:nvSpPr>
        <p:spPr>
          <a:xfrm>
            <a:off x="2130034" y="3952200"/>
            <a:ext cx="76200" cy="8382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878C03FB-BFBB-4CDF-9096-F2647E713875}"/>
              </a:ext>
            </a:extLst>
          </p:cNvPr>
          <p:cNvSpPr/>
          <p:nvPr/>
        </p:nvSpPr>
        <p:spPr>
          <a:xfrm flipH="1">
            <a:off x="4973358" y="3723599"/>
            <a:ext cx="113624" cy="10668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ket 7">
            <a:extLst>
              <a:ext uri="{FF2B5EF4-FFF2-40B4-BE49-F238E27FC236}">
                <a16:creationId xmlns:a16="http://schemas.microsoft.com/office/drawing/2014/main" id="{F62CACD4-4AA6-42B7-85A6-D5DACA809B1E}"/>
              </a:ext>
            </a:extLst>
          </p:cNvPr>
          <p:cNvSpPr/>
          <p:nvPr/>
        </p:nvSpPr>
        <p:spPr>
          <a:xfrm>
            <a:off x="3142763" y="3723600"/>
            <a:ext cx="113624" cy="1066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216025" y="192088"/>
            <a:ext cx="673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Are the following matrix multiplications possible?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347663" y="788988"/>
          <a:ext cx="23241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6" name="Equation" r:id="rId4" imgW="2323800" imgH="1346040" progId="">
                  <p:embed/>
                </p:oleObj>
              </mc:Choice>
              <mc:Fallback>
                <p:oleObj name="Equation" r:id="rId4" imgW="2323800" imgH="1346040" progId="">
                  <p:embed/>
                  <p:pic>
                    <p:nvPicPr>
                      <p:cNvPr id="81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663" y="788988"/>
                        <a:ext cx="23241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4510088" y="2765425"/>
          <a:ext cx="19177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7" name="Equation" r:id="rId6" imgW="1917360" imgH="1346040" progId="">
                  <p:embed/>
                </p:oleObj>
              </mc:Choice>
              <mc:Fallback>
                <p:oleObj name="Equation" r:id="rId6" imgW="1917360" imgH="1346040" progId="">
                  <p:embed/>
                  <p:pic>
                    <p:nvPicPr>
                      <p:cNvPr id="8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0088" y="2765425"/>
                        <a:ext cx="19177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419100" y="5019675"/>
          <a:ext cx="20701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8" name="Equation" r:id="rId8" imgW="2070000" imgH="863280" progId="">
                  <p:embed/>
                </p:oleObj>
              </mc:Choice>
              <mc:Fallback>
                <p:oleObj name="Equation" r:id="rId8" imgW="2070000" imgH="863280" progId="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5019675"/>
                        <a:ext cx="20701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4513263" y="774700"/>
          <a:ext cx="25273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9" name="Equation" r:id="rId10" imgW="2527200" imgH="1346040" progId="">
                  <p:embed/>
                </p:oleObj>
              </mc:Choice>
              <mc:Fallback>
                <p:oleObj name="Equation" r:id="rId10" imgW="2527200" imgH="1346040" progId="">
                  <p:embed/>
                  <p:pic>
                    <p:nvPicPr>
                      <p:cNvPr id="81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263" y="774700"/>
                        <a:ext cx="25273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384175" y="2709863"/>
          <a:ext cx="25273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0" name="Equation" r:id="rId12" imgW="2527200" imgH="1346040" progId="">
                  <p:embed/>
                </p:oleObj>
              </mc:Choice>
              <mc:Fallback>
                <p:oleObj name="Equation" r:id="rId12" imgW="2527200" imgH="1346040" progId="">
                  <p:embed/>
                  <p:pic>
                    <p:nvPicPr>
                      <p:cNvPr id="819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2709863"/>
                        <a:ext cx="25273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0" name="Object 8"/>
          <p:cNvGraphicFramePr>
            <a:graphicFrameLocks noChangeAspect="1"/>
          </p:cNvGraphicFramePr>
          <p:nvPr/>
        </p:nvGraphicFramePr>
        <p:xfrm>
          <a:off x="4575175" y="4778375"/>
          <a:ext cx="25146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11" name="Equation" r:id="rId14" imgW="2514600" imgH="1346040" progId="">
                  <p:embed/>
                </p:oleObj>
              </mc:Choice>
              <mc:Fallback>
                <p:oleObj name="Equation" r:id="rId14" imgW="2514600" imgH="1346040" progId="">
                  <p:embed/>
                  <p:pic>
                    <p:nvPicPr>
                      <p:cNvPr id="820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5175" y="4778375"/>
                        <a:ext cx="2514600" cy="134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7" name="Group 15"/>
          <p:cNvGrpSpPr>
            <a:grpSpLocks/>
          </p:cNvGrpSpPr>
          <p:nvPr/>
        </p:nvGrpSpPr>
        <p:grpSpPr bwMode="auto">
          <a:xfrm>
            <a:off x="411163" y="1196975"/>
            <a:ext cx="3006725" cy="1357313"/>
            <a:chOff x="259" y="754"/>
            <a:chExt cx="1894" cy="85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259" y="1321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3 x </a:t>
              </a:r>
              <a:r>
                <a:rPr lang="en-US" dirty="0">
                  <a:solidFill>
                    <a:srgbClr val="FF0000"/>
                  </a:solidFill>
                </a:rPr>
                <a:t>2</a:t>
              </a:r>
              <a:r>
                <a:rPr lang="en-US" dirty="0">
                  <a:solidFill>
                    <a:schemeClr val="accent2"/>
                  </a:solidFill>
                </a:rPr>
                <a:t>       </a:t>
              </a:r>
              <a:r>
                <a:rPr lang="en-US" dirty="0">
                  <a:solidFill>
                    <a:srgbClr val="FF0000"/>
                  </a:solidFill>
                </a:rPr>
                <a:t>3</a:t>
              </a:r>
              <a:r>
                <a:rPr lang="en-US" dirty="0">
                  <a:solidFill>
                    <a:schemeClr val="accent2"/>
                  </a:solidFill>
                </a:rPr>
                <a:t> x 2</a:t>
              </a:r>
            </a:p>
          </p:txBody>
        </p:sp>
        <p:sp>
          <p:nvSpPr>
            <p:cNvPr id="8202" name="Text Box 10"/>
            <p:cNvSpPr txBox="1">
              <a:spLocks noChangeArrowheads="1"/>
            </p:cNvSpPr>
            <p:nvPr/>
          </p:nvSpPr>
          <p:spPr bwMode="auto">
            <a:xfrm>
              <a:off x="1749" y="754"/>
              <a:ext cx="4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NO</a:t>
              </a:r>
            </a:p>
          </p:txBody>
        </p:sp>
      </p:grpSp>
      <p:grpSp>
        <p:nvGrpSpPr>
          <p:cNvPr id="8208" name="Group 16"/>
          <p:cNvGrpSpPr>
            <a:grpSpLocks/>
          </p:cNvGrpSpPr>
          <p:nvPr/>
        </p:nvGrpSpPr>
        <p:grpSpPr bwMode="auto">
          <a:xfrm>
            <a:off x="4760913" y="1184275"/>
            <a:ext cx="3160712" cy="1423988"/>
            <a:chOff x="2999" y="746"/>
            <a:chExt cx="1991" cy="897"/>
          </a:xfrm>
        </p:grpSpPr>
        <p:sp>
          <p:nvSpPr>
            <p:cNvPr id="8203" name="Text Box 11"/>
            <p:cNvSpPr txBox="1">
              <a:spLocks noChangeArrowheads="1"/>
            </p:cNvSpPr>
            <p:nvPr/>
          </p:nvSpPr>
          <p:spPr bwMode="auto">
            <a:xfrm>
              <a:off x="2999" y="1355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2 x </a:t>
              </a:r>
              <a:r>
                <a:rPr lang="en-US">
                  <a:solidFill>
                    <a:srgbClr val="FF0000"/>
                  </a:solidFill>
                </a:rPr>
                <a:t>3</a:t>
              </a:r>
              <a:r>
                <a:rPr lang="en-US">
                  <a:solidFill>
                    <a:schemeClr val="accent2"/>
                  </a:solidFill>
                </a:rPr>
                <a:t>       </a:t>
              </a:r>
              <a:r>
                <a:rPr lang="en-US">
                  <a:solidFill>
                    <a:srgbClr val="FF0000"/>
                  </a:solidFill>
                </a:rPr>
                <a:t>3</a:t>
              </a:r>
              <a:r>
                <a:rPr lang="en-US">
                  <a:solidFill>
                    <a:schemeClr val="accent2"/>
                  </a:solidFill>
                </a:rPr>
                <a:t> x 2</a:t>
              </a:r>
            </a:p>
          </p:txBody>
        </p:sp>
        <p:sp>
          <p:nvSpPr>
            <p:cNvPr id="8204" name="Text Box 12"/>
            <p:cNvSpPr txBox="1">
              <a:spLocks noChangeArrowheads="1"/>
            </p:cNvSpPr>
            <p:nvPr/>
          </p:nvSpPr>
          <p:spPr bwMode="auto">
            <a:xfrm>
              <a:off x="4490" y="746"/>
              <a:ext cx="5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YES</a:t>
              </a:r>
            </a:p>
          </p:txBody>
        </p:sp>
      </p:grp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0" y="264636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0" y="47101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8209" name="Group 17"/>
          <p:cNvGrpSpPr>
            <a:grpSpLocks/>
          </p:cNvGrpSpPr>
          <p:nvPr/>
        </p:nvGrpSpPr>
        <p:grpSpPr bwMode="auto">
          <a:xfrm>
            <a:off x="660400" y="3136900"/>
            <a:ext cx="3159125" cy="1357313"/>
            <a:chOff x="259" y="754"/>
            <a:chExt cx="1990" cy="855"/>
          </a:xfrm>
        </p:grpSpPr>
        <p:sp>
          <p:nvSpPr>
            <p:cNvPr id="8210" name="Text Box 18"/>
            <p:cNvSpPr txBox="1">
              <a:spLocks noChangeArrowheads="1"/>
            </p:cNvSpPr>
            <p:nvPr/>
          </p:nvSpPr>
          <p:spPr bwMode="auto">
            <a:xfrm>
              <a:off x="259" y="1321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3 x </a:t>
              </a:r>
              <a:r>
                <a:rPr lang="en-US">
                  <a:solidFill>
                    <a:srgbClr val="FF0000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</a:rPr>
                <a:t>       </a:t>
              </a:r>
              <a:r>
                <a:rPr lang="en-US">
                  <a:solidFill>
                    <a:srgbClr val="FF0000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</a:rPr>
                <a:t> x 3</a:t>
              </a: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1749" y="754"/>
              <a:ext cx="5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YES</a:t>
              </a:r>
            </a:p>
          </p:txBody>
        </p:sp>
      </p:grpSp>
      <p:grpSp>
        <p:nvGrpSpPr>
          <p:cNvPr id="8212" name="Group 20"/>
          <p:cNvGrpSpPr>
            <a:grpSpLocks/>
          </p:cNvGrpSpPr>
          <p:nvPr/>
        </p:nvGrpSpPr>
        <p:grpSpPr bwMode="auto">
          <a:xfrm>
            <a:off x="4313238" y="3219450"/>
            <a:ext cx="3159125" cy="1357313"/>
            <a:chOff x="259" y="754"/>
            <a:chExt cx="1990" cy="855"/>
          </a:xfrm>
        </p:grpSpPr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259" y="1321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3 x </a:t>
              </a:r>
              <a:r>
                <a:rPr lang="en-US">
                  <a:solidFill>
                    <a:srgbClr val="FF0000"/>
                  </a:solidFill>
                </a:rPr>
                <a:t>1</a:t>
              </a:r>
              <a:r>
                <a:rPr lang="en-US">
                  <a:solidFill>
                    <a:schemeClr val="accent2"/>
                  </a:solidFill>
                </a:rPr>
                <a:t>       </a:t>
              </a:r>
              <a:r>
                <a:rPr lang="en-US">
                  <a:solidFill>
                    <a:srgbClr val="FF0000"/>
                  </a:solidFill>
                </a:rPr>
                <a:t>1</a:t>
              </a:r>
              <a:r>
                <a:rPr lang="en-US">
                  <a:solidFill>
                    <a:schemeClr val="accent2"/>
                  </a:solidFill>
                </a:rPr>
                <a:t> x 3</a:t>
              </a:r>
            </a:p>
          </p:txBody>
        </p:sp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1749" y="754"/>
              <a:ext cx="5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YES</a:t>
              </a:r>
            </a:p>
          </p:txBody>
        </p:sp>
      </p:grpSp>
      <p:grpSp>
        <p:nvGrpSpPr>
          <p:cNvPr id="8218" name="Group 26"/>
          <p:cNvGrpSpPr>
            <a:grpSpLocks/>
          </p:cNvGrpSpPr>
          <p:nvPr/>
        </p:nvGrpSpPr>
        <p:grpSpPr bwMode="auto">
          <a:xfrm>
            <a:off x="427038" y="5173663"/>
            <a:ext cx="3103562" cy="1246187"/>
            <a:chOff x="269" y="3259"/>
            <a:chExt cx="1955" cy="785"/>
          </a:xfrm>
        </p:grpSpPr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269" y="3756"/>
              <a:ext cx="12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2 x </a:t>
              </a:r>
              <a:r>
                <a:rPr lang="en-US">
                  <a:solidFill>
                    <a:srgbClr val="FF0000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</a:rPr>
                <a:t>      </a:t>
              </a:r>
              <a:r>
                <a:rPr lang="en-US">
                  <a:solidFill>
                    <a:srgbClr val="FF0000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</a:rPr>
                <a:t> x 2</a:t>
              </a:r>
            </a:p>
          </p:txBody>
        </p:sp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1724" y="3259"/>
              <a:ext cx="5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YES</a:t>
              </a:r>
            </a:p>
          </p:txBody>
        </p:sp>
      </p:grpSp>
      <p:grpSp>
        <p:nvGrpSpPr>
          <p:cNvPr id="8222" name="Group 30"/>
          <p:cNvGrpSpPr>
            <a:grpSpLocks/>
          </p:cNvGrpSpPr>
          <p:nvPr/>
        </p:nvGrpSpPr>
        <p:grpSpPr bwMode="auto">
          <a:xfrm>
            <a:off x="4875213" y="5311775"/>
            <a:ext cx="2951162" cy="1246188"/>
            <a:chOff x="3071" y="3346"/>
            <a:chExt cx="1859" cy="785"/>
          </a:xfrm>
        </p:grpSpPr>
        <p:sp>
          <p:nvSpPr>
            <p:cNvPr id="8220" name="Text Box 28"/>
            <p:cNvSpPr txBox="1">
              <a:spLocks noChangeArrowheads="1"/>
            </p:cNvSpPr>
            <p:nvPr/>
          </p:nvSpPr>
          <p:spPr bwMode="auto">
            <a:xfrm>
              <a:off x="3071" y="3843"/>
              <a:ext cx="131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3 x </a:t>
              </a:r>
              <a:r>
                <a:rPr lang="en-US">
                  <a:solidFill>
                    <a:srgbClr val="FF0000"/>
                  </a:solidFill>
                </a:rPr>
                <a:t>3 </a:t>
              </a:r>
              <a:r>
                <a:rPr lang="en-US">
                  <a:solidFill>
                    <a:schemeClr val="accent2"/>
                  </a:solidFill>
                </a:rPr>
                <a:t>      </a:t>
              </a:r>
              <a:r>
                <a:rPr lang="en-US">
                  <a:solidFill>
                    <a:srgbClr val="FF0000"/>
                  </a:solidFill>
                </a:rPr>
                <a:t>2</a:t>
              </a:r>
              <a:r>
                <a:rPr lang="en-US">
                  <a:solidFill>
                    <a:schemeClr val="accent2"/>
                  </a:solidFill>
                </a:rPr>
                <a:t> x 2</a:t>
              </a:r>
            </a:p>
          </p:txBody>
        </p:sp>
        <p:sp>
          <p:nvSpPr>
            <p:cNvPr id="8221" name="Text Box 29"/>
            <p:cNvSpPr txBox="1">
              <a:spLocks noChangeArrowheads="1"/>
            </p:cNvSpPr>
            <p:nvPr/>
          </p:nvSpPr>
          <p:spPr bwMode="auto">
            <a:xfrm>
              <a:off x="4526" y="3346"/>
              <a:ext cx="4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</a:rPr>
                <a:t>NO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1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An Example for the Multiplication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-Now A is a 2x3 matrix and B is a 3x4 matrix.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A</a:t>
            </a:r>
            <a:r>
              <a:rPr lang="en-US" sz="2000" baseline="-25000" dirty="0">
                <a:latin typeface="Abadi" panose="020B0604020104020204" pitchFamily="34" charset="0"/>
              </a:rPr>
              <a:t>2x3</a:t>
            </a:r>
            <a:r>
              <a:rPr lang="en-US" sz="2000" dirty="0">
                <a:latin typeface="Abadi" panose="020B0604020104020204" pitchFamily="34" charset="0"/>
              </a:rPr>
              <a:t> B</a:t>
            </a:r>
            <a:r>
              <a:rPr lang="en-US" sz="2000" baseline="-25000" dirty="0">
                <a:latin typeface="Abadi" panose="020B0604020104020204" pitchFamily="34" charset="0"/>
              </a:rPr>
              <a:t>3x4 </a:t>
            </a:r>
            <a:r>
              <a:rPr lang="en-US" sz="2000" dirty="0">
                <a:latin typeface="Abadi" panose="020B0604020104020204" pitchFamily="34" charset="0"/>
              </a:rPr>
              <a:t>=   1   2   3      </a:t>
            </a:r>
            <a:r>
              <a:rPr lang="en-US" sz="2000" b="1" dirty="0">
                <a:latin typeface="Abadi" panose="020B0604020104020204" pitchFamily="34" charset="0"/>
              </a:rPr>
              <a:t>  </a:t>
            </a:r>
            <a:r>
              <a:rPr lang="en-US" sz="2000" dirty="0">
                <a:latin typeface="Abadi" panose="020B0604020104020204" pitchFamily="34" charset="0"/>
              </a:rPr>
              <a:t>7   8   9   0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4   5   6       -1  -2  -3  -4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-5  -6  -7  -8</a:t>
            </a:r>
          </a:p>
          <a:p>
            <a:pPr>
              <a:buNone/>
            </a:pPr>
            <a:endParaRPr lang="en-US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600" dirty="0">
                <a:latin typeface="Abadi" panose="020B0604020104020204" pitchFamily="34" charset="0"/>
              </a:rPr>
              <a:t>      </a:t>
            </a:r>
            <a:r>
              <a:rPr lang="en-US" sz="1400" dirty="0">
                <a:latin typeface="Abadi" panose="020B0604020104020204" pitchFamily="34" charset="0"/>
              </a:rPr>
              <a:t>1*7 + 2*(-1) + 3*(-5)      1*8 + 2*(-2) + 3*(-6)      1*9 + 2*(-3) + 3*(-7)      1*0 + 2*(-4) + 3*(-8)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=   </a:t>
            </a:r>
            <a:r>
              <a:rPr lang="en-US" sz="1400" dirty="0">
                <a:latin typeface="Abadi" panose="020B0604020104020204" pitchFamily="34" charset="0"/>
              </a:rPr>
              <a:t>4*7 + 5*(-1) + 6*(-5)      4*8 + 5*(-2) + 6*(-6)      4*9 + 5*(-3) + 6*(-7)      4*0 + 5*(-4) + 6*(-8)  </a:t>
            </a:r>
            <a:r>
              <a:rPr lang="en-US" sz="1400" baseline="-25000" dirty="0">
                <a:latin typeface="Abadi" panose="020B0604020104020204" pitchFamily="34" charset="0"/>
              </a:rPr>
              <a:t>2x4</a:t>
            </a:r>
            <a:r>
              <a:rPr lang="en-US" sz="1400" dirty="0">
                <a:latin typeface="Abadi" panose="020B0604020104020204" pitchFamily="34" charset="0"/>
              </a:rPr>
              <a:t> 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        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      -10   -14    -18     -32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= 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       -7     -14    -21     -68    </a:t>
            </a:r>
            <a:r>
              <a:rPr lang="en-US" sz="1400" baseline="-25000" dirty="0">
                <a:latin typeface="Abadi" panose="020B0604020104020204" pitchFamily="34" charset="0"/>
              </a:rPr>
              <a:t>2x4</a:t>
            </a:r>
          </a:p>
          <a:p>
            <a:pPr>
              <a:buNone/>
            </a:pPr>
            <a:endParaRPr lang="en-US" sz="14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Use the 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ith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 row in the left matrix to multiply the 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jth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 column in the right matrix to obtain the (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i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, j)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m</a:t>
            </a:r>
            <a:r>
              <a:rPr lang="en-US" sz="1400" baseline="-25000" dirty="0" err="1">
                <a:solidFill>
                  <a:srgbClr val="FF0000"/>
                </a:solidFill>
                <a:latin typeface="Abadi" panose="020B0604020104020204" pitchFamily="34" charset="0"/>
              </a:rPr>
              <a:t>ij</a:t>
            </a:r>
            <a:r>
              <a:rPr lang="en-US" sz="1400" baseline="-25000" dirty="0">
                <a:solidFill>
                  <a:srgbClr val="FF0000"/>
                </a:solidFill>
                <a:latin typeface="Abadi" panose="020B0604020104020204" pitchFamily="34" charset="0"/>
              </a:rPr>
              <a:t> </a:t>
            </a:r>
            <a:endParaRPr lang="en-US" sz="14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in M = AB, where 1 </a:t>
            </a:r>
            <a:r>
              <a:rPr lang="en-US" sz="1400" dirty="0">
                <a:solidFill>
                  <a:srgbClr val="FF0000"/>
                </a:solidFill>
                <a:latin typeface="Constantia" panose="02030602050306030303" pitchFamily="18" charset="0"/>
              </a:rPr>
              <a:t>≤ </a:t>
            </a:r>
            <a:r>
              <a:rPr lang="en-US" sz="1400" dirty="0" err="1">
                <a:solidFill>
                  <a:srgbClr val="FF0000"/>
                </a:solidFill>
                <a:latin typeface="Constantia" panose="02030602050306030303" pitchFamily="18" charset="0"/>
              </a:rPr>
              <a:t>i</a:t>
            </a:r>
            <a:r>
              <a:rPr lang="en-US" sz="1400" dirty="0">
                <a:solidFill>
                  <a:srgbClr val="FF0000"/>
                </a:solidFill>
                <a:latin typeface="Constantia" panose="02030602050306030303" pitchFamily="18" charset="0"/>
              </a:rPr>
              <a:t> ≤ r(A) and 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1 </a:t>
            </a:r>
            <a:r>
              <a:rPr lang="en-US" sz="1400" dirty="0">
                <a:solidFill>
                  <a:srgbClr val="FF0000"/>
                </a:solidFill>
                <a:latin typeface="Constantia" panose="02030602050306030303" pitchFamily="18" charset="0"/>
              </a:rPr>
              <a:t>≤ j ≤ c(B). </a:t>
            </a:r>
            <a:endParaRPr lang="en-US" sz="1400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2522AA8-DB63-4F1A-AAC8-F3733B019FE1}"/>
              </a:ext>
            </a:extLst>
          </p:cNvPr>
          <p:cNvSpPr/>
          <p:nvPr/>
        </p:nvSpPr>
        <p:spPr>
          <a:xfrm>
            <a:off x="1771093" y="2584162"/>
            <a:ext cx="83144" cy="8382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ket 18">
            <a:extLst>
              <a:ext uri="{FF2B5EF4-FFF2-40B4-BE49-F238E27FC236}">
                <a16:creationId xmlns:a16="http://schemas.microsoft.com/office/drawing/2014/main" id="{FF1C2F9C-2B1C-4AC4-BD46-CB46ED7F5E64}"/>
              </a:ext>
            </a:extLst>
          </p:cNvPr>
          <p:cNvSpPr/>
          <p:nvPr/>
        </p:nvSpPr>
        <p:spPr>
          <a:xfrm>
            <a:off x="2895600" y="2635502"/>
            <a:ext cx="76200" cy="8382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878C03FB-BFBB-4CDF-9096-F2647E713875}"/>
              </a:ext>
            </a:extLst>
          </p:cNvPr>
          <p:cNvSpPr/>
          <p:nvPr/>
        </p:nvSpPr>
        <p:spPr>
          <a:xfrm flipH="1">
            <a:off x="4876800" y="2642137"/>
            <a:ext cx="113624" cy="10668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ket 7">
            <a:extLst>
              <a:ext uri="{FF2B5EF4-FFF2-40B4-BE49-F238E27FC236}">
                <a16:creationId xmlns:a16="http://schemas.microsoft.com/office/drawing/2014/main" id="{F62CACD4-4AA6-42B7-85A6-D5DACA809B1E}"/>
              </a:ext>
            </a:extLst>
          </p:cNvPr>
          <p:cNvSpPr/>
          <p:nvPr/>
        </p:nvSpPr>
        <p:spPr>
          <a:xfrm>
            <a:off x="3185513" y="2638824"/>
            <a:ext cx="113624" cy="1066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EB9B4889-7BF3-4D26-858A-F5DC82CA0684}"/>
              </a:ext>
            </a:extLst>
          </p:cNvPr>
          <p:cNvSpPr/>
          <p:nvPr/>
        </p:nvSpPr>
        <p:spPr>
          <a:xfrm flipV="1">
            <a:off x="831574" y="4114800"/>
            <a:ext cx="76198" cy="6096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5C69F0C2-FD49-43C2-9D12-0860895B168C}"/>
              </a:ext>
            </a:extLst>
          </p:cNvPr>
          <p:cNvSpPr/>
          <p:nvPr/>
        </p:nvSpPr>
        <p:spPr>
          <a:xfrm>
            <a:off x="8325672" y="4114800"/>
            <a:ext cx="76198" cy="6096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760E227E-7291-4DC8-8258-C5A088CE7AB0}"/>
              </a:ext>
            </a:extLst>
          </p:cNvPr>
          <p:cNvSpPr/>
          <p:nvPr/>
        </p:nvSpPr>
        <p:spPr>
          <a:xfrm flipV="1">
            <a:off x="755376" y="4969568"/>
            <a:ext cx="76198" cy="82163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0116E637-E393-4F17-BD7B-06D5A56CF0CD}"/>
              </a:ext>
            </a:extLst>
          </p:cNvPr>
          <p:cNvSpPr/>
          <p:nvPr/>
        </p:nvSpPr>
        <p:spPr>
          <a:xfrm>
            <a:off x="2743200" y="5002699"/>
            <a:ext cx="76198" cy="7885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6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416"/>
            <a:ext cx="8229600" cy="503580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An Example for the Multiplication of Two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715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-Another scheme for computing </a:t>
            </a:r>
            <a:r>
              <a:rPr lang="en-US" sz="2800" dirty="0">
                <a:latin typeface="Abadi" panose="020B0604020104020204" pitchFamily="34" charset="0"/>
              </a:rPr>
              <a:t>A</a:t>
            </a:r>
            <a:r>
              <a:rPr lang="en-US" sz="2800" baseline="-25000" dirty="0">
                <a:latin typeface="Abadi" panose="020B0604020104020204" pitchFamily="34" charset="0"/>
              </a:rPr>
              <a:t>2x3</a:t>
            </a:r>
            <a:r>
              <a:rPr lang="en-US" sz="2800" dirty="0">
                <a:latin typeface="Abadi" panose="020B0604020104020204" pitchFamily="34" charset="0"/>
              </a:rPr>
              <a:t> B</a:t>
            </a:r>
            <a:r>
              <a:rPr lang="en-US" sz="2800" baseline="-25000" dirty="0">
                <a:latin typeface="Abadi" panose="020B0604020104020204" pitchFamily="34" charset="0"/>
              </a:rPr>
              <a:t>3x4 </a:t>
            </a:r>
            <a:r>
              <a:rPr lang="en-US" dirty="0">
                <a:latin typeface="Abadi" panose="020B0604020104020204" pitchFamily="34" charset="0"/>
              </a:rPr>
              <a:t>.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A</a:t>
            </a:r>
            <a:r>
              <a:rPr lang="en-US" sz="2000" baseline="-25000" dirty="0">
                <a:latin typeface="Abadi" panose="020B0604020104020204" pitchFamily="34" charset="0"/>
              </a:rPr>
              <a:t>2x3</a:t>
            </a:r>
            <a:r>
              <a:rPr lang="en-US" sz="2000" dirty="0">
                <a:latin typeface="Abadi" panose="020B0604020104020204" pitchFamily="34" charset="0"/>
              </a:rPr>
              <a:t>=   1     2     3         m</a:t>
            </a:r>
            <a:r>
              <a:rPr lang="en-US" sz="2000" baseline="-25000" dirty="0">
                <a:latin typeface="Abadi" panose="020B0604020104020204" pitchFamily="34" charset="0"/>
              </a:rPr>
              <a:t>11         </a:t>
            </a:r>
            <a:r>
              <a:rPr lang="en-US" sz="2000" dirty="0">
                <a:latin typeface="Abadi" panose="020B0604020104020204" pitchFamily="34" charset="0"/>
              </a:rPr>
              <a:t>m</a:t>
            </a:r>
            <a:r>
              <a:rPr lang="en-US" sz="2000" baseline="-25000" dirty="0">
                <a:latin typeface="Abadi" panose="020B0604020104020204" pitchFamily="34" charset="0"/>
              </a:rPr>
              <a:t>12</a:t>
            </a:r>
            <a:r>
              <a:rPr lang="en-US" sz="2000" dirty="0">
                <a:latin typeface="Abadi" panose="020B0604020104020204" pitchFamily="34" charset="0"/>
              </a:rPr>
              <a:t>      m</a:t>
            </a:r>
            <a:r>
              <a:rPr lang="en-US" sz="2000" baseline="-25000" dirty="0">
                <a:latin typeface="Abadi" panose="020B0604020104020204" pitchFamily="34" charset="0"/>
              </a:rPr>
              <a:t>13          </a:t>
            </a:r>
            <a:r>
              <a:rPr lang="en-US" sz="2000" dirty="0">
                <a:latin typeface="Abadi" panose="020B0604020104020204" pitchFamily="34" charset="0"/>
              </a:rPr>
              <a:t>m</a:t>
            </a:r>
            <a:r>
              <a:rPr lang="en-US" sz="2000" baseline="-25000" dirty="0">
                <a:latin typeface="Abadi" panose="020B0604020104020204" pitchFamily="34" charset="0"/>
              </a:rPr>
              <a:t>14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4     5     6         m</a:t>
            </a:r>
            <a:r>
              <a:rPr lang="en-US" sz="2000" baseline="-25000" dirty="0">
                <a:latin typeface="Abadi" panose="020B0604020104020204" pitchFamily="34" charset="0"/>
              </a:rPr>
              <a:t>21         </a:t>
            </a:r>
            <a:r>
              <a:rPr lang="en-US" sz="2000" dirty="0">
                <a:latin typeface="Abadi" panose="020B0604020104020204" pitchFamily="34" charset="0"/>
              </a:rPr>
              <a:t>m</a:t>
            </a:r>
            <a:r>
              <a:rPr lang="en-US" sz="2000" baseline="-25000" dirty="0">
                <a:latin typeface="Abadi" panose="020B0604020104020204" pitchFamily="34" charset="0"/>
              </a:rPr>
              <a:t>22</a:t>
            </a:r>
            <a:r>
              <a:rPr lang="en-US" sz="2000" dirty="0">
                <a:latin typeface="Abadi" panose="020B0604020104020204" pitchFamily="34" charset="0"/>
              </a:rPr>
              <a:t>      m</a:t>
            </a:r>
            <a:r>
              <a:rPr lang="en-US" sz="2000" baseline="-25000" dirty="0">
                <a:latin typeface="Abadi" panose="020B0604020104020204" pitchFamily="34" charset="0"/>
              </a:rPr>
              <a:t>23</a:t>
            </a:r>
            <a:r>
              <a:rPr lang="en-US" sz="2000" dirty="0">
                <a:latin typeface="Abadi" panose="020B0604020104020204" pitchFamily="34" charset="0"/>
              </a:rPr>
              <a:t>       m</a:t>
            </a:r>
            <a:r>
              <a:rPr lang="en-US" sz="2000" baseline="-25000" dirty="0">
                <a:latin typeface="Abadi" panose="020B0604020104020204" pitchFamily="34" charset="0"/>
              </a:rPr>
              <a:t>24 </a:t>
            </a:r>
            <a:endParaRPr lang="en-US" sz="20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                                     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	      7          8          9          0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      B</a:t>
            </a:r>
            <a:r>
              <a:rPr lang="en-US" sz="2000" baseline="-25000" dirty="0">
                <a:latin typeface="Abadi" panose="020B0604020104020204" pitchFamily="34" charset="0"/>
              </a:rPr>
              <a:t>3x4 </a:t>
            </a:r>
            <a:r>
              <a:rPr lang="en-US" sz="2000" dirty="0">
                <a:latin typeface="Abadi" panose="020B0604020104020204" pitchFamily="34" charset="0"/>
              </a:rPr>
              <a:t>=   -1         -2         -3         -4</a:t>
            </a:r>
          </a:p>
          <a:p>
            <a:pPr>
              <a:buNone/>
            </a:pPr>
            <a:r>
              <a:rPr lang="en-US" sz="2000" dirty="0">
                <a:latin typeface="Abadi" panose="020B0604020104020204" pitchFamily="34" charset="0"/>
              </a:rPr>
              <a:t>				     -5         -6         -7         -8</a:t>
            </a:r>
          </a:p>
          <a:p>
            <a:pPr>
              <a:buNone/>
            </a:pPr>
            <a:endParaRPr lang="en-US" sz="16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600" dirty="0">
                <a:latin typeface="Abadi" panose="020B0604020104020204" pitchFamily="34" charset="0"/>
              </a:rPr>
              <a:t>m</a:t>
            </a:r>
            <a:r>
              <a:rPr lang="en-US" sz="1600" baseline="-25000" dirty="0">
                <a:latin typeface="Abadi" panose="020B0604020104020204" pitchFamily="34" charset="0"/>
              </a:rPr>
              <a:t>11</a:t>
            </a:r>
            <a:r>
              <a:rPr lang="en-US" sz="1600" dirty="0">
                <a:latin typeface="Abadi" panose="020B0604020104020204" pitchFamily="34" charset="0"/>
              </a:rPr>
              <a:t>=</a:t>
            </a:r>
            <a:r>
              <a:rPr lang="en-US" sz="1400" dirty="0">
                <a:latin typeface="Abadi" panose="020B0604020104020204" pitchFamily="34" charset="0"/>
              </a:rPr>
              <a:t>1*7 + 2*(-1) + 3*(-5),     m</a:t>
            </a:r>
            <a:r>
              <a:rPr lang="en-US" sz="1400" baseline="-25000" dirty="0">
                <a:latin typeface="Abadi" panose="020B0604020104020204" pitchFamily="34" charset="0"/>
              </a:rPr>
              <a:t>12 </a:t>
            </a:r>
            <a:r>
              <a:rPr lang="en-US" sz="1400" dirty="0">
                <a:latin typeface="Abadi" panose="020B0604020104020204" pitchFamily="34" charset="0"/>
              </a:rPr>
              <a:t>=1*8 + 2*(-2) + 3*(-6),   m</a:t>
            </a:r>
            <a:r>
              <a:rPr lang="en-US" sz="1400" baseline="-25000" dirty="0">
                <a:latin typeface="Abadi" panose="020B0604020104020204" pitchFamily="34" charset="0"/>
              </a:rPr>
              <a:t>13</a:t>
            </a:r>
            <a:r>
              <a:rPr lang="en-US" sz="1400" dirty="0">
                <a:latin typeface="Abadi" panose="020B0604020104020204" pitchFamily="34" charset="0"/>
              </a:rPr>
              <a:t> =1*9 + 2*(-3) + 3*(-7),    m</a:t>
            </a:r>
            <a:r>
              <a:rPr lang="en-US" sz="1400" baseline="-25000" dirty="0">
                <a:latin typeface="Abadi" panose="020B0604020104020204" pitchFamily="34" charset="0"/>
              </a:rPr>
              <a:t>14</a:t>
            </a:r>
            <a:r>
              <a:rPr lang="en-US" sz="1400" dirty="0">
                <a:latin typeface="Abadi" panose="020B0604020104020204" pitchFamily="34" charset="0"/>
              </a:rPr>
              <a:t> =1*0 + 2*(-4) + 3*(-8)  </a:t>
            </a:r>
          </a:p>
          <a:p>
            <a:pPr>
              <a:buNone/>
            </a:pPr>
            <a:endParaRPr lang="en-US" sz="14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m</a:t>
            </a:r>
            <a:r>
              <a:rPr lang="en-US" sz="1400" baseline="-25000" dirty="0">
                <a:latin typeface="Abadi" panose="020B0604020104020204" pitchFamily="34" charset="0"/>
              </a:rPr>
              <a:t>21</a:t>
            </a:r>
            <a:r>
              <a:rPr lang="en-US" sz="1400" dirty="0">
                <a:latin typeface="Abadi" panose="020B0604020104020204" pitchFamily="34" charset="0"/>
              </a:rPr>
              <a:t>= 4*7 + 5*(-1) + 6*(-5),     m</a:t>
            </a:r>
            <a:r>
              <a:rPr lang="en-US" sz="1400" baseline="-25000" dirty="0">
                <a:latin typeface="Abadi" panose="020B0604020104020204" pitchFamily="34" charset="0"/>
              </a:rPr>
              <a:t>21</a:t>
            </a:r>
            <a:r>
              <a:rPr lang="en-US" sz="1400" dirty="0">
                <a:latin typeface="Abadi" panose="020B0604020104020204" pitchFamily="34" charset="0"/>
              </a:rPr>
              <a:t>=4*8 + 5*(-2) + 6*(-6),    m</a:t>
            </a:r>
            <a:r>
              <a:rPr lang="en-US" sz="1400" baseline="-25000" dirty="0">
                <a:latin typeface="Abadi" panose="020B0604020104020204" pitchFamily="34" charset="0"/>
              </a:rPr>
              <a:t>23</a:t>
            </a:r>
            <a:r>
              <a:rPr lang="en-US" sz="1400" dirty="0">
                <a:latin typeface="Abadi" panose="020B0604020104020204" pitchFamily="34" charset="0"/>
              </a:rPr>
              <a:t>=4*9 + 5*(-3) + 6*(-7),     m</a:t>
            </a:r>
            <a:r>
              <a:rPr lang="en-US" sz="1400" baseline="-25000" dirty="0">
                <a:latin typeface="Abadi" panose="020B0604020104020204" pitchFamily="34" charset="0"/>
              </a:rPr>
              <a:t>24 </a:t>
            </a:r>
            <a:r>
              <a:rPr lang="en-US" sz="1400" dirty="0">
                <a:latin typeface="Abadi" panose="020B0604020104020204" pitchFamily="34" charset="0"/>
              </a:rPr>
              <a:t>=4*0 + 5*(-4) + 6*(-8) 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         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     -10   -14    -18       -32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= </a:t>
            </a:r>
          </a:p>
          <a:p>
            <a:pPr>
              <a:buNone/>
            </a:pPr>
            <a:r>
              <a:rPr lang="en-US" sz="1400" dirty="0">
                <a:latin typeface="Abadi" panose="020B0604020104020204" pitchFamily="34" charset="0"/>
              </a:rPr>
              <a:t>       -7     -14    -21     -68    </a:t>
            </a:r>
            <a:r>
              <a:rPr lang="en-US" sz="1400" baseline="-25000" dirty="0">
                <a:latin typeface="Abadi" panose="020B0604020104020204" pitchFamily="34" charset="0"/>
              </a:rPr>
              <a:t>2x4</a:t>
            </a:r>
          </a:p>
          <a:p>
            <a:pPr>
              <a:buNone/>
            </a:pPr>
            <a:endParaRPr lang="en-US" sz="14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Use the 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ith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 row in the left matrix to multiply the 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jth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 column in the right matrix to obtain the (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i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, j)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th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Abadi" panose="020B0604020104020204" pitchFamily="34" charset="0"/>
              </a:rPr>
              <a:t>m</a:t>
            </a:r>
            <a:r>
              <a:rPr lang="en-US" sz="1400" baseline="-25000" dirty="0" err="1">
                <a:solidFill>
                  <a:srgbClr val="FF0000"/>
                </a:solidFill>
                <a:latin typeface="Abadi" panose="020B0604020104020204" pitchFamily="34" charset="0"/>
              </a:rPr>
              <a:t>ij</a:t>
            </a:r>
            <a:r>
              <a:rPr lang="en-US" sz="1400" baseline="-25000" dirty="0">
                <a:solidFill>
                  <a:srgbClr val="FF0000"/>
                </a:solidFill>
                <a:latin typeface="Abadi" panose="020B0604020104020204" pitchFamily="34" charset="0"/>
              </a:rPr>
              <a:t> </a:t>
            </a:r>
            <a:endParaRPr lang="en-US" sz="14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in M = AB, where 1 </a:t>
            </a:r>
            <a:r>
              <a:rPr lang="en-US" sz="1400" dirty="0">
                <a:solidFill>
                  <a:srgbClr val="FF0000"/>
                </a:solidFill>
                <a:latin typeface="Constantia" panose="02030602050306030303" pitchFamily="18" charset="0"/>
              </a:rPr>
              <a:t>≤ </a:t>
            </a:r>
            <a:r>
              <a:rPr lang="en-US" sz="1400" dirty="0" err="1">
                <a:solidFill>
                  <a:srgbClr val="FF0000"/>
                </a:solidFill>
                <a:latin typeface="Constantia" panose="02030602050306030303" pitchFamily="18" charset="0"/>
              </a:rPr>
              <a:t>i</a:t>
            </a:r>
            <a:r>
              <a:rPr lang="en-US" sz="1400" dirty="0">
                <a:solidFill>
                  <a:srgbClr val="FF0000"/>
                </a:solidFill>
                <a:latin typeface="Constantia" panose="02030602050306030303" pitchFamily="18" charset="0"/>
              </a:rPr>
              <a:t> ≤ r(A) and </a:t>
            </a:r>
            <a:r>
              <a:rPr lang="en-US" sz="1400" dirty="0">
                <a:solidFill>
                  <a:srgbClr val="FF0000"/>
                </a:solidFill>
                <a:latin typeface="Abadi" panose="020B0604020104020204" pitchFamily="34" charset="0"/>
              </a:rPr>
              <a:t>1 </a:t>
            </a:r>
            <a:r>
              <a:rPr lang="en-US" sz="1400" dirty="0">
                <a:solidFill>
                  <a:srgbClr val="FF0000"/>
                </a:solidFill>
                <a:latin typeface="Constantia" panose="02030602050306030303" pitchFamily="18" charset="0"/>
              </a:rPr>
              <a:t>≤ j ≤ c(B). </a:t>
            </a:r>
            <a:endParaRPr lang="en-US" sz="1400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32522AA8-DB63-4F1A-AAC8-F3733B019FE1}"/>
              </a:ext>
            </a:extLst>
          </p:cNvPr>
          <p:cNvSpPr/>
          <p:nvPr/>
        </p:nvSpPr>
        <p:spPr>
          <a:xfrm>
            <a:off x="1515616" y="1755913"/>
            <a:ext cx="83144" cy="8382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ket 18">
            <a:extLst>
              <a:ext uri="{FF2B5EF4-FFF2-40B4-BE49-F238E27FC236}">
                <a16:creationId xmlns:a16="http://schemas.microsoft.com/office/drawing/2014/main" id="{FF1C2F9C-2B1C-4AC4-BD46-CB46ED7F5E64}"/>
              </a:ext>
            </a:extLst>
          </p:cNvPr>
          <p:cNvSpPr/>
          <p:nvPr/>
        </p:nvSpPr>
        <p:spPr>
          <a:xfrm>
            <a:off x="2885775" y="1752600"/>
            <a:ext cx="76200" cy="8382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878C03FB-BFBB-4CDF-9096-F2647E713875}"/>
              </a:ext>
            </a:extLst>
          </p:cNvPr>
          <p:cNvSpPr/>
          <p:nvPr/>
        </p:nvSpPr>
        <p:spPr>
          <a:xfrm flipH="1">
            <a:off x="6363376" y="2888972"/>
            <a:ext cx="113624" cy="10668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ket 7">
            <a:extLst>
              <a:ext uri="{FF2B5EF4-FFF2-40B4-BE49-F238E27FC236}">
                <a16:creationId xmlns:a16="http://schemas.microsoft.com/office/drawing/2014/main" id="{F62CACD4-4AA6-42B7-85A6-D5DACA809B1E}"/>
              </a:ext>
            </a:extLst>
          </p:cNvPr>
          <p:cNvSpPr/>
          <p:nvPr/>
        </p:nvSpPr>
        <p:spPr>
          <a:xfrm>
            <a:off x="3311082" y="2895600"/>
            <a:ext cx="113624" cy="106680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760E227E-7291-4DC8-8258-C5A088CE7AB0}"/>
              </a:ext>
            </a:extLst>
          </p:cNvPr>
          <p:cNvSpPr/>
          <p:nvPr/>
        </p:nvSpPr>
        <p:spPr>
          <a:xfrm flipV="1">
            <a:off x="475423" y="5151784"/>
            <a:ext cx="76198" cy="82163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0116E637-E393-4F17-BD7B-06D5A56CF0CD}"/>
              </a:ext>
            </a:extLst>
          </p:cNvPr>
          <p:cNvSpPr/>
          <p:nvPr/>
        </p:nvSpPr>
        <p:spPr>
          <a:xfrm>
            <a:off x="2362200" y="5168349"/>
            <a:ext cx="76198" cy="7885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8E602116-B125-45AE-B1CB-4DFB917789A8}"/>
              </a:ext>
            </a:extLst>
          </p:cNvPr>
          <p:cNvSpPr/>
          <p:nvPr/>
        </p:nvSpPr>
        <p:spPr>
          <a:xfrm>
            <a:off x="3232232" y="1752599"/>
            <a:ext cx="83144" cy="83820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914C53A6-4D9D-475A-919F-7673205195CD}"/>
              </a:ext>
            </a:extLst>
          </p:cNvPr>
          <p:cNvSpPr/>
          <p:nvPr/>
        </p:nvSpPr>
        <p:spPr>
          <a:xfrm>
            <a:off x="6438900" y="1664803"/>
            <a:ext cx="76200" cy="838200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03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altLang="zh-TW" sz="3200" b="1" dirty="0">
                <a:solidFill>
                  <a:schemeClr val="tx1"/>
                </a:solidFill>
              </a:rPr>
              <a:t>Multiplication of Two Matrices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124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 </a:t>
            </a:r>
          </a:p>
          <a:p>
            <a:pPr>
              <a:buNone/>
            </a:pPr>
            <a:r>
              <a:rPr lang="en-US" altLang="zh-TW" sz="2400" b="1" dirty="0"/>
              <a:t>    Two matrices can be multiplied together only when </a:t>
            </a:r>
          </a:p>
          <a:p>
            <a:pPr>
              <a:buNone/>
            </a:pPr>
            <a:r>
              <a:rPr lang="en-US" altLang="zh-TW" sz="2400" b="1" dirty="0">
                <a:solidFill>
                  <a:srgbClr val="0070C0"/>
                </a:solidFill>
              </a:rPr>
              <a:t>    the number of columns</a:t>
            </a:r>
            <a:r>
              <a:rPr lang="en-US" altLang="zh-TW" sz="2400" b="1" dirty="0"/>
              <a:t> in the left matrix on the </a:t>
            </a:r>
          </a:p>
          <a:p>
            <a:pPr>
              <a:buNone/>
            </a:pPr>
            <a:r>
              <a:rPr lang="en-US" altLang="zh-TW" sz="2400" b="1" dirty="0"/>
              <a:t>    equals </a:t>
            </a:r>
            <a:r>
              <a:rPr lang="en-US" altLang="zh-TW" sz="2400" b="1" dirty="0">
                <a:solidFill>
                  <a:srgbClr val="FF0000"/>
                </a:solidFill>
              </a:rPr>
              <a:t>the number of rows </a:t>
            </a:r>
            <a:r>
              <a:rPr lang="en-US" altLang="zh-TW" sz="2400" b="1" dirty="0"/>
              <a:t>in the right matrix.</a:t>
            </a:r>
          </a:p>
          <a:p>
            <a:pPr>
              <a:buNone/>
            </a:pPr>
            <a:endParaRPr lang="en-US" altLang="zh-TW" sz="2400" b="1" dirty="0"/>
          </a:p>
          <a:p>
            <a:pPr algn="ctr">
              <a:buNone/>
            </a:pPr>
            <a:r>
              <a:rPr lang="en-US" altLang="zh-TW" sz="2400" b="1" dirty="0"/>
              <a:t>    </a:t>
            </a:r>
            <a:r>
              <a:rPr lang="en-US" altLang="zh-TW" sz="2400" b="1" dirty="0" err="1"/>
              <a:t>A</a:t>
            </a:r>
            <a:r>
              <a:rPr lang="en-US" altLang="zh-TW" sz="2400" b="1" baseline="-25000" dirty="0" err="1"/>
              <a:t>mxk</a:t>
            </a:r>
            <a:r>
              <a:rPr lang="en-US" altLang="zh-TW" sz="2400" b="1" dirty="0" err="1"/>
              <a:t>B</a:t>
            </a:r>
            <a:r>
              <a:rPr lang="en-US" altLang="zh-TW" sz="2400" b="1" baseline="-25000" dirty="0" err="1"/>
              <a:t>kxn</a:t>
            </a:r>
            <a:r>
              <a:rPr lang="en-US" altLang="zh-TW" sz="2400" b="1" baseline="-25000" dirty="0"/>
              <a:t> </a:t>
            </a:r>
            <a:r>
              <a:rPr lang="en-US" altLang="zh-TW" sz="2400" b="1" dirty="0"/>
              <a:t>= </a:t>
            </a:r>
            <a:r>
              <a:rPr lang="en-US" altLang="zh-TW" sz="2400" b="1" dirty="0" err="1"/>
              <a:t>C</a:t>
            </a:r>
            <a:r>
              <a:rPr lang="en-US" altLang="zh-TW" sz="2400" b="1" baseline="-25000" dirty="0" err="1"/>
              <a:t>mxn</a:t>
            </a:r>
            <a:endParaRPr lang="en-US" altLang="zh-TW" sz="2400" b="1" dirty="0"/>
          </a:p>
          <a:p>
            <a:pPr>
              <a:buNone/>
            </a:pPr>
            <a:endParaRPr lang="en-US" dirty="0">
              <a:latin typeface="Cambria Math"/>
              <a:ea typeface="Cambria Math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4419873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18936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Illustrations of Matrix Multiplication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Multiplication of </a:t>
            </a:r>
            <a:r>
              <a:rPr lang="en-US" sz="2800" b="1" dirty="0" err="1"/>
              <a:t>A</a:t>
            </a:r>
            <a:r>
              <a:rPr lang="en-US" sz="2800" baseline="-25000" dirty="0" err="1"/>
              <a:t>mxk</a:t>
            </a:r>
            <a:r>
              <a:rPr lang="en-US" sz="2800" dirty="0"/>
              <a:t> = [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sz="2800" i="1" baseline="-25000" dirty="0">
                <a:ea typeface="Cambria Math" pitchFamily="18" charset="0"/>
              </a:rPr>
              <a:t>ij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]</a:t>
            </a:r>
            <a:r>
              <a:rPr lang="en-US" sz="2800" baseline="-25000" dirty="0" err="1">
                <a:latin typeface="Cambria Math" pitchFamily="18" charset="0"/>
                <a:ea typeface="Cambria Math" pitchFamily="18" charset="0"/>
              </a:rPr>
              <a:t>mxk</a:t>
            </a:r>
            <a:r>
              <a:rPr lang="en-US" sz="2800" baseline="-250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and </a:t>
            </a:r>
            <a:r>
              <a:rPr lang="en-US" sz="2800" b="1" dirty="0" err="1"/>
              <a:t>B</a:t>
            </a:r>
            <a:r>
              <a:rPr lang="en-US" sz="2800" baseline="-25000" dirty="0" err="1"/>
              <a:t>kxn</a:t>
            </a:r>
            <a:r>
              <a:rPr lang="en-US" sz="2800" dirty="0"/>
              <a:t> = [</a:t>
            </a:r>
            <a:r>
              <a:rPr lang="en-US" sz="2800" dirty="0" err="1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sz="2800" i="1" baseline="-25000" dirty="0" err="1">
                <a:ea typeface="Cambria Math" pitchFamily="18" charset="0"/>
              </a:rPr>
              <a:t>ij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]</a:t>
            </a:r>
            <a:r>
              <a:rPr lang="en-US" sz="2800" baseline="-25000" dirty="0" err="1">
                <a:latin typeface="Cambria Math" pitchFamily="18" charset="0"/>
                <a:ea typeface="Cambria Math" pitchFamily="18" charset="0"/>
              </a:rPr>
              <a:t>kxn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 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3000" y="2514601"/>
            <a:ext cx="2658904" cy="1823085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10000" y="4419600"/>
            <a:ext cx="2768918" cy="1367314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2133600" y="6255828"/>
            <a:ext cx="3737610" cy="251460"/>
          </a:xfrm>
          <a:prstGeom prst="rect">
            <a:avLst/>
          </a:prstGeom>
        </p:spPr>
      </p:pic>
      <p:pic>
        <p:nvPicPr>
          <p:cNvPr id="12" name="Content Placeholder 3" descr="Calendar, scatter chart&#10;&#10;Description automatically generated">
            <a:extLst>
              <a:ext uri="{FF2B5EF4-FFF2-40B4-BE49-F238E27FC236}">
                <a16:creationId xmlns:a16="http://schemas.microsoft.com/office/drawing/2014/main" id="{C284AD84-4962-4618-9CFA-B5192064AA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623360"/>
            <a:ext cx="3306506" cy="113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61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3898"/>
            <a:ext cx="8229600" cy="495301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Matrix Multiplication Is Not Commutative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48350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Let</a:t>
            </a:r>
          </a:p>
          <a:p>
            <a:pPr>
              <a:buNone/>
            </a:pPr>
            <a:r>
              <a:rPr lang="en-US" b="1" dirty="0"/>
              <a:t>  </a:t>
            </a:r>
            <a:endParaRPr lang="en-US" dirty="0"/>
          </a:p>
          <a:p>
            <a:pPr>
              <a:buNone/>
            </a:pPr>
            <a:r>
              <a:rPr lang="en-US" dirty="0"/>
              <a:t>Then</a:t>
            </a:r>
          </a:p>
          <a:p>
            <a:pPr>
              <a:buNone/>
            </a:pPr>
            <a:r>
              <a:rPr lang="en-US" b="1" dirty="0"/>
              <a:t>            </a:t>
            </a:r>
            <a:r>
              <a:rPr lang="en-US" sz="2800" dirty="0">
                <a:latin typeface="Abadi" panose="020B0604020104020204" pitchFamily="34" charset="0"/>
              </a:rPr>
              <a:t>1      1     2    1         3    2</a:t>
            </a:r>
          </a:p>
          <a:p>
            <a:pPr>
              <a:buNone/>
            </a:pPr>
            <a:r>
              <a:rPr lang="en-US" sz="2800" dirty="0">
                <a:latin typeface="Abadi" panose="020B0604020104020204" pitchFamily="34" charset="0"/>
              </a:rPr>
              <a:t>AB =                            =</a:t>
            </a:r>
          </a:p>
          <a:p>
            <a:pPr>
              <a:buNone/>
            </a:pPr>
            <a:r>
              <a:rPr lang="en-US" sz="2800" dirty="0">
                <a:latin typeface="Abadi" panose="020B0604020104020204" pitchFamily="34" charset="0"/>
              </a:rPr>
              <a:t>         2     1     1    1          5    3</a:t>
            </a:r>
            <a:endParaRPr lang="en-US" b="1" dirty="0"/>
          </a:p>
          <a:p>
            <a:pPr>
              <a:buNone/>
            </a:pPr>
            <a:endParaRPr lang="en-US" sz="24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2400" dirty="0">
                <a:latin typeface="Abadi" panose="020B0604020104020204" pitchFamily="34" charset="0"/>
              </a:rPr>
              <a:t>           2      1       1      1         4       3</a:t>
            </a:r>
          </a:p>
          <a:p>
            <a:pPr>
              <a:buNone/>
            </a:pPr>
            <a:r>
              <a:rPr lang="en-US" sz="2400" dirty="0">
                <a:latin typeface="Abadi" panose="020B0604020104020204" pitchFamily="34" charset="0"/>
              </a:rPr>
              <a:t> BA =                                 =</a:t>
            </a:r>
          </a:p>
          <a:p>
            <a:pPr>
              <a:buNone/>
            </a:pPr>
            <a:r>
              <a:rPr lang="en-US" sz="2400" dirty="0">
                <a:latin typeface="Abadi" panose="020B0604020104020204" pitchFamily="34" charset="0"/>
              </a:rPr>
              <a:t>           1      1       2      1         3       2</a:t>
            </a:r>
          </a:p>
          <a:p>
            <a:pPr>
              <a:buNone/>
            </a:pPr>
            <a:endParaRPr lang="en-US" sz="2400" dirty="0">
              <a:latin typeface="Abadi" panose="020B0604020104020204" pitchFamily="34" charset="0"/>
            </a:endParaRPr>
          </a:p>
          <a:p>
            <a:pPr>
              <a:buNone/>
            </a:pPr>
            <a:endParaRPr lang="en-US" sz="2400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sz="2400" dirty="0">
                <a:latin typeface="Abadi" panose="020B0604020104020204" pitchFamily="34" charset="0"/>
              </a:rPr>
              <a:t>                                          </a:t>
            </a:r>
            <a:r>
              <a:rPr lang="en-US" sz="2400" dirty="0">
                <a:solidFill>
                  <a:srgbClr val="FF0000"/>
                </a:solidFill>
                <a:latin typeface="Abadi" panose="020B0604020104020204" pitchFamily="34" charset="0"/>
              </a:rPr>
              <a:t>AB </a:t>
            </a:r>
            <a:r>
              <a:rPr lang="en-US" sz="2400" dirty="0">
                <a:solidFill>
                  <a:srgbClr val="FF0000"/>
                </a:solidFill>
                <a:latin typeface="Constantia" panose="02030602050306030303" pitchFamily="18" charset="0"/>
              </a:rPr>
              <a:t>≠</a:t>
            </a:r>
            <a:r>
              <a:rPr lang="en-US" sz="2400" dirty="0">
                <a:solidFill>
                  <a:srgbClr val="FF0000"/>
                </a:solidFill>
                <a:latin typeface="Abadi" panose="020B0604020104020204" pitchFamily="34" charset="0"/>
              </a:rPr>
              <a:t> BA                              </a:t>
            </a:r>
          </a:p>
          <a:p>
            <a:pPr>
              <a:buNone/>
            </a:pPr>
            <a:r>
              <a:rPr lang="en-US" sz="2400" dirty="0">
                <a:latin typeface="Abadi" panose="020B0604020104020204" pitchFamily="34" charset="0"/>
              </a:rPr>
              <a:t>                                       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 algn="ctr">
              <a:buNone/>
            </a:pP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265045" y="1356327"/>
            <a:ext cx="1512570" cy="60960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999452" y="1356327"/>
            <a:ext cx="1497330" cy="609600"/>
          </a:xfrm>
          <a:prstGeom prst="rect">
            <a:avLst/>
          </a:prstGeom>
        </p:spPr>
      </p:pic>
      <p:sp>
        <p:nvSpPr>
          <p:cNvPr id="8" name="Left Bracket 7">
            <a:extLst>
              <a:ext uri="{FF2B5EF4-FFF2-40B4-BE49-F238E27FC236}">
                <a16:creationId xmlns:a16="http://schemas.microsoft.com/office/drawing/2014/main" id="{28383E25-3BCE-4DDF-8BD3-96FD7FBEA65F}"/>
              </a:ext>
            </a:extLst>
          </p:cNvPr>
          <p:cNvSpPr/>
          <p:nvPr/>
        </p:nvSpPr>
        <p:spPr>
          <a:xfrm>
            <a:off x="1368484" y="2251720"/>
            <a:ext cx="361949" cy="1379235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6CC2FB9E-E24F-4AF9-9A7B-B773B2E18363}"/>
              </a:ext>
            </a:extLst>
          </p:cNvPr>
          <p:cNvSpPr/>
          <p:nvPr/>
        </p:nvSpPr>
        <p:spPr>
          <a:xfrm flipV="1">
            <a:off x="5523726" y="2222982"/>
            <a:ext cx="245307" cy="1379234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ABCD5EEF-43A4-4318-B471-DD12DD25E6CC}"/>
              </a:ext>
            </a:extLst>
          </p:cNvPr>
          <p:cNvSpPr/>
          <p:nvPr/>
        </p:nvSpPr>
        <p:spPr>
          <a:xfrm>
            <a:off x="2776024" y="2234738"/>
            <a:ext cx="245306" cy="139621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3B2AF370-F7ED-4EB9-929D-9D3D07750038}"/>
              </a:ext>
            </a:extLst>
          </p:cNvPr>
          <p:cNvSpPr/>
          <p:nvPr/>
        </p:nvSpPr>
        <p:spPr>
          <a:xfrm>
            <a:off x="4572000" y="2211259"/>
            <a:ext cx="245307" cy="1395647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A2A928CF-CEF2-405E-8816-6114566BB0DA}"/>
              </a:ext>
            </a:extLst>
          </p:cNvPr>
          <p:cNvSpPr/>
          <p:nvPr/>
        </p:nvSpPr>
        <p:spPr>
          <a:xfrm flipV="1">
            <a:off x="3775198" y="2270461"/>
            <a:ext cx="245307" cy="1379234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B2BE8542-A3D1-4D32-AE67-11BD4353CFED}"/>
              </a:ext>
            </a:extLst>
          </p:cNvPr>
          <p:cNvSpPr/>
          <p:nvPr/>
        </p:nvSpPr>
        <p:spPr>
          <a:xfrm flipV="1">
            <a:off x="2287719" y="2222982"/>
            <a:ext cx="352137" cy="1407973"/>
          </a:xfrm>
          <a:prstGeom prst="rightBracket">
            <a:avLst>
              <a:gd name="adj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CC75D9D7-BC46-46C1-BE93-EF542E1C3A0A}"/>
              </a:ext>
            </a:extLst>
          </p:cNvPr>
          <p:cNvSpPr/>
          <p:nvPr/>
        </p:nvSpPr>
        <p:spPr>
          <a:xfrm>
            <a:off x="1400730" y="3886200"/>
            <a:ext cx="354108" cy="128776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>
            <a:extLst>
              <a:ext uri="{FF2B5EF4-FFF2-40B4-BE49-F238E27FC236}">
                <a16:creationId xmlns:a16="http://schemas.microsoft.com/office/drawing/2014/main" id="{CBC87A4F-25C2-451C-A53B-BC8167AF4959}"/>
              </a:ext>
            </a:extLst>
          </p:cNvPr>
          <p:cNvSpPr/>
          <p:nvPr/>
        </p:nvSpPr>
        <p:spPr>
          <a:xfrm>
            <a:off x="2776024" y="3899766"/>
            <a:ext cx="290910" cy="1274194"/>
          </a:xfrm>
          <a:prstGeom prst="leftBracket">
            <a:avLst>
              <a:gd name="adj" fmla="val 182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2C7C01E3-AB92-42D7-86DA-5D824ADFEF23}"/>
              </a:ext>
            </a:extLst>
          </p:cNvPr>
          <p:cNvSpPr/>
          <p:nvPr/>
        </p:nvSpPr>
        <p:spPr>
          <a:xfrm>
            <a:off x="4450363" y="3851760"/>
            <a:ext cx="292114" cy="1287761"/>
          </a:xfrm>
          <a:prstGeom prst="leftBracket">
            <a:avLst>
              <a:gd name="adj" fmla="val 242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Bracket 20">
            <a:extLst>
              <a:ext uri="{FF2B5EF4-FFF2-40B4-BE49-F238E27FC236}">
                <a16:creationId xmlns:a16="http://schemas.microsoft.com/office/drawing/2014/main" id="{CB457A44-6C19-4936-9DB3-9105CA026C42}"/>
              </a:ext>
            </a:extLst>
          </p:cNvPr>
          <p:cNvSpPr/>
          <p:nvPr/>
        </p:nvSpPr>
        <p:spPr>
          <a:xfrm flipV="1">
            <a:off x="2198056" y="3886199"/>
            <a:ext cx="361949" cy="1320177"/>
          </a:xfrm>
          <a:prstGeom prst="rightBracket">
            <a:avLst>
              <a:gd name="adj" fmla="val 77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Bracket 21">
            <a:extLst>
              <a:ext uri="{FF2B5EF4-FFF2-40B4-BE49-F238E27FC236}">
                <a16:creationId xmlns:a16="http://schemas.microsoft.com/office/drawing/2014/main" id="{2E1DE863-A58A-4F74-8D36-838F586B20EE}"/>
              </a:ext>
            </a:extLst>
          </p:cNvPr>
          <p:cNvSpPr/>
          <p:nvPr/>
        </p:nvSpPr>
        <p:spPr>
          <a:xfrm flipV="1">
            <a:off x="3645196" y="3869990"/>
            <a:ext cx="273100" cy="1320177"/>
          </a:xfrm>
          <a:prstGeom prst="rightBracket">
            <a:avLst>
              <a:gd name="adj" fmla="val 77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Bracket 22">
            <a:extLst>
              <a:ext uri="{FF2B5EF4-FFF2-40B4-BE49-F238E27FC236}">
                <a16:creationId xmlns:a16="http://schemas.microsoft.com/office/drawing/2014/main" id="{EF9B6692-D55A-4C6D-A87A-BB3BA1C7F140}"/>
              </a:ext>
            </a:extLst>
          </p:cNvPr>
          <p:cNvSpPr/>
          <p:nvPr/>
        </p:nvSpPr>
        <p:spPr>
          <a:xfrm flipV="1">
            <a:off x="5495933" y="3853783"/>
            <a:ext cx="273100" cy="1320177"/>
          </a:xfrm>
          <a:prstGeom prst="rightBracket">
            <a:avLst>
              <a:gd name="adj" fmla="val 77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uble Bracket 3">
            <a:extLst>
              <a:ext uri="{FF2B5EF4-FFF2-40B4-BE49-F238E27FC236}">
                <a16:creationId xmlns:a16="http://schemas.microsoft.com/office/drawing/2014/main" id="{25F65A3E-3C71-4890-A1B5-EC299F7783B4}"/>
              </a:ext>
            </a:extLst>
          </p:cNvPr>
          <p:cNvSpPr/>
          <p:nvPr/>
        </p:nvSpPr>
        <p:spPr>
          <a:xfrm>
            <a:off x="3021330" y="5638800"/>
            <a:ext cx="45719" cy="45719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1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98F3-95D8-4535-899A-B0C5EB46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The Applications of Matrices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76E1-3DAD-42B2-8348-F543AB82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-Matrices have applications in a lot of fields: Math, Computer Science, Statistics, Engineering, and etc..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-The Applications of matrices can be found in PageRank </a:t>
            </a:r>
          </a:p>
          <a:p>
            <a:pPr marL="0" indent="0">
              <a:buNone/>
            </a:pPr>
            <a:r>
              <a:rPr lang="en-US" sz="2400" dirty="0"/>
              <a:t>  algorithm.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-PageRank algorithm is used by Google to rank web pages.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5071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98F3-95D8-4535-899A-B0C5EB46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The PageRank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76E1-3DAD-42B2-8348-F543AB82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-The basic ideas of PageRank algorithm were described in a</a:t>
            </a:r>
          </a:p>
          <a:p>
            <a:pPr marL="0" indent="0">
              <a:buNone/>
            </a:pPr>
            <a:r>
              <a:rPr lang="en-US" sz="2400" dirty="0"/>
              <a:t>  paper entitled </a:t>
            </a:r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/>
              <a:t>“The PageRank Citation Ranking : Bringing Order to the Web”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-The paper was authored by Lawrence Page, Sergey Brin, </a:t>
            </a:r>
          </a:p>
          <a:p>
            <a:pPr marL="0" indent="0">
              <a:buNone/>
            </a:pPr>
            <a:r>
              <a:rPr lang="en-US" sz="2400" dirty="0"/>
              <a:t>  Rajeev Motwani, Terry Winograd.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-http://ilpubs.stanford.edu:8090/422/1/1999-66.pdf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091922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98F3-95D8-4535-899A-B0C5EB46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The PageRank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76E1-3DAD-42B2-8348-F543AB82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735" y="1392555"/>
            <a:ext cx="8229601" cy="4932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-The first two authors are the co-founders of Google.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3316" name="Picture 4" descr="Larry Page and Sergey Brin Hand Over Alphabet's Reins | WIRED">
            <a:extLst>
              <a:ext uri="{FF2B5EF4-FFF2-40B4-BE49-F238E27FC236}">
                <a16:creationId xmlns:a16="http://schemas.microsoft.com/office/drawing/2014/main" id="{76152C13-5845-430F-911C-CB3D95785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654" y="2895600"/>
            <a:ext cx="2524991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posing&#10;&#10;Description automatically generated">
            <a:extLst>
              <a:ext uri="{FF2B5EF4-FFF2-40B4-BE49-F238E27FC236}">
                <a16:creationId xmlns:a16="http://schemas.microsoft.com/office/drawing/2014/main" id="{7091AE6F-49D4-44B9-A813-6AB66DFAA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536" y="2895600"/>
            <a:ext cx="257175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96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A588FC4C-1913-496E-B3BF-295FFAB7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25" y="44450"/>
            <a:ext cx="8294688" cy="7175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The Basic Ideas for PageRank Algorithm</a:t>
            </a:r>
          </a:p>
        </p:txBody>
      </p:sp>
      <p:pic>
        <p:nvPicPr>
          <p:cNvPr id="9219" name="Picture 12">
            <a:extLst>
              <a:ext uri="{FF2B5EF4-FFF2-40B4-BE49-F238E27FC236}">
                <a16:creationId xmlns:a16="http://schemas.microsoft.com/office/drawing/2014/main" id="{D77F1E36-6AB5-4B15-A871-245B72917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82688"/>
            <a:ext cx="3490913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14">
            <a:extLst>
              <a:ext uri="{FF2B5EF4-FFF2-40B4-BE49-F238E27FC236}">
                <a16:creationId xmlns:a16="http://schemas.microsoft.com/office/drawing/2014/main" id="{3AD29037-AE5F-4A2E-86AC-28C6383F8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768600"/>
            <a:ext cx="26670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16">
            <a:extLst>
              <a:ext uri="{FF2B5EF4-FFF2-40B4-BE49-F238E27FC236}">
                <a16:creationId xmlns:a16="http://schemas.microsoft.com/office/drawing/2014/main" id="{9897A425-388E-4424-ACB5-255E8151A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31888"/>
            <a:ext cx="246697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17">
            <a:extLst>
              <a:ext uri="{FF2B5EF4-FFF2-40B4-BE49-F238E27FC236}">
                <a16:creationId xmlns:a16="http://schemas.microsoft.com/office/drawing/2014/main" id="{512ADCB1-7EE8-4307-8DB0-26022D189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348163"/>
            <a:ext cx="36957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3" name="TextBox 5">
            <a:extLst>
              <a:ext uri="{FF2B5EF4-FFF2-40B4-BE49-F238E27FC236}">
                <a16:creationId xmlns:a16="http://schemas.microsoft.com/office/drawing/2014/main" id="{8D53AD5D-5732-455F-9E95-9A0E3B333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75" y="5991225"/>
            <a:ext cx="6378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400">
                <a:latin typeface="Century Schoolbook" panose="02040604050505020304" pitchFamily="18" charset="0"/>
                <a:ea typeface="宋体" panose="02010600030101010101" pitchFamily="2" charset="-122"/>
              </a:rPr>
              <a:t>PageRank Calculation: first iteration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6DE823AC-53BB-4C4A-BA69-BD9BE292B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25" y="44450"/>
            <a:ext cx="8294688" cy="6413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The Basic Ideas for PageRank Algorithm</a:t>
            </a:r>
          </a:p>
        </p:txBody>
      </p:sp>
      <p:sp>
        <p:nvSpPr>
          <p:cNvPr id="10243" name="TextBox 5">
            <a:extLst>
              <a:ext uri="{FF2B5EF4-FFF2-40B4-BE49-F238E27FC236}">
                <a16:creationId xmlns:a16="http://schemas.microsoft.com/office/drawing/2014/main" id="{A2DF8F51-F557-449A-9176-74240A3F4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75" y="5991225"/>
            <a:ext cx="6378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2400">
                <a:latin typeface="Century Schoolbook" panose="02040604050505020304" pitchFamily="18" charset="0"/>
                <a:ea typeface="宋体" panose="02010600030101010101" pitchFamily="2" charset="-122"/>
              </a:rPr>
              <a:t>PageRank Calculation: second iteration</a:t>
            </a:r>
          </a:p>
        </p:txBody>
      </p:sp>
      <p:pic>
        <p:nvPicPr>
          <p:cNvPr id="10244" name="Picture 12">
            <a:extLst>
              <a:ext uri="{FF2B5EF4-FFF2-40B4-BE49-F238E27FC236}">
                <a16:creationId xmlns:a16="http://schemas.microsoft.com/office/drawing/2014/main" id="{52CE0E1E-A548-4599-89E8-0C947D072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82688"/>
            <a:ext cx="321945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14">
            <a:extLst>
              <a:ext uri="{FF2B5EF4-FFF2-40B4-BE49-F238E27FC236}">
                <a16:creationId xmlns:a16="http://schemas.microsoft.com/office/drawing/2014/main" id="{2E22B322-8BEF-41FE-A989-C864E43F8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768600"/>
            <a:ext cx="26670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16">
            <a:extLst>
              <a:ext uri="{FF2B5EF4-FFF2-40B4-BE49-F238E27FC236}">
                <a16:creationId xmlns:a16="http://schemas.microsoft.com/office/drawing/2014/main" id="{DB9875AB-EF00-4875-8F16-7C34BAC6C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31888"/>
            <a:ext cx="246697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2">
            <a:extLst>
              <a:ext uri="{FF2B5EF4-FFF2-40B4-BE49-F238E27FC236}">
                <a16:creationId xmlns:a16="http://schemas.microsoft.com/office/drawing/2014/main" id="{80EDC2DF-125B-4173-AF7B-8AE6DC9C8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63" y="4400550"/>
            <a:ext cx="3933825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12">
            <a:extLst>
              <a:ext uri="{FF2B5EF4-FFF2-40B4-BE49-F238E27FC236}">
                <a16:creationId xmlns:a16="http://schemas.microsoft.com/office/drawing/2014/main" id="{E59E104C-A037-4CEC-A302-4A6B1F0D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82688"/>
            <a:ext cx="3490913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9FCF764F-2C57-4232-99AF-D7B080A2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25" y="44450"/>
            <a:ext cx="8294688" cy="6413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600" dirty="0">
                <a:ea typeface="宋体" panose="02010600030101010101" pitchFamily="2" charset="-122"/>
              </a:rPr>
              <a:t>The Basic Ideas of PageRank Algorithm</a:t>
            </a:r>
          </a:p>
        </p:txBody>
      </p:sp>
      <p:sp>
        <p:nvSpPr>
          <p:cNvPr id="11267" name="TextBox 5">
            <a:extLst>
              <a:ext uri="{FF2B5EF4-FFF2-40B4-BE49-F238E27FC236}">
                <a16:creationId xmlns:a16="http://schemas.microsoft.com/office/drawing/2014/main" id="{3863544B-498F-42C8-A28A-BF39F6E51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75" y="5991225"/>
            <a:ext cx="6378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CN" sz="2400">
                <a:latin typeface="Century Schoolbook" panose="02040604050505020304" pitchFamily="18" charset="0"/>
                <a:ea typeface="宋体" panose="02010600030101010101" pitchFamily="2" charset="-122"/>
              </a:rPr>
              <a:t>Convergence after some iterations</a:t>
            </a:r>
          </a:p>
        </p:txBody>
      </p:sp>
      <p:pic>
        <p:nvPicPr>
          <p:cNvPr id="11268" name="Picture 12">
            <a:extLst>
              <a:ext uri="{FF2B5EF4-FFF2-40B4-BE49-F238E27FC236}">
                <a16:creationId xmlns:a16="http://schemas.microsoft.com/office/drawing/2014/main" id="{3DEBA7D7-3280-4C36-A1A3-6DAB7C75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82688"/>
            <a:ext cx="321945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14">
            <a:extLst>
              <a:ext uri="{FF2B5EF4-FFF2-40B4-BE49-F238E27FC236}">
                <a16:creationId xmlns:a16="http://schemas.microsoft.com/office/drawing/2014/main" id="{3FF36C05-21E6-442B-A6AD-718F98617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768600"/>
            <a:ext cx="266700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16">
            <a:extLst>
              <a:ext uri="{FF2B5EF4-FFF2-40B4-BE49-F238E27FC236}">
                <a16:creationId xmlns:a16="http://schemas.microsoft.com/office/drawing/2014/main" id="{0F147AB1-C559-4865-B4CD-BE7C78E9D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31888"/>
            <a:ext cx="246697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2">
            <a:extLst>
              <a:ext uri="{FF2B5EF4-FFF2-40B4-BE49-F238E27FC236}">
                <a16:creationId xmlns:a16="http://schemas.microsoft.com/office/drawing/2014/main" id="{E7F75191-4A0D-4331-8A48-6FFD90D64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4397375"/>
            <a:ext cx="3533775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12">
            <a:extLst>
              <a:ext uri="{FF2B5EF4-FFF2-40B4-BE49-F238E27FC236}">
                <a16:creationId xmlns:a16="http://schemas.microsoft.com/office/drawing/2014/main" id="{3A17DE0A-ECB0-42C5-A5D8-1943D51DF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82688"/>
            <a:ext cx="3490913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334000"/>
          </a:xfrm>
        </p:spPr>
        <p:txBody>
          <a:bodyPr>
            <a:normAutofit/>
          </a:bodyPr>
          <a:lstStyle/>
          <a:p>
            <a:r>
              <a:rPr lang="en-US" dirty="0"/>
              <a:t>Definitions and Terminology on Matrices </a:t>
            </a:r>
          </a:p>
          <a:p>
            <a:pPr marL="0" indent="0">
              <a:buNone/>
            </a:pPr>
            <a:r>
              <a:rPr lang="en-US" dirty="0"/>
              <a:t>    -Matrix M, row number of M, column number of M,</a:t>
            </a:r>
          </a:p>
          <a:p>
            <a:pPr marL="0" indent="0">
              <a:buNone/>
            </a:pPr>
            <a:r>
              <a:rPr lang="en-US" dirty="0"/>
              <a:t>    -Square matrix, row matrix, column matrix,</a:t>
            </a:r>
          </a:p>
          <a:p>
            <a:pPr marL="0" indent="0">
              <a:buNone/>
            </a:pPr>
            <a:r>
              <a:rPr lang="en-US" dirty="0"/>
              <a:t>    -</a:t>
            </a:r>
            <a:r>
              <a:rPr lang="en-US" dirty="0" err="1"/>
              <a:t>ith</a:t>
            </a:r>
            <a:r>
              <a:rPr lang="en-US" dirty="0"/>
              <a:t> row and </a:t>
            </a:r>
            <a:r>
              <a:rPr lang="en-US" dirty="0" err="1"/>
              <a:t>jth</a:t>
            </a:r>
            <a:r>
              <a:rPr lang="en-US" dirty="0"/>
              <a:t> column of a matrix, </a:t>
            </a:r>
          </a:p>
          <a:p>
            <a:pPr marL="0" indent="0">
              <a:buNone/>
            </a:pPr>
            <a:r>
              <a:rPr lang="en-US" dirty="0"/>
              <a:t>    -(</a:t>
            </a:r>
            <a:r>
              <a:rPr lang="en-US" dirty="0" err="1"/>
              <a:t>i</a:t>
            </a:r>
            <a:r>
              <a:rPr lang="en-US" dirty="0"/>
              <a:t>, j)</a:t>
            </a:r>
            <a:r>
              <a:rPr lang="en-US" dirty="0" err="1"/>
              <a:t>th</a:t>
            </a:r>
            <a:r>
              <a:rPr lang="en-US" dirty="0"/>
              <a:t> element or entry of M,</a:t>
            </a:r>
          </a:p>
          <a:p>
            <a:pPr marL="0" indent="0">
              <a:buNone/>
            </a:pPr>
            <a:r>
              <a:rPr lang="en-US" dirty="0"/>
              <a:t>    -Two matrices are equal. </a:t>
            </a:r>
          </a:p>
          <a:p>
            <a:r>
              <a:rPr lang="en-US" dirty="0"/>
              <a:t>Matrix Operations</a:t>
            </a:r>
          </a:p>
          <a:p>
            <a:pPr marL="0" indent="0">
              <a:buNone/>
            </a:pPr>
            <a:r>
              <a:rPr lang="en-US" dirty="0"/>
              <a:t>    -Sum of two matrices,</a:t>
            </a:r>
          </a:p>
          <a:p>
            <a:pPr marL="0" indent="0">
              <a:buNone/>
            </a:pPr>
            <a:r>
              <a:rPr lang="en-US" dirty="0"/>
              <a:t>    -Difference of two matrices,</a:t>
            </a:r>
          </a:p>
          <a:p>
            <a:pPr marL="0" indent="0">
              <a:buNone/>
            </a:pPr>
            <a:r>
              <a:rPr lang="en-US" dirty="0"/>
              <a:t>    -Multiplication of a number and a matrix</a:t>
            </a:r>
          </a:p>
          <a:p>
            <a:pPr marL="0" indent="0">
              <a:buNone/>
            </a:pPr>
            <a:r>
              <a:rPr lang="en-US" dirty="0"/>
              <a:t>    -Multiplication of two matrices.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8578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334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-Multiplication of two matrices</a:t>
            </a:r>
          </a:p>
          <a:p>
            <a:pPr marL="0" indent="0">
              <a:buNone/>
            </a:pPr>
            <a:r>
              <a:rPr lang="en-US" sz="3600" dirty="0"/>
              <a:t>    </a:t>
            </a:r>
          </a:p>
          <a:p>
            <a:pPr marL="0" indent="0" algn="ctr">
              <a:buNone/>
            </a:pPr>
            <a:r>
              <a:rPr lang="en-US" sz="3600" dirty="0"/>
              <a:t>    </a:t>
            </a:r>
            <a:r>
              <a:rPr lang="en-US" sz="3600" dirty="0" err="1"/>
              <a:t>A</a:t>
            </a:r>
            <a:r>
              <a:rPr lang="en-US" sz="3600" baseline="-25000" dirty="0" err="1"/>
              <a:t>mxk</a:t>
            </a:r>
            <a:r>
              <a:rPr lang="en-US" sz="3600" baseline="-25000" dirty="0"/>
              <a:t> </a:t>
            </a:r>
            <a:r>
              <a:rPr lang="en-US" sz="3600" dirty="0" err="1"/>
              <a:t>B</a:t>
            </a:r>
            <a:r>
              <a:rPr lang="en-US" sz="3600" baseline="-25000" dirty="0" err="1"/>
              <a:t>kxn</a:t>
            </a:r>
            <a:r>
              <a:rPr lang="en-US" sz="3600" baseline="-25000" dirty="0"/>
              <a:t> </a:t>
            </a:r>
            <a:r>
              <a:rPr lang="en-US" sz="3600" dirty="0"/>
              <a:t>= </a:t>
            </a:r>
            <a:r>
              <a:rPr lang="en-US" sz="3600" dirty="0" err="1"/>
              <a:t>C</a:t>
            </a:r>
            <a:r>
              <a:rPr lang="en-US" sz="3600" baseline="-25000" dirty="0" err="1"/>
              <a:t>mxn</a:t>
            </a:r>
            <a:r>
              <a:rPr lang="en-US" sz="3600" dirty="0"/>
              <a:t> = (</a:t>
            </a:r>
            <a:r>
              <a:rPr lang="en-US" sz="3600" dirty="0" err="1"/>
              <a:t>c</a:t>
            </a:r>
            <a:r>
              <a:rPr lang="en-US" sz="3600" baseline="-25000" dirty="0" err="1"/>
              <a:t>ij</a:t>
            </a:r>
            <a:r>
              <a:rPr lang="en-US" sz="3600" dirty="0"/>
              <a:t>)</a:t>
            </a:r>
            <a:r>
              <a:rPr lang="en-US" sz="3600" baseline="-25000" dirty="0" err="1"/>
              <a:t>mxn</a:t>
            </a:r>
            <a:r>
              <a:rPr lang="en-US" sz="3600" baseline="-25000" dirty="0"/>
              <a:t>.</a:t>
            </a:r>
          </a:p>
          <a:p>
            <a:pPr marL="0" indent="0">
              <a:buNone/>
            </a:pPr>
            <a:r>
              <a:rPr lang="en-US" sz="3600" baseline="-25000" dirty="0"/>
              <a:t>      </a:t>
            </a:r>
            <a:endParaRPr lang="en-US" sz="3600" dirty="0"/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sz="3200" dirty="0" err="1"/>
              <a:t>c</a:t>
            </a:r>
            <a:r>
              <a:rPr lang="en-US" sz="3200" baseline="-25000" dirty="0" err="1"/>
              <a:t>ij</a:t>
            </a:r>
            <a:r>
              <a:rPr lang="en-US" sz="3200" baseline="-25000" dirty="0"/>
              <a:t>  </a:t>
            </a:r>
            <a:r>
              <a:rPr lang="en-US" sz="3200" dirty="0"/>
              <a:t>= the multiplication of </a:t>
            </a:r>
          </a:p>
          <a:p>
            <a:pPr marL="0" indent="0">
              <a:buNone/>
            </a:pPr>
            <a:r>
              <a:rPr lang="en-US" sz="3200" dirty="0"/>
              <a:t>             the </a:t>
            </a:r>
            <a:r>
              <a:rPr lang="en-US" sz="3200" dirty="0" err="1"/>
              <a:t>i</a:t>
            </a:r>
            <a:r>
              <a:rPr lang="en-US" sz="3200" baseline="30000" dirty="0" err="1"/>
              <a:t>th</a:t>
            </a:r>
            <a:r>
              <a:rPr lang="en-US" sz="3200" dirty="0"/>
              <a:t> row of A and </a:t>
            </a:r>
          </a:p>
          <a:p>
            <a:pPr marL="0" indent="0">
              <a:buNone/>
            </a:pPr>
            <a:r>
              <a:rPr lang="en-US" sz="3200" dirty="0"/>
              <a:t>             the </a:t>
            </a:r>
            <a:r>
              <a:rPr lang="en-US" sz="3200" dirty="0" err="1"/>
              <a:t>j</a:t>
            </a:r>
            <a:r>
              <a:rPr lang="en-US" sz="3200" baseline="30000" dirty="0" err="1"/>
              <a:t>th</a:t>
            </a:r>
            <a:r>
              <a:rPr lang="en-US" sz="3200" baseline="30000" dirty="0"/>
              <a:t> </a:t>
            </a:r>
            <a:r>
              <a:rPr lang="en-US" sz="3200" dirty="0"/>
              <a:t>column of B. </a:t>
            </a:r>
          </a:p>
        </p:txBody>
      </p:sp>
    </p:spTree>
    <p:extLst>
      <p:ext uri="{BB962C8B-B14F-4D97-AF65-F5344CB8AC3E}">
        <p14:creationId xmlns:p14="http://schemas.microsoft.com/office/powerpoint/2010/main" val="233465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-The applications of matrices in Google’s</a:t>
            </a:r>
          </a:p>
          <a:p>
            <a:pPr marL="0" indent="0">
              <a:buNone/>
            </a:pPr>
            <a:r>
              <a:rPr lang="en-US" sz="3600" dirty="0"/>
              <a:t>  PageRank algorithm.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8375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98F3-95D8-4535-899A-B0C5EB46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Commutative Operators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F76E1-3DAD-42B2-8348-F543AB822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-We say an operator, denoted by @, is </a:t>
            </a:r>
            <a:r>
              <a:rPr lang="en-US" sz="2400" dirty="0">
                <a:solidFill>
                  <a:srgbClr val="FF0000"/>
                </a:solidFill>
              </a:rPr>
              <a:t>commutative</a:t>
            </a:r>
            <a:r>
              <a:rPr lang="en-US" sz="2400" dirty="0"/>
              <a:t> if</a:t>
            </a:r>
            <a:br>
              <a:rPr lang="en-US" sz="2400" dirty="0"/>
            </a:b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x @ y = y @ x is true for any two elements x and y.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-The addition operator “+” for two numbers is commutative </a:t>
            </a:r>
          </a:p>
          <a:p>
            <a:pPr marL="0" indent="0">
              <a:buNone/>
            </a:pPr>
            <a:r>
              <a:rPr lang="en-US" sz="2400" dirty="0"/>
              <a:t>since x + y = y + x is true for any two numbers x and y.</a:t>
            </a:r>
            <a:br>
              <a:rPr lang="en-US" sz="2400" dirty="0"/>
            </a:b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-The multiplication operator “+” for two numbers is commutative since x + y = y + x is true for any two numbers </a:t>
            </a:r>
          </a:p>
          <a:p>
            <a:pPr marL="0" indent="0">
              <a:buNone/>
            </a:pPr>
            <a:r>
              <a:rPr lang="en-US" sz="2400" dirty="0"/>
              <a:t>x and y.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6384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Matrix Multiplication Is NOT Commutative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534400" cy="4648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-A</a:t>
            </a:r>
            <a:r>
              <a:rPr lang="en-US" baseline="-25000" dirty="0">
                <a:latin typeface="Abadi" panose="020B0604020104020204" pitchFamily="34" charset="0"/>
              </a:rPr>
              <a:t>3x2</a:t>
            </a:r>
            <a:r>
              <a:rPr lang="en-US" dirty="0">
                <a:latin typeface="Abadi" panose="020B0604020104020204" pitchFamily="34" charset="0"/>
              </a:rPr>
              <a:t> is a 3x2 matrix and B</a:t>
            </a:r>
            <a:r>
              <a:rPr lang="en-US" baseline="-25000" dirty="0">
                <a:latin typeface="Abadi" panose="020B0604020104020204" pitchFamily="34" charset="0"/>
              </a:rPr>
              <a:t>2x4 </a:t>
            </a:r>
            <a:r>
              <a:rPr lang="en-US" dirty="0">
                <a:latin typeface="Abadi" panose="020B0604020104020204" pitchFamily="34" charset="0"/>
              </a:rPr>
              <a:t>is a 2x4 matrix.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We can multiply A</a:t>
            </a:r>
            <a:r>
              <a:rPr lang="en-US" baseline="-25000" dirty="0">
                <a:latin typeface="Abadi" panose="020B0604020104020204" pitchFamily="34" charset="0"/>
              </a:rPr>
              <a:t>3x2 </a:t>
            </a:r>
            <a:r>
              <a:rPr lang="en-US" dirty="0">
                <a:latin typeface="Abadi" panose="020B0604020104020204" pitchFamily="34" charset="0"/>
              </a:rPr>
              <a:t>and B</a:t>
            </a:r>
            <a:r>
              <a:rPr lang="en-US" baseline="-25000" dirty="0">
                <a:latin typeface="Abadi" panose="020B0604020104020204" pitchFamily="34" charset="0"/>
              </a:rPr>
              <a:t>2x4</a:t>
            </a:r>
            <a:r>
              <a:rPr lang="en-US" dirty="0">
                <a:latin typeface="Abadi" panose="020B0604020104020204" pitchFamily="34" charset="0"/>
              </a:rPr>
              <a:t>. Namely, A</a:t>
            </a:r>
            <a:r>
              <a:rPr lang="en-US" baseline="-25000" dirty="0">
                <a:latin typeface="Abadi" panose="020B0604020104020204" pitchFamily="34" charset="0"/>
              </a:rPr>
              <a:t>3x2 </a:t>
            </a:r>
            <a:r>
              <a:rPr lang="en-US" dirty="0">
                <a:latin typeface="Abadi" panose="020B0604020104020204" pitchFamily="34" charset="0"/>
              </a:rPr>
              <a:t>B</a:t>
            </a:r>
            <a:r>
              <a:rPr lang="en-US" baseline="-25000" dirty="0">
                <a:latin typeface="Abadi" panose="020B0604020104020204" pitchFamily="34" charset="0"/>
              </a:rPr>
              <a:t>2x4 </a:t>
            </a:r>
            <a:r>
              <a:rPr lang="en-US" dirty="0">
                <a:latin typeface="Abadi" panose="020B0604020104020204" pitchFamily="34" charset="0"/>
              </a:rPr>
              <a:t>is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well-defined. But we cannot multiply B</a:t>
            </a:r>
            <a:r>
              <a:rPr lang="en-US" baseline="-25000" dirty="0">
                <a:latin typeface="Abadi" panose="020B0604020104020204" pitchFamily="34" charset="0"/>
              </a:rPr>
              <a:t>2x4 </a:t>
            </a:r>
            <a:r>
              <a:rPr lang="en-US" dirty="0">
                <a:latin typeface="Abadi" panose="020B0604020104020204" pitchFamily="34" charset="0"/>
              </a:rPr>
              <a:t>and A</a:t>
            </a:r>
            <a:r>
              <a:rPr lang="en-US" baseline="-25000" dirty="0">
                <a:latin typeface="Abadi" panose="020B0604020104020204" pitchFamily="34" charset="0"/>
              </a:rPr>
              <a:t>3x2.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-A</a:t>
            </a:r>
            <a:r>
              <a:rPr lang="en-US" baseline="-25000" dirty="0">
                <a:latin typeface="Abadi" panose="020B0604020104020204" pitchFamily="34" charset="0"/>
              </a:rPr>
              <a:t>3x2</a:t>
            </a:r>
            <a:r>
              <a:rPr lang="en-US" dirty="0">
                <a:latin typeface="Abadi" panose="020B0604020104020204" pitchFamily="34" charset="0"/>
              </a:rPr>
              <a:t> is a 3x2 matrix and B</a:t>
            </a:r>
            <a:r>
              <a:rPr lang="en-US" baseline="-25000" dirty="0">
                <a:latin typeface="Abadi" panose="020B0604020104020204" pitchFamily="34" charset="0"/>
              </a:rPr>
              <a:t>2x3 </a:t>
            </a:r>
            <a:r>
              <a:rPr lang="en-US" dirty="0">
                <a:latin typeface="Abadi" panose="020B0604020104020204" pitchFamily="34" charset="0"/>
              </a:rPr>
              <a:t>is a 2x3 matrix.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We can multiply A</a:t>
            </a:r>
            <a:r>
              <a:rPr lang="en-US" baseline="-25000" dirty="0">
                <a:latin typeface="Abadi" panose="020B0604020104020204" pitchFamily="34" charset="0"/>
              </a:rPr>
              <a:t>3x2 </a:t>
            </a:r>
            <a:r>
              <a:rPr lang="en-US" dirty="0">
                <a:latin typeface="Abadi" panose="020B0604020104020204" pitchFamily="34" charset="0"/>
              </a:rPr>
              <a:t>and B</a:t>
            </a:r>
            <a:r>
              <a:rPr lang="en-US" baseline="-25000" dirty="0">
                <a:latin typeface="Abadi" panose="020B0604020104020204" pitchFamily="34" charset="0"/>
              </a:rPr>
              <a:t>2x3</a:t>
            </a:r>
            <a:r>
              <a:rPr lang="en-US" dirty="0">
                <a:latin typeface="Abadi" panose="020B0604020104020204" pitchFamily="34" charset="0"/>
              </a:rPr>
              <a:t>. We can also multiply B</a:t>
            </a:r>
            <a:r>
              <a:rPr lang="en-US" baseline="-25000" dirty="0">
                <a:latin typeface="Abadi" panose="020B0604020104020204" pitchFamily="34" charset="0"/>
              </a:rPr>
              <a:t>2x3 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and A</a:t>
            </a:r>
            <a:r>
              <a:rPr lang="en-US" baseline="-25000" dirty="0">
                <a:latin typeface="Abadi" panose="020B0604020104020204" pitchFamily="34" charset="0"/>
              </a:rPr>
              <a:t>3x2. </a:t>
            </a:r>
            <a:r>
              <a:rPr lang="en-US" dirty="0">
                <a:latin typeface="Abadi" panose="020B0604020104020204" pitchFamily="34" charset="0"/>
              </a:rPr>
              <a:t>But A</a:t>
            </a:r>
            <a:r>
              <a:rPr lang="en-US" baseline="-25000" dirty="0">
                <a:latin typeface="Abadi" panose="020B0604020104020204" pitchFamily="34" charset="0"/>
              </a:rPr>
              <a:t>3x2 </a:t>
            </a:r>
            <a:r>
              <a:rPr lang="en-US" dirty="0">
                <a:latin typeface="Abadi" panose="020B0604020104020204" pitchFamily="34" charset="0"/>
              </a:rPr>
              <a:t>B</a:t>
            </a:r>
            <a:r>
              <a:rPr lang="en-US" baseline="-25000" dirty="0">
                <a:latin typeface="Abadi" panose="020B0604020104020204" pitchFamily="34" charset="0"/>
              </a:rPr>
              <a:t>2x3 </a:t>
            </a:r>
            <a:r>
              <a:rPr lang="en-US" dirty="0">
                <a:latin typeface="Abadi" panose="020B0604020104020204" pitchFamily="34" charset="0"/>
              </a:rPr>
              <a:t>is a 3x3 matrix, B</a:t>
            </a:r>
            <a:r>
              <a:rPr lang="en-US" baseline="-25000" dirty="0">
                <a:latin typeface="Abadi" panose="020B0604020104020204" pitchFamily="34" charset="0"/>
              </a:rPr>
              <a:t>2x3</a:t>
            </a:r>
            <a:r>
              <a:rPr lang="en-US" dirty="0">
                <a:latin typeface="Abadi" panose="020B0604020104020204" pitchFamily="34" charset="0"/>
              </a:rPr>
              <a:t>A</a:t>
            </a:r>
            <a:r>
              <a:rPr lang="en-US" baseline="-25000" dirty="0">
                <a:latin typeface="Abadi" panose="020B0604020104020204" pitchFamily="34" charset="0"/>
              </a:rPr>
              <a:t>3x2</a:t>
            </a:r>
            <a:r>
              <a:rPr lang="en-US" dirty="0">
                <a:latin typeface="Abadi" panose="020B0604020104020204" pitchFamily="34" charset="0"/>
              </a:rPr>
              <a:t> is a 2x2</a:t>
            </a: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matrix. So A</a:t>
            </a:r>
            <a:r>
              <a:rPr lang="en-US" baseline="-25000" dirty="0">
                <a:latin typeface="Abadi" panose="020B0604020104020204" pitchFamily="34" charset="0"/>
              </a:rPr>
              <a:t>3x2 </a:t>
            </a:r>
            <a:r>
              <a:rPr lang="en-US" dirty="0">
                <a:latin typeface="Abadi" panose="020B0604020104020204" pitchFamily="34" charset="0"/>
              </a:rPr>
              <a:t>B</a:t>
            </a:r>
            <a:r>
              <a:rPr lang="en-US" baseline="-25000" dirty="0">
                <a:latin typeface="Abadi" panose="020B0604020104020204" pitchFamily="34" charset="0"/>
              </a:rPr>
              <a:t>2x3</a:t>
            </a:r>
            <a:r>
              <a:rPr lang="en-US" dirty="0">
                <a:latin typeface="Abadi" panose="020B0604020104020204" pitchFamily="34" charset="0"/>
              </a:rPr>
              <a:t> </a:t>
            </a:r>
            <a:r>
              <a:rPr lang="en-US" dirty="0">
                <a:latin typeface="Constantia" panose="02030602050306030303" pitchFamily="18" charset="0"/>
              </a:rPr>
              <a:t>≠ </a:t>
            </a:r>
            <a:r>
              <a:rPr lang="en-US" dirty="0">
                <a:latin typeface="Abadi" panose="020B0604020104020204" pitchFamily="34" charset="0"/>
              </a:rPr>
              <a:t>B</a:t>
            </a:r>
            <a:r>
              <a:rPr lang="en-US" baseline="-25000" dirty="0">
                <a:latin typeface="Abadi" panose="020B0604020104020204" pitchFamily="34" charset="0"/>
              </a:rPr>
              <a:t>2x3</a:t>
            </a:r>
            <a:r>
              <a:rPr lang="en-US" dirty="0">
                <a:latin typeface="Abadi" panose="020B0604020104020204" pitchFamily="34" charset="0"/>
              </a:rPr>
              <a:t>A</a:t>
            </a:r>
            <a:r>
              <a:rPr lang="en-US" baseline="-25000" dirty="0">
                <a:latin typeface="Abadi" panose="020B0604020104020204" pitchFamily="34" charset="0"/>
              </a:rPr>
              <a:t>3x2.</a:t>
            </a:r>
            <a:endParaRPr lang="en-US" dirty="0">
              <a:latin typeface="Abadi" panose="020B0604020104020204" pitchFamily="34" charset="0"/>
            </a:endParaRPr>
          </a:p>
          <a:p>
            <a:pPr>
              <a:buNone/>
            </a:pPr>
            <a:r>
              <a:rPr lang="en-US" dirty="0">
                <a:latin typeface="Abadi" panose="020B0604020104020204" pitchFamily="34" charset="0"/>
              </a:rPr>
              <a:t>   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    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2193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C2A8-8576-4998-BC3D-8A43E5B11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41136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Matrix Multiplication Is NOT Commutative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00DC7-4BA9-4B29-897B-25B6081D1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               5       2					</a:t>
            </a:r>
          </a:p>
          <a:p>
            <a:pPr lvl="3" algn="just">
              <a:buFontTx/>
              <a:buNone/>
            </a:pPr>
            <a:r>
              <a:rPr lang="en-US" altLang="zh-TW" b="1" dirty="0">
                <a:solidFill>
                  <a:srgbClr val="FF0066"/>
                </a:solidFill>
                <a:latin typeface="Abadi" panose="020B0604020104020204" pitchFamily="34" charset="0"/>
              </a:rPr>
              <a:t>      A</a:t>
            </a:r>
            <a:r>
              <a:rPr lang="en-US" altLang="zh-TW" b="1" dirty="0">
                <a:latin typeface="Abadi" panose="020B0604020104020204" pitchFamily="34" charset="0"/>
              </a:rPr>
              <a:t>  =   7       4    and </a:t>
            </a:r>
            <a:r>
              <a:rPr lang="en-US" altLang="zh-TW" b="1" dirty="0">
                <a:solidFill>
                  <a:srgbClr val="FF0066"/>
                </a:solidFill>
                <a:latin typeface="Abadi" panose="020B0604020104020204" pitchFamily="34" charset="0"/>
              </a:rPr>
              <a:t>B</a:t>
            </a:r>
            <a:r>
              <a:rPr lang="en-US" altLang="zh-TW" b="1" dirty="0">
                <a:latin typeface="Abadi" panose="020B0604020104020204" pitchFamily="34" charset="0"/>
              </a:rPr>
              <a:t> =   9     2     4</a:t>
            </a:r>
          </a:p>
          <a:p>
            <a:pPr lvl="4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		    3       1                  -2     3     6</a:t>
            </a:r>
          </a:p>
          <a:p>
            <a:pPr lvl="3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	</a:t>
            </a:r>
          </a:p>
          <a:p>
            <a:pPr lvl="3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	               41    16     32			</a:t>
            </a:r>
          </a:p>
          <a:p>
            <a:pPr lvl="3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then </a:t>
            </a:r>
            <a:r>
              <a:rPr lang="en-US" altLang="zh-TW" b="1" dirty="0">
                <a:solidFill>
                  <a:srgbClr val="FF0066"/>
                </a:solidFill>
                <a:latin typeface="Abadi" panose="020B0604020104020204" pitchFamily="34" charset="0"/>
              </a:rPr>
              <a:t>AB</a:t>
            </a:r>
            <a:r>
              <a:rPr lang="en-US" altLang="zh-TW" b="1" dirty="0">
                <a:latin typeface="Abadi" panose="020B0604020104020204" pitchFamily="34" charset="0"/>
              </a:rPr>
              <a:t> =   55    52     52   and </a:t>
            </a:r>
            <a:r>
              <a:rPr lang="en-US" altLang="zh-TW" b="1" dirty="0">
                <a:solidFill>
                  <a:srgbClr val="FF0066"/>
                </a:solidFill>
                <a:latin typeface="Abadi" panose="020B0604020104020204" pitchFamily="34" charset="0"/>
              </a:rPr>
              <a:t>BA</a:t>
            </a:r>
            <a:r>
              <a:rPr lang="en-US" altLang="zh-TW" b="1" dirty="0">
                <a:latin typeface="Abadi" panose="020B0604020104020204" pitchFamily="34" charset="0"/>
              </a:rPr>
              <a:t> =   71    30</a:t>
            </a:r>
          </a:p>
          <a:p>
            <a:pPr lvl="3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		      25      9     18	          29    14</a:t>
            </a:r>
          </a:p>
          <a:p>
            <a:pPr lvl="3" algn="just">
              <a:buFontTx/>
              <a:buNone/>
            </a:pPr>
            <a:r>
              <a:rPr lang="en-US" altLang="zh-TW" b="1" dirty="0">
                <a:latin typeface="Abadi" panose="020B0604020104020204" pitchFamily="34" charset="0"/>
              </a:rPr>
              <a:t>	</a:t>
            </a:r>
            <a:endParaRPr lang="en-US" dirty="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D191AABF-0925-4A01-B6E4-1A2120D13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956582"/>
            <a:ext cx="1143000" cy="11430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B88359C9-6924-407F-B42E-807B7C30D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1" y="2261382"/>
            <a:ext cx="1524000" cy="8382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B572E24F-7154-4959-8CA0-8E641DD4F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3418449"/>
            <a:ext cx="1866900" cy="1287025"/>
          </a:xfrm>
          <a:prstGeom prst="bracketPair">
            <a:avLst>
              <a:gd name="adj" fmla="val 1829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AA250D64-DA01-4C86-A148-35C4D9747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710940"/>
            <a:ext cx="1219201" cy="8382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45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Identity Matrix and Powers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The </a:t>
            </a:r>
            <a:r>
              <a:rPr lang="en-US" i="1" dirty="0"/>
              <a:t>identity matrix of order n </a:t>
            </a:r>
            <a:r>
              <a:rPr lang="en-US" dirty="0"/>
              <a:t>is the </a:t>
            </a:r>
            <a:r>
              <a:rPr lang="en-US" i="1" dirty="0">
                <a:ea typeface="Cambria Math" pitchFamily="18" charset="0"/>
              </a:rPr>
              <a:t>m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  </a:t>
            </a: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>
                <a:ea typeface="Cambria Math" pitchFamily="18" charset="0"/>
                <a:sym typeface="Symbol"/>
              </a:rPr>
              <a:t>n</a:t>
            </a:r>
            <a:r>
              <a:rPr lang="en-US" dirty="0"/>
              <a:t> matrix </a:t>
            </a:r>
            <a:r>
              <a:rPr lang="en-US" b="1" dirty="0"/>
              <a:t>I</a:t>
            </a:r>
            <a:r>
              <a:rPr lang="en-US" i="1" baseline="-25000" dirty="0"/>
              <a:t>n</a:t>
            </a:r>
            <a:r>
              <a:rPr lang="en-US" baseline="-25000" dirty="0"/>
              <a:t> </a:t>
            </a:r>
            <a:r>
              <a:rPr lang="en-US" dirty="0"/>
              <a:t> = [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</a:t>
            </a:r>
            <a:r>
              <a:rPr lang="en-US" i="1" baseline="-25000" dirty="0" err="1">
                <a:ea typeface="Cambria Math" pitchFamily="18" charset="0"/>
                <a:sym typeface="Symbol"/>
              </a:rPr>
              <a:t>ij</a:t>
            </a:r>
            <a:r>
              <a:rPr lang="en-US" dirty="0"/>
              <a:t>], where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</a:t>
            </a:r>
            <a:r>
              <a:rPr lang="en-US" i="1" baseline="-25000" dirty="0" err="1">
                <a:ea typeface="Cambria Math" pitchFamily="18" charset="0"/>
                <a:sym typeface="Symbol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 1 if </a:t>
            </a:r>
            <a:r>
              <a:rPr lang="en-US" i="1" dirty="0" err="1">
                <a:ea typeface="Cambria Math" pitchFamily="18" charset="0"/>
                <a:sym typeface="Symbol"/>
              </a:rPr>
              <a:t>i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 </a:t>
            </a:r>
            <a:r>
              <a:rPr lang="en-US" i="1" dirty="0">
                <a:ea typeface="Cambria Math" pitchFamily="18" charset="0"/>
                <a:sym typeface="Symbol"/>
              </a:rPr>
              <a:t>j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and </a:t>
            </a:r>
            <a:r>
              <a:rPr lang="en-US" i="1" baseline="-25000" dirty="0" err="1">
                <a:ea typeface="Cambria Math" pitchFamily="18" charset="0"/>
                <a:sym typeface="Symbol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 0 if </a:t>
            </a:r>
            <a:r>
              <a:rPr lang="en-US" i="1" dirty="0" err="1">
                <a:ea typeface="Cambria Math" pitchFamily="18" charset="0"/>
                <a:sym typeface="Symbol"/>
              </a:rPr>
              <a:t>i</a:t>
            </a:r>
            <a:r>
              <a:rPr lang="en-US" dirty="0" err="1">
                <a:latin typeface="Cambria Math"/>
                <a:ea typeface="Cambria Math"/>
                <a:sym typeface="Symbol"/>
              </a:rPr>
              <a:t>≠</a:t>
            </a:r>
            <a:r>
              <a:rPr lang="en-US" i="1" dirty="0" err="1">
                <a:ea typeface="Cambria Math"/>
                <a:sym typeface="Symbol"/>
              </a:rPr>
              <a:t>j</a:t>
            </a:r>
            <a:r>
              <a:rPr lang="en-US" dirty="0">
                <a:latin typeface="Cambria Math"/>
                <a:ea typeface="Cambria Math"/>
                <a:sym typeface="Symbol"/>
              </a:rPr>
              <a:t>.</a:t>
            </a:r>
          </a:p>
          <a:p>
            <a:endParaRPr lang="en-US" dirty="0">
              <a:latin typeface="Cambria Math"/>
              <a:ea typeface="Cambria Math"/>
              <a:sym typeface="Symbol"/>
            </a:endParaRPr>
          </a:p>
          <a:p>
            <a:pPr>
              <a:buNone/>
            </a:pPr>
            <a:r>
              <a:rPr lang="en-US" b="1" dirty="0">
                <a:ea typeface="Cambria Math"/>
                <a:sym typeface="Symbol"/>
              </a:rPr>
              <a:t>                                                              </a:t>
            </a:r>
            <a:r>
              <a:rPr lang="en-US" b="1" dirty="0" err="1">
                <a:ea typeface="Cambria Math"/>
                <a:sym typeface="Symbol"/>
              </a:rPr>
              <a:t>A</a:t>
            </a:r>
            <a:r>
              <a:rPr lang="en-US" b="1" dirty="0" err="1"/>
              <a:t>I</a:t>
            </a:r>
            <a:r>
              <a:rPr lang="en-US" i="1" baseline="-25000" dirty="0" err="1"/>
              <a:t>n</a:t>
            </a:r>
            <a:r>
              <a:rPr lang="en-US" baseline="-25000" dirty="0"/>
              <a:t> </a:t>
            </a:r>
            <a:r>
              <a:rPr lang="en-US" dirty="0"/>
              <a:t> = </a:t>
            </a:r>
            <a:r>
              <a:rPr lang="en-US" b="1" dirty="0" err="1"/>
              <a:t>I</a:t>
            </a:r>
            <a:r>
              <a:rPr lang="en-US" i="1" baseline="-25000" dirty="0" err="1"/>
              <a:t>m</a:t>
            </a:r>
            <a:r>
              <a:rPr lang="en-US" b="1" dirty="0" err="1">
                <a:latin typeface="Cambria Math"/>
                <a:ea typeface="Cambria Math"/>
                <a:sym typeface="Symbol"/>
              </a:rPr>
              <a:t>A</a:t>
            </a:r>
            <a:r>
              <a:rPr lang="en-US" b="1" dirty="0">
                <a:latin typeface="Cambria Math"/>
                <a:ea typeface="Cambria Math"/>
                <a:sym typeface="Symbol"/>
              </a:rPr>
              <a:t> = </a:t>
            </a:r>
            <a:r>
              <a:rPr lang="en-US" b="1" dirty="0">
                <a:ea typeface="Cambria Math"/>
                <a:sym typeface="Symbol"/>
              </a:rPr>
              <a:t>A</a:t>
            </a:r>
            <a:r>
              <a:rPr lang="en-US" b="1" dirty="0">
                <a:latin typeface="Cambria Math"/>
                <a:ea typeface="Cambria Math"/>
                <a:sym typeface="Symbol"/>
              </a:rPr>
              <a:t> </a:t>
            </a:r>
          </a:p>
          <a:p>
            <a:pPr>
              <a:buNone/>
            </a:pPr>
            <a:r>
              <a:rPr lang="en-US" dirty="0">
                <a:latin typeface="Cambria Math"/>
                <a:ea typeface="Cambria Math"/>
                <a:sym typeface="Symbol"/>
              </a:rPr>
              <a:t>                                                    when </a:t>
            </a:r>
            <a:r>
              <a:rPr lang="en-US" b="1" dirty="0">
                <a:ea typeface="Cambria Math"/>
                <a:sym typeface="Symbol"/>
              </a:rPr>
              <a:t>A</a:t>
            </a:r>
            <a:r>
              <a:rPr lang="en-US" dirty="0">
                <a:latin typeface="Cambria Math"/>
                <a:ea typeface="Cambria Math"/>
                <a:sym typeface="Symbol"/>
              </a:rPr>
              <a:t> is an </a:t>
            </a:r>
            <a:r>
              <a:rPr lang="en-US" i="1" dirty="0">
                <a:ea typeface="Cambria Math" pitchFamily="18" charset="0"/>
              </a:rPr>
              <a:t>m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>
                <a:ea typeface="Cambria Math" pitchFamily="18" charset="0"/>
                <a:sym typeface="Symbol"/>
              </a:rPr>
              <a:t>n</a:t>
            </a:r>
            <a:r>
              <a:rPr lang="en-US" dirty="0">
                <a:latin typeface="Cambria Math"/>
                <a:ea typeface="Cambria Math"/>
                <a:sym typeface="Symbol"/>
              </a:rPr>
              <a:t>  matrix</a:t>
            </a:r>
          </a:p>
          <a:p>
            <a:endParaRPr lang="en-US" dirty="0">
              <a:latin typeface="Cambria Math"/>
              <a:ea typeface="Cambria Math"/>
              <a:sym typeface="Symbol"/>
            </a:endParaRPr>
          </a:p>
          <a:p>
            <a:pPr>
              <a:buNone/>
            </a:pPr>
            <a:r>
              <a:rPr lang="en-US" dirty="0">
                <a:latin typeface="Cambria Math"/>
                <a:ea typeface="Cambria Math"/>
                <a:sym typeface="Symbol"/>
              </a:rPr>
              <a:t>   Powers of square matrices can be defined. When A is an </a:t>
            </a:r>
            <a:r>
              <a:rPr lang="en-US" i="1" dirty="0">
                <a:ea typeface="Cambria Math" pitchFamily="18" charset="0"/>
                <a:sym typeface="Symbol"/>
              </a:rPr>
              <a:t>n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</a:t>
            </a: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>
                <a:ea typeface="Cambria Math" pitchFamily="18" charset="0"/>
                <a:sym typeface="Symbol"/>
              </a:rPr>
              <a:t>n</a:t>
            </a:r>
            <a:r>
              <a:rPr lang="en-US" dirty="0"/>
              <a:t>  matrix, we have:</a:t>
            </a:r>
            <a:endParaRPr lang="en-US" dirty="0">
              <a:latin typeface="Cambria Math"/>
              <a:ea typeface="Cambria Math"/>
              <a:sym typeface="Symbol"/>
            </a:endParaRPr>
          </a:p>
          <a:p>
            <a:pPr>
              <a:buNone/>
            </a:pPr>
            <a:r>
              <a:rPr lang="en-US" dirty="0">
                <a:latin typeface="Cambria Math"/>
                <a:ea typeface="Cambria Math"/>
                <a:sym typeface="Symbol"/>
              </a:rPr>
              <a:t>            </a:t>
            </a:r>
            <a:r>
              <a:rPr lang="en-US" b="1" dirty="0">
                <a:ea typeface="Cambria Math"/>
                <a:sym typeface="Symbol"/>
              </a:rPr>
              <a:t>A</a:t>
            </a:r>
            <a:r>
              <a:rPr lang="en-US" baseline="30000" dirty="0">
                <a:latin typeface="Cambria Math"/>
                <a:ea typeface="Cambria Math"/>
                <a:sym typeface="Symbol"/>
              </a:rPr>
              <a:t>0  </a:t>
            </a:r>
            <a:r>
              <a:rPr lang="en-US" dirty="0">
                <a:latin typeface="Cambria Math"/>
                <a:ea typeface="Cambria Math"/>
                <a:sym typeface="Symbol"/>
              </a:rPr>
              <a:t>= </a:t>
            </a:r>
            <a:r>
              <a:rPr lang="en-US" b="1" dirty="0"/>
              <a:t>I</a:t>
            </a:r>
            <a:r>
              <a:rPr lang="en-US" i="1" baseline="-25000" dirty="0"/>
              <a:t>n</a:t>
            </a:r>
            <a:r>
              <a:rPr lang="en-US" baseline="-25000" dirty="0"/>
              <a:t>         </a:t>
            </a:r>
            <a:r>
              <a:rPr lang="en-US" b="1" dirty="0" err="1">
                <a:ea typeface="Cambria Math"/>
                <a:sym typeface="Symbol"/>
              </a:rPr>
              <a:t>A</a:t>
            </a:r>
            <a:r>
              <a:rPr lang="en-US" i="1" baseline="30000" dirty="0" err="1">
                <a:ea typeface="Cambria Math"/>
                <a:sym typeface="Symbol"/>
              </a:rPr>
              <a:t>r</a:t>
            </a:r>
            <a:r>
              <a:rPr lang="en-US" dirty="0">
                <a:latin typeface="Cambria Math"/>
                <a:ea typeface="Cambria Math"/>
                <a:sym typeface="Symbol"/>
              </a:rPr>
              <a:t> = </a:t>
            </a:r>
            <a:r>
              <a:rPr lang="en-US" b="1" dirty="0">
                <a:ea typeface="Cambria Math"/>
                <a:sym typeface="Symbol"/>
              </a:rPr>
              <a:t>AAA</a:t>
            </a:r>
            <a:r>
              <a:rPr lang="en-US" dirty="0">
                <a:ea typeface="Cambria Math"/>
                <a:sym typeface="Symbol"/>
              </a:rPr>
              <a:t>∙∙∙</a:t>
            </a:r>
            <a:r>
              <a:rPr lang="en-US" b="1" dirty="0">
                <a:ea typeface="Cambria Math"/>
                <a:sym typeface="Symbol"/>
              </a:rPr>
              <a:t>A</a:t>
            </a:r>
            <a:endParaRPr lang="en-US" b="1" dirty="0"/>
          </a:p>
          <a:p>
            <a:endParaRPr lang="en-US" dirty="0">
              <a:latin typeface="Cambria Math"/>
              <a:ea typeface="Cambria Math"/>
              <a:sym typeface="Symbol"/>
            </a:endParaRPr>
          </a:p>
        </p:txBody>
      </p:sp>
      <p:pic>
        <p:nvPicPr>
          <p:cNvPr id="9" name="Picture 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24000" y="2971800"/>
            <a:ext cx="1998821" cy="1367314"/>
          </a:xfrm>
          <a:prstGeom prst="rect">
            <a:avLst/>
          </a:prstGeom>
        </p:spPr>
      </p:pic>
      <p:sp>
        <p:nvSpPr>
          <p:cNvPr id="10" name="Left Brace 9"/>
          <p:cNvSpPr/>
          <p:nvPr/>
        </p:nvSpPr>
        <p:spPr>
          <a:xfrm rot="16200000">
            <a:off x="4038600" y="5486400"/>
            <a:ext cx="381000" cy="1295400"/>
          </a:xfrm>
          <a:prstGeom prst="leftBrace">
            <a:avLst>
              <a:gd name="adj1" fmla="val 8333"/>
              <a:gd name="adj2" fmla="val 47350"/>
            </a:avLst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5200" y="6324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r times</a:t>
            </a:r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8001000" y="2133600"/>
            <a:ext cx="154781" cy="152400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6553200" y="3962400"/>
            <a:ext cx="154781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Transposes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Let </a:t>
            </a:r>
            <a:r>
              <a:rPr lang="en-US" sz="2800" b="1" dirty="0"/>
              <a:t>A</a:t>
            </a:r>
            <a:r>
              <a:rPr lang="en-US" sz="2800" dirty="0"/>
              <a:t> = [</a:t>
            </a:r>
            <a:r>
              <a:rPr lang="en-US" sz="2800" i="1" dirty="0">
                <a:ea typeface="Cambria Math" pitchFamily="18" charset="0"/>
              </a:rPr>
              <a:t>a</a:t>
            </a:r>
            <a:r>
              <a:rPr lang="en-US" sz="2800" i="1" baseline="-25000" dirty="0">
                <a:ea typeface="Cambria Math" pitchFamily="18" charset="0"/>
              </a:rPr>
              <a:t>ij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] be an </a:t>
            </a:r>
            <a:r>
              <a:rPr lang="en-US" i="1" dirty="0">
                <a:ea typeface="Cambria Math" pitchFamily="18" charset="0"/>
              </a:rPr>
              <a:t>m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i="1" dirty="0">
                <a:ea typeface="Cambria Math" pitchFamily="18" charset="0"/>
                <a:sym typeface="Symbol"/>
              </a:rPr>
              <a:t>n</a:t>
            </a:r>
            <a:r>
              <a:rPr lang="en-US" dirty="0">
                <a:latin typeface="Cambria Math"/>
                <a:ea typeface="Cambria Math"/>
                <a:sym typeface="Symbol"/>
              </a:rPr>
              <a:t> matrix. The </a:t>
            </a:r>
            <a:r>
              <a:rPr lang="en-US" i="1" dirty="0">
                <a:latin typeface="Cambria Math"/>
                <a:ea typeface="Cambria Math"/>
                <a:sym typeface="Symbol"/>
              </a:rPr>
              <a:t>transpose</a:t>
            </a:r>
            <a:r>
              <a:rPr lang="en-US" dirty="0">
                <a:latin typeface="Cambria Math"/>
                <a:ea typeface="Cambria Math"/>
                <a:sym typeface="Symbol"/>
              </a:rPr>
              <a:t> of </a:t>
            </a:r>
            <a:r>
              <a:rPr lang="en-US" b="1" dirty="0">
                <a:ea typeface="Cambria Math"/>
                <a:sym typeface="Symbol"/>
              </a:rPr>
              <a:t>A</a:t>
            </a:r>
            <a:r>
              <a:rPr lang="en-US" dirty="0">
                <a:latin typeface="Cambria Math"/>
                <a:ea typeface="Cambria Math"/>
                <a:sym typeface="Symbol"/>
              </a:rPr>
              <a:t>, denoted by </a:t>
            </a:r>
            <a:r>
              <a:rPr lang="en-US" sz="2400" b="1" dirty="0"/>
              <a:t>A</a:t>
            </a:r>
            <a:r>
              <a:rPr lang="en-US" baseline="30000" dirty="0">
                <a:latin typeface="Cambria Math"/>
                <a:ea typeface="Cambria Math"/>
                <a:sym typeface="Symbol"/>
              </a:rPr>
              <a:t>t</a:t>
            </a:r>
            <a:r>
              <a:rPr lang="en-US" dirty="0">
                <a:sym typeface="Symbol"/>
              </a:rPr>
              <a:t> ,</a:t>
            </a:r>
            <a:r>
              <a:rPr lang="en-US" dirty="0"/>
              <a:t>is the </a:t>
            </a:r>
            <a:r>
              <a:rPr lang="en-US" i="1" dirty="0">
                <a:ea typeface="Cambria Math" pitchFamily="18" charset="0"/>
              </a:rPr>
              <a:t>n</a:t>
            </a:r>
            <a:r>
              <a:rPr lang="en-US" i="1" dirty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>
                <a:ea typeface="Cambria Math" pitchFamily="18" charset="0"/>
                <a:sym typeface="Symbol"/>
              </a:rPr>
              <a:t>m</a:t>
            </a:r>
            <a:r>
              <a:rPr lang="en-US" dirty="0"/>
              <a:t> matrix obtained by interchanging the rows and columns of </a:t>
            </a:r>
            <a:r>
              <a:rPr lang="en-US" b="1" dirty="0"/>
              <a:t>A</a:t>
            </a:r>
            <a:r>
              <a:rPr lang="en-US" dirty="0"/>
              <a:t>.  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r>
              <a:rPr lang="en-US" dirty="0"/>
              <a:t>If </a:t>
            </a:r>
            <a:r>
              <a:rPr lang="en-US" sz="2200" b="1" dirty="0"/>
              <a:t>A</a:t>
            </a:r>
            <a:r>
              <a:rPr lang="en-US" baseline="30000" dirty="0">
                <a:latin typeface="Cambria Math"/>
                <a:ea typeface="Cambria Math"/>
                <a:sym typeface="Symbol"/>
              </a:rPr>
              <a:t>t</a:t>
            </a:r>
            <a:r>
              <a:rPr lang="en-US" dirty="0">
                <a:sym typeface="Symbol"/>
              </a:rPr>
              <a:t> =</a:t>
            </a:r>
            <a:r>
              <a:rPr lang="en-US" dirty="0"/>
              <a:t> [</a:t>
            </a:r>
            <a:r>
              <a:rPr lang="en-US" i="1" dirty="0" err="1">
                <a:ea typeface="Cambria Math" pitchFamily="18" charset="0"/>
                <a:sym typeface="Symbol"/>
              </a:rPr>
              <a:t>b</a:t>
            </a:r>
            <a:r>
              <a:rPr lang="en-US" i="1" baseline="-25000" dirty="0" err="1">
                <a:ea typeface="Cambria Math" pitchFamily="18" charset="0"/>
                <a:sym typeface="Symbol"/>
              </a:rPr>
              <a:t>ij</a:t>
            </a:r>
            <a:r>
              <a:rPr lang="en-US" dirty="0"/>
              <a:t>], then  </a:t>
            </a:r>
            <a:r>
              <a:rPr lang="en-US" dirty="0" err="1">
                <a:latin typeface="Cambria Math" pitchFamily="18" charset="0"/>
                <a:ea typeface="Cambria Math" pitchFamily="18" charset="0"/>
                <a:sym typeface="Symbol"/>
              </a:rPr>
              <a:t>b</a:t>
            </a:r>
            <a:r>
              <a:rPr lang="en-US" baseline="-25000" dirty="0" err="1">
                <a:latin typeface="Cambria Math" pitchFamily="18" charset="0"/>
                <a:ea typeface="Cambria Math" pitchFamily="18" charset="0"/>
                <a:sym typeface="Symbol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 </a:t>
            </a:r>
            <a:r>
              <a:rPr lang="en-US" dirty="0" err="1">
                <a:latin typeface="Cambria Math" pitchFamily="18" charset="0"/>
                <a:ea typeface="Cambria Math" pitchFamily="18" charset="0"/>
                <a:sym typeface="Symbol"/>
              </a:rPr>
              <a:t>a</a:t>
            </a:r>
            <a:r>
              <a:rPr lang="en-US" baseline="-25000" dirty="0" err="1">
                <a:latin typeface="Cambria Math" pitchFamily="18" charset="0"/>
                <a:ea typeface="Cambria Math" pitchFamily="18" charset="0"/>
                <a:sym typeface="Symbol"/>
              </a:rPr>
              <a:t>ji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for </a:t>
            </a:r>
            <a:r>
              <a:rPr lang="en-US" i="1" dirty="0" err="1">
                <a:ea typeface="Cambria Math" pitchFamily="18" charset="0"/>
                <a:sym typeface="Symbol"/>
              </a:rPr>
              <a:t>i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=1,2,</a:t>
            </a:r>
            <a:r>
              <a:rPr lang="en-US" dirty="0">
                <a:ea typeface="Cambria Math" pitchFamily="18" charset="0"/>
                <a:sym typeface="Symbol"/>
              </a:rPr>
              <a:t>…,</a:t>
            </a:r>
            <a:r>
              <a:rPr lang="en-US" i="1" dirty="0">
                <a:ea typeface="Cambria Math" pitchFamily="18" charset="0"/>
                <a:sym typeface="Symbol"/>
              </a:rPr>
              <a:t>n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                                 and </a:t>
            </a:r>
            <a:r>
              <a:rPr lang="en-US" i="1" dirty="0">
                <a:ea typeface="Cambria Math" pitchFamily="18" charset="0"/>
                <a:sym typeface="Symbol"/>
              </a:rPr>
              <a:t>j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 1,2, </a:t>
            </a:r>
            <a:r>
              <a:rPr lang="en-US" dirty="0">
                <a:ea typeface="Cambria Math" pitchFamily="18" charset="0"/>
                <a:sym typeface="Symbol"/>
              </a:rPr>
              <a:t>...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,</a:t>
            </a:r>
            <a:r>
              <a:rPr lang="en-US" i="1" dirty="0">
                <a:ea typeface="Cambria Math" pitchFamily="18" charset="0"/>
                <a:sym typeface="Symbol"/>
              </a:rPr>
              <a:t>m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. </a:t>
            </a:r>
            <a:endParaRPr lang="en-US" dirty="0">
              <a:latin typeface="Cambria Math"/>
              <a:ea typeface="Cambria Math"/>
              <a:sym typeface="Symbol"/>
            </a:endParaRPr>
          </a:p>
          <a:p>
            <a:endParaRPr lang="en-US" dirty="0">
              <a:latin typeface="Cambria Math"/>
              <a:ea typeface="Cambria Math"/>
              <a:sym typeface="Symbol"/>
            </a:endParaRPr>
          </a:p>
          <a:p>
            <a:endParaRPr lang="en-US" dirty="0">
              <a:latin typeface="Cambria Math"/>
              <a:ea typeface="Cambria Math"/>
              <a:sym typeface="Symbol"/>
            </a:endParaRPr>
          </a:p>
          <a:p>
            <a:endParaRPr lang="en-US" dirty="0">
              <a:latin typeface="Cambria Math"/>
              <a:ea typeface="Cambria Math"/>
              <a:sym typeface="Symbol"/>
            </a:endParaRPr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3000" y="4800600"/>
            <a:ext cx="7473315" cy="912495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6172200" y="2590800"/>
            <a:ext cx="154781" cy="15240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638800" y="2133600"/>
            <a:ext cx="154781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Transposes of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A square matrix </a:t>
            </a:r>
            <a:r>
              <a:rPr lang="en-US" sz="2800" b="1" dirty="0"/>
              <a:t>A</a:t>
            </a:r>
            <a:r>
              <a:rPr lang="en-US" sz="2800" dirty="0"/>
              <a:t> </a:t>
            </a:r>
            <a:r>
              <a:rPr lang="en-US" sz="2800" dirty="0">
                <a:latin typeface="Cambria Math" pitchFamily="18" charset="0"/>
                <a:ea typeface="Cambria Math" pitchFamily="18" charset="0"/>
              </a:rPr>
              <a:t> is called symmetric if  </a:t>
            </a:r>
            <a:r>
              <a:rPr lang="en-US" b="1" dirty="0">
                <a:ea typeface="Cambria Math"/>
                <a:sym typeface="Symbol"/>
              </a:rPr>
              <a:t>A</a:t>
            </a:r>
            <a:r>
              <a:rPr lang="en-US" dirty="0">
                <a:latin typeface="Cambria Math"/>
                <a:ea typeface="Cambria Math"/>
                <a:sym typeface="Symbol"/>
              </a:rPr>
              <a:t> =</a:t>
            </a:r>
            <a:r>
              <a:rPr lang="en-US" b="1" dirty="0">
                <a:ea typeface="Cambria Math"/>
                <a:sym typeface="Symbol"/>
              </a:rPr>
              <a:t> A</a:t>
            </a:r>
            <a:r>
              <a:rPr lang="en-US" baseline="30000" dirty="0">
                <a:ea typeface="Cambria Math"/>
                <a:sym typeface="Symbol"/>
              </a:rPr>
              <a:t>t</a:t>
            </a:r>
            <a:r>
              <a:rPr lang="en-US" dirty="0">
                <a:sym typeface="Symbol"/>
              </a:rPr>
              <a:t>. Thus </a:t>
            </a:r>
            <a:r>
              <a:rPr lang="en-US" sz="2400" b="1" dirty="0"/>
              <a:t>A</a:t>
            </a:r>
            <a:r>
              <a:rPr lang="en-US" dirty="0">
                <a:sym typeface="Symbol"/>
              </a:rPr>
              <a:t> =</a:t>
            </a:r>
            <a:r>
              <a:rPr lang="en-US" dirty="0"/>
              <a:t> [</a:t>
            </a:r>
            <a:r>
              <a:rPr lang="en-US" i="1" dirty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>
                <a:ea typeface="Cambria Math" pitchFamily="18" charset="0"/>
                <a:sym typeface="Symbol"/>
              </a:rPr>
              <a:t>ij</a:t>
            </a:r>
            <a:r>
              <a:rPr lang="en-US" dirty="0"/>
              <a:t>] is symmetric if  </a:t>
            </a:r>
            <a:r>
              <a:rPr lang="en-US" i="1" dirty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>
                <a:ea typeface="Cambria Math" pitchFamily="18" charset="0"/>
                <a:sym typeface="Symbol"/>
              </a:rPr>
              <a:t>ij</a:t>
            </a:r>
            <a:r>
              <a:rPr lang="en-US" baseline="-25000" dirty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= </a:t>
            </a:r>
            <a:r>
              <a:rPr lang="en-US" i="1" dirty="0" err="1">
                <a:ea typeface="Cambria Math" pitchFamily="18" charset="0"/>
                <a:sym typeface="Symbol"/>
              </a:rPr>
              <a:t>a</a:t>
            </a:r>
            <a:r>
              <a:rPr lang="en-US" i="1" baseline="-25000" dirty="0" err="1">
                <a:ea typeface="Cambria Math" pitchFamily="18" charset="0"/>
                <a:sym typeface="Symbol"/>
              </a:rPr>
              <a:t>ji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for </a:t>
            </a:r>
            <a:r>
              <a:rPr lang="en-US" i="1" dirty="0" err="1">
                <a:ea typeface="Cambria Math" pitchFamily="18" charset="0"/>
                <a:sym typeface="Symbol"/>
              </a:rPr>
              <a:t>i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and </a:t>
            </a:r>
            <a:r>
              <a:rPr lang="en-US" i="1" dirty="0">
                <a:ea typeface="Cambria Math" pitchFamily="18" charset="0"/>
                <a:sym typeface="Symbol"/>
              </a:rPr>
              <a:t>j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with  1</a:t>
            </a:r>
            <a:r>
              <a:rPr lang="en-US" dirty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 err="1">
                <a:ea typeface="Cambria Math"/>
                <a:sym typeface="Symbol"/>
              </a:rPr>
              <a:t>i</a:t>
            </a:r>
            <a:r>
              <a:rPr lang="en-US" dirty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>
                <a:latin typeface="Cambria Math"/>
                <a:ea typeface="Cambria Math"/>
                <a:sym typeface="Symbol"/>
              </a:rPr>
              <a:t>n</a:t>
            </a:r>
            <a:r>
              <a:rPr lang="en-US" dirty="0">
                <a:latin typeface="Cambria Math"/>
                <a:ea typeface="Cambria Math"/>
                <a:sym typeface="Symbol"/>
              </a:rPr>
              <a:t>  and 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1</a:t>
            </a:r>
            <a:r>
              <a:rPr lang="en-US" dirty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>
                <a:ea typeface="Cambria Math"/>
                <a:sym typeface="Symbol"/>
              </a:rPr>
              <a:t>j</a:t>
            </a:r>
            <a:r>
              <a:rPr lang="en-US" dirty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>
                <a:latin typeface="Cambria Math"/>
                <a:ea typeface="Cambria Math"/>
                <a:sym typeface="Symbol"/>
              </a:rPr>
              <a:t>n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. </a:t>
            </a: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r>
              <a:rPr lang="en-US" dirty="0">
                <a:ea typeface="Cambria Math" pitchFamily="18" charset="0"/>
                <a:sym typeface="Symbol"/>
              </a:rPr>
              <a:t>    Square</a:t>
            </a:r>
            <a:r>
              <a:rPr lang="en-US" dirty="0">
                <a:latin typeface="Cambria Math" pitchFamily="18" charset="0"/>
                <a:ea typeface="Cambria Math" pitchFamily="18" charset="0"/>
                <a:sym typeface="Symbol"/>
              </a:rPr>
              <a:t>  matrices do not change when their rows and columns are interchanged.</a:t>
            </a:r>
            <a:endParaRPr lang="en-US" dirty="0">
              <a:latin typeface="Cambria Math"/>
              <a:ea typeface="Cambria Math"/>
              <a:sym typeface="Symbol"/>
            </a:endParaRPr>
          </a:p>
          <a:p>
            <a:endParaRPr lang="en-US" dirty="0">
              <a:latin typeface="Cambria Math"/>
              <a:ea typeface="Cambria Math"/>
              <a:sym typeface="Symbol"/>
            </a:endParaRPr>
          </a:p>
          <a:p>
            <a:endParaRPr lang="en-US" dirty="0">
              <a:latin typeface="Cambria Math"/>
              <a:ea typeface="Cambria Math"/>
              <a:sym typeface="Symbol"/>
            </a:endParaRPr>
          </a:p>
          <a:p>
            <a:endParaRPr lang="en-US" dirty="0">
              <a:latin typeface="Cambria Math"/>
              <a:ea typeface="Cambria Math"/>
              <a:sym typeface="Symbol"/>
            </a:endParaRPr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133601" y="3505200"/>
            <a:ext cx="3968115" cy="91249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pPr algn="ctr"/>
            <a:endParaRPr lang="en-US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600" b="1" dirty="0">
                <a:solidFill>
                  <a:schemeClr val="tx1"/>
                </a:solidFill>
              </a:rPr>
              <a:t>	 Special Matrices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192405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zh-TW" b="1" dirty="0">
                <a:solidFill>
                  <a:srgbClr val="6600FF"/>
                </a:solidFill>
              </a:rPr>
              <a:t>		A square matrix is one in which</a:t>
            </a:r>
            <a:endParaRPr lang="en-US" altLang="zh-TW" dirty="0"/>
          </a:p>
          <a:p>
            <a:pPr marL="0" indent="0" algn="just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TW" b="1" dirty="0"/>
              <a:t>	</a:t>
            </a:r>
            <a:r>
              <a:rPr lang="en-US" altLang="zh-TW" b="1"/>
              <a:t>	No</a:t>
            </a:r>
            <a:r>
              <a:rPr lang="en-US" altLang="zh-TW" b="1" dirty="0"/>
              <a:t>. of rows  = No. of columns</a:t>
            </a:r>
            <a:endParaRPr lang="en-US" altLang="zh-TW" dirty="0"/>
          </a:p>
          <a:p>
            <a:pPr marL="0" indent="0" algn="just">
              <a:buFont typeface="Monotype Sorts" pitchFamily="2" charset="2"/>
              <a:buNone/>
            </a:pPr>
            <a:endParaRPr lang="en-US" altLang="zh-TW" dirty="0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1066800" y="3848100"/>
          <a:ext cx="21336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" name="Equation" r:id="rId3" imgW="2133360" imgH="1028520" progId="Equation.3">
                  <p:embed/>
                </p:oleObj>
              </mc:Choice>
              <mc:Fallback>
                <p:oleObj name="Equation" r:id="rId3" imgW="213336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48100"/>
                        <a:ext cx="21336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4648200" y="3771900"/>
          <a:ext cx="25908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" name="Equation" r:id="rId5" imgW="2590560" imgH="1028520" progId="Equation.3">
                  <p:embed/>
                </p:oleObj>
              </mc:Choice>
              <mc:Fallback>
                <p:oleObj name="Equation" r:id="rId5" imgW="259056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771900"/>
                        <a:ext cx="25908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1143000" y="5105400"/>
            <a:ext cx="716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en-US" altLang="zh-TW">
                <a:solidFill>
                  <a:srgbClr val="FF0066"/>
                </a:solidFill>
              </a:rPr>
              <a:t>Square matrix		Not a square matrix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927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  <p:bldP spid="29704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pPr algn="ctr"/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200" b="1" dirty="0">
                <a:solidFill>
                  <a:schemeClr val="tx1"/>
                </a:solidFill>
              </a:rPr>
              <a:t>Unit matrix (or Identity matrix)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78800" cy="47244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zh-TW" dirty="0"/>
              <a:t>A </a:t>
            </a:r>
            <a:r>
              <a:rPr lang="en-US" altLang="zh-TW" i="1" u="sng" dirty="0">
                <a:solidFill>
                  <a:srgbClr val="6600FF"/>
                </a:solidFill>
              </a:rPr>
              <a:t>unit matrix</a:t>
            </a:r>
            <a:r>
              <a:rPr lang="en-US" altLang="zh-TW" i="1" dirty="0"/>
              <a:t>  </a:t>
            </a:r>
            <a:r>
              <a:rPr lang="en-US" altLang="zh-TW" b="1" i="1" dirty="0">
                <a:solidFill>
                  <a:schemeClr val="accent1"/>
                </a:solidFill>
              </a:rPr>
              <a:t>I</a:t>
            </a:r>
            <a:r>
              <a:rPr lang="en-US" altLang="zh-TW" b="1" dirty="0"/>
              <a:t> </a:t>
            </a:r>
            <a:r>
              <a:rPr lang="en-US" altLang="zh-TW" dirty="0"/>
              <a:t> is a square matrix with all elements in the diagonal equal to 1 and all off-diagonal elements equal to 0.</a:t>
            </a:r>
          </a:p>
          <a:p>
            <a:pPr marL="0" indent="0">
              <a:buFont typeface="Monotype Sorts" pitchFamily="2" charset="2"/>
              <a:buNone/>
            </a:pPr>
            <a:r>
              <a:rPr lang="en-US" altLang="zh-TW" sz="2800" b="1" dirty="0"/>
              <a:t>			1	0	0			</a:t>
            </a:r>
          </a:p>
          <a:p>
            <a:pPr lvl="2">
              <a:buFont typeface="Monotype Sorts" pitchFamily="2" charset="2"/>
              <a:buNone/>
            </a:pPr>
            <a:r>
              <a:rPr lang="en-US" altLang="zh-TW" sz="2800" b="1" dirty="0"/>
              <a:t>		</a:t>
            </a:r>
            <a:r>
              <a:rPr lang="en-US" altLang="zh-TW" sz="2800" b="1" i="1" dirty="0"/>
              <a:t>I</a:t>
            </a:r>
            <a:r>
              <a:rPr lang="en-US" altLang="zh-TW" sz="2800" b="1" dirty="0"/>
              <a:t>  = 	0	1	0					0	0	1</a:t>
            </a:r>
          </a:p>
          <a:p>
            <a:pPr marL="0" indent="0">
              <a:buFont typeface="Monotype Sorts" pitchFamily="2" charset="2"/>
              <a:buNone/>
            </a:pPr>
            <a:endParaRPr lang="en-US" altLang="zh-TW" dirty="0"/>
          </a:p>
          <a:p>
            <a:pPr marL="0" indent="0">
              <a:buFont typeface="Monotype Sorts" pitchFamily="2" charset="2"/>
              <a:buNone/>
            </a:pPr>
            <a:r>
              <a:rPr lang="en-US" altLang="zh-TW" dirty="0"/>
              <a:t>Unit matrix behaves like the unit factor in ordinary algebra where      </a:t>
            </a:r>
            <a:r>
              <a:rPr lang="en-US" altLang="zh-TW" i="1" dirty="0">
                <a:solidFill>
                  <a:schemeClr val="accent1"/>
                </a:solidFill>
              </a:rPr>
              <a:t>IM = MI = M</a:t>
            </a:r>
            <a:endParaRPr lang="en-US" altLang="zh-TW" dirty="0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3048000" y="2743200"/>
            <a:ext cx="2438400" cy="14478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836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62700"/>
            <a:ext cx="2133600" cy="358775"/>
          </a:xfrm>
        </p:spPr>
        <p:txBody>
          <a:bodyPr/>
          <a:lstStyle/>
          <a:p>
            <a:endParaRPr lang="en-US" altLang="zh-TW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248400"/>
            <a:ext cx="838200" cy="473075"/>
          </a:xfrm>
        </p:spPr>
        <p:txBody>
          <a:bodyPr/>
          <a:lstStyle/>
          <a:p>
            <a:endParaRPr lang="en-US" altLang="zh-TW" i="0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200" b="1" dirty="0">
                <a:solidFill>
                  <a:schemeClr val="tx1"/>
                </a:solidFill>
              </a:rPr>
              <a:t>Diagonal matrix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178800" cy="45339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zh-TW" dirty="0"/>
              <a:t>A </a:t>
            </a:r>
            <a:r>
              <a:rPr lang="en-US" altLang="zh-TW" i="1" u="sng" dirty="0">
                <a:solidFill>
                  <a:srgbClr val="6600FF"/>
                </a:solidFill>
              </a:rPr>
              <a:t>diagonal matrix</a:t>
            </a:r>
            <a:r>
              <a:rPr lang="en-US" altLang="zh-TW" i="1" dirty="0"/>
              <a:t> </a:t>
            </a:r>
            <a:r>
              <a:rPr lang="en-US" altLang="zh-TW" dirty="0"/>
              <a:t>M is a square matrix such that all of the  off- diagonal elements are equal to 0.</a:t>
            </a:r>
          </a:p>
          <a:p>
            <a:pPr marL="0" indent="0">
              <a:lnSpc>
                <a:spcPct val="130000"/>
              </a:lnSpc>
              <a:buFont typeface="Monotype Sorts" pitchFamily="2" charset="2"/>
              <a:buNone/>
            </a:pPr>
            <a:endParaRPr lang="en-US" altLang="zh-TW" dirty="0"/>
          </a:p>
          <a:p>
            <a:pPr marL="0" indent="0">
              <a:lnSpc>
                <a:spcPct val="60000"/>
              </a:lnSpc>
              <a:buFont typeface="Monotype Sorts" pitchFamily="2" charset="2"/>
              <a:buNone/>
            </a:pPr>
            <a:endParaRPr lang="en-US" altLang="zh-TW" dirty="0"/>
          </a:p>
          <a:p>
            <a:pPr lvl="1">
              <a:buFont typeface="Monotype Sorts" pitchFamily="2" charset="2"/>
              <a:buNone/>
            </a:pPr>
            <a:r>
              <a:rPr lang="en-US" altLang="zh-TW" dirty="0"/>
              <a:t>				</a:t>
            </a:r>
            <a:r>
              <a:rPr lang="en-US" altLang="zh-TW" dirty="0">
                <a:solidFill>
                  <a:srgbClr val="FF0066"/>
                </a:solidFill>
              </a:rPr>
              <a:t>1</a:t>
            </a:r>
            <a:r>
              <a:rPr lang="en-US" altLang="zh-TW" dirty="0"/>
              <a:t>	0	0			</a:t>
            </a:r>
          </a:p>
          <a:p>
            <a:pPr lvl="1">
              <a:buFont typeface="Monotype Sorts" pitchFamily="2" charset="2"/>
              <a:buNone/>
            </a:pPr>
            <a:r>
              <a:rPr lang="en-US" altLang="zh-TW" dirty="0"/>
              <a:t>			M  = 	0	</a:t>
            </a:r>
            <a:r>
              <a:rPr lang="en-US" altLang="zh-TW" dirty="0">
                <a:solidFill>
                  <a:srgbClr val="FF0066"/>
                </a:solidFill>
              </a:rPr>
              <a:t>-5</a:t>
            </a:r>
            <a:r>
              <a:rPr lang="en-US" altLang="zh-TW" dirty="0"/>
              <a:t>	0						0	0	</a:t>
            </a:r>
            <a:r>
              <a:rPr lang="en-US" altLang="zh-TW" dirty="0">
                <a:solidFill>
                  <a:srgbClr val="FF0066"/>
                </a:solidFill>
              </a:rPr>
              <a:t>2</a:t>
            </a:r>
          </a:p>
          <a:p>
            <a:pPr lvl="4">
              <a:buFontTx/>
              <a:buNone/>
            </a:pPr>
            <a:r>
              <a:rPr lang="en-US" altLang="zh-TW" dirty="0"/>
              <a:t>				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3019697" y="3390900"/>
            <a:ext cx="2438400" cy="14478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085737" y="3369129"/>
            <a:ext cx="2667000" cy="14478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3026954" y="3667579"/>
            <a:ext cx="2667000" cy="14478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713548" y="5078095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0" lang="en-US" altLang="en-US" b="1" dirty="0">
                <a:solidFill>
                  <a:srgbClr val="FF0066"/>
                </a:solidFill>
              </a:rPr>
              <a:t>diagonal</a:t>
            </a:r>
            <a:endParaRPr kumimoji="0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54639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200" b="1" dirty="0">
                <a:solidFill>
                  <a:schemeClr val="tx1"/>
                </a:solidFill>
              </a:rPr>
              <a:t>	Symmetric matrix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178800" cy="4533900"/>
          </a:xfrm>
        </p:spPr>
        <p:txBody>
          <a:bodyPr/>
          <a:lstStyle/>
          <a:p>
            <a:pPr marL="0" indent="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TW" b="1" dirty="0"/>
              <a:t>A square matrix </a:t>
            </a:r>
            <a:r>
              <a:rPr lang="en-US" altLang="zh-TW" b="1" dirty="0">
                <a:solidFill>
                  <a:srgbClr val="FF0066"/>
                </a:solidFill>
              </a:rPr>
              <a:t>M</a:t>
            </a:r>
            <a:r>
              <a:rPr lang="en-US" altLang="zh-TW" b="1" dirty="0"/>
              <a:t> is symmetric if </a:t>
            </a:r>
            <a:r>
              <a:rPr lang="en-US" altLang="zh-TW" b="1" dirty="0">
                <a:solidFill>
                  <a:srgbClr val="FF0066"/>
                </a:solidFill>
              </a:rPr>
              <a:t>M = M</a:t>
            </a:r>
            <a:r>
              <a:rPr lang="en-US" altLang="zh-TW" b="1" baseline="30000" dirty="0">
                <a:solidFill>
                  <a:srgbClr val="FF0066"/>
                </a:solidFill>
              </a:rPr>
              <a:t>T</a:t>
            </a:r>
            <a:endParaRPr lang="en-US" altLang="zh-TW" b="1" dirty="0"/>
          </a:p>
          <a:p>
            <a:pPr marL="0" indent="0">
              <a:lnSpc>
                <a:spcPct val="130000"/>
              </a:lnSpc>
              <a:buFont typeface="Monotype Sorts" pitchFamily="2" charset="2"/>
              <a:buNone/>
            </a:pPr>
            <a:endParaRPr lang="en-US" altLang="zh-TW" dirty="0"/>
          </a:p>
          <a:p>
            <a:pPr marL="0" indent="0" algn="just">
              <a:buFont typeface="Monotype Sorts" pitchFamily="2" charset="2"/>
              <a:buNone/>
            </a:pPr>
            <a:r>
              <a:rPr lang="en-US" altLang="zh-TW" b="1" dirty="0"/>
              <a:t>	1	2	5			1	2	5</a:t>
            </a:r>
          </a:p>
          <a:p>
            <a:pPr marL="0" indent="0">
              <a:buFont typeface="Monotype Sorts" pitchFamily="2" charset="2"/>
              <a:buNone/>
            </a:pPr>
            <a:r>
              <a:rPr lang="en-US" altLang="zh-TW" b="1" dirty="0">
                <a:solidFill>
                  <a:srgbClr val="6600FF"/>
                </a:solidFill>
              </a:rPr>
              <a:t>M</a:t>
            </a:r>
            <a:r>
              <a:rPr lang="en-US" altLang="zh-TW" b="1" dirty="0"/>
              <a:t> =	2	8	9	    </a:t>
            </a:r>
            <a:r>
              <a:rPr lang="en-US" altLang="zh-TW" b="1" dirty="0">
                <a:solidFill>
                  <a:srgbClr val="6600FF"/>
                </a:solidFill>
              </a:rPr>
              <a:t>M</a:t>
            </a:r>
            <a:r>
              <a:rPr lang="en-US" altLang="zh-TW" b="1" baseline="30000" dirty="0">
                <a:solidFill>
                  <a:srgbClr val="6600FF"/>
                </a:solidFill>
              </a:rPr>
              <a:t>T</a:t>
            </a:r>
            <a:r>
              <a:rPr lang="en-US" altLang="zh-TW" b="1" dirty="0"/>
              <a:t> =          2         8          9</a:t>
            </a:r>
          </a:p>
          <a:p>
            <a:pPr marL="0" indent="0">
              <a:buFont typeface="Monotype Sorts" pitchFamily="2" charset="2"/>
              <a:buNone/>
            </a:pPr>
            <a:r>
              <a:rPr lang="en-US" altLang="zh-TW" b="1" dirty="0"/>
              <a:t>	5	9	4			5	9	4</a:t>
            </a:r>
          </a:p>
          <a:p>
            <a:pPr marL="0" indent="0">
              <a:buFont typeface="Monotype Sorts" pitchFamily="2" charset="2"/>
              <a:buNone/>
            </a:pPr>
            <a:endParaRPr lang="en-US" altLang="zh-TW" dirty="0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1219200" y="2743200"/>
            <a:ext cx="2362200" cy="17526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791200" y="2743200"/>
            <a:ext cx="2362200" cy="17526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260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Zero-One 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   Definition</a:t>
            </a:r>
            <a:r>
              <a:rPr lang="en-US" dirty="0"/>
              <a:t>: A matrix all of whose entries are either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/>
              <a:t> or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/>
              <a:t> is called a </a:t>
            </a:r>
            <a:r>
              <a:rPr lang="en-US" i="1" dirty="0"/>
              <a:t>zero-one matrix</a:t>
            </a:r>
            <a:r>
              <a:rPr lang="en-US" dirty="0"/>
              <a:t>. These will be used in </a:t>
            </a:r>
          </a:p>
          <a:p>
            <a:pPr>
              <a:buNone/>
            </a:pPr>
            <a:r>
              <a:rPr lang="en-US" dirty="0"/>
              <a:t>    graph theory and other fields. </a:t>
            </a:r>
          </a:p>
          <a:p>
            <a:pPr>
              <a:buNone/>
            </a:pPr>
            <a:r>
              <a:rPr lang="en-US" dirty="0"/>
              <a:t>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Matrices are useful discrete structures that can be used in many ways. For example, they are used to:</a:t>
            </a:r>
          </a:p>
          <a:p>
            <a:pPr lvl="1"/>
            <a:r>
              <a:rPr lang="en-US" dirty="0"/>
              <a:t>describe certain types of functions known as linear transformations.</a:t>
            </a:r>
          </a:p>
          <a:p>
            <a:pPr lvl="1"/>
            <a:r>
              <a:rPr lang="en-US" dirty="0"/>
              <a:t>Express which vertices of a graph are connected by edges (see Chapter 10).</a:t>
            </a:r>
          </a:p>
          <a:p>
            <a:r>
              <a:rPr lang="en-US" dirty="0"/>
              <a:t>In later chapters, we will see matrices used to build models of:</a:t>
            </a:r>
          </a:p>
          <a:p>
            <a:pPr lvl="1"/>
            <a:r>
              <a:rPr lang="en-US" dirty="0"/>
              <a:t>Transportation systems.</a:t>
            </a:r>
          </a:p>
          <a:p>
            <a:pPr lvl="1"/>
            <a:r>
              <a:rPr lang="en-US" dirty="0"/>
              <a:t>Communication networks.</a:t>
            </a:r>
          </a:p>
          <a:p>
            <a:r>
              <a:rPr lang="en-US"/>
              <a:t>Here </a:t>
            </a:r>
            <a:r>
              <a:rPr lang="en-US" dirty="0"/>
              <a:t>we cover the aspect of matrix arithmetic that will be needed later. </a:t>
            </a:r>
          </a:p>
        </p:txBody>
      </p:sp>
    </p:spTree>
    <p:extLst>
      <p:ext uri="{BB962C8B-B14F-4D97-AF65-F5344CB8AC3E}">
        <p14:creationId xmlns:p14="http://schemas.microsoft.com/office/powerpoint/2010/main" val="10585172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\left[\begin{array}{ll}&#10;1 &amp; 1\\&#10;0 &amp;2\\&#10;1&amp; 3&#10;\end{array}&#10;\right]&#10;$$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\left[\begin{array}{ll}&#10;1 &amp; 1\\&#10;0 &amp;2\\&#10;1&amp; 3&#10;\end{array}&#10;\right]&#10;$$&#10;&#10;\end{document}"/>
  <p:tag name="IGUANATEXSIZE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\left[\begin{array}{rrr}&#10;1 &amp;0 &amp; -1\\&#10;2 &amp;2&amp; -3\\&#10;3&amp; 4 &amp; 0&#10;\end{array}&#10;\right]&#10;\; + \;&#10;\left[&#10;\begin{array}{rrr}&#10;3 &amp; 4 &amp; -1\\&#10;1 &amp; -3 &amp; 0\\&#10;-1 &amp; 1 &amp; 2\\&#10;\end{array}&#10;\right]&#10;\;&#10;=&#10;\;&#10;\left[&#10;\begin{array}{rrr}&#10;4 &amp; 4 &amp; -2\\3 &amp; -1 &amp; -3\\&#10;2 &amp; 5 &amp; 2&#10;\end{array}&#10;\right]&#10;$$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A}\; = \;\left[\begin{array}{cccc}&#10;a_{11} &amp; a_{12}&amp; \ldots  &amp; a_{1k}\\&#10;a_{21} &amp; a_{22} &amp; \ldots &amp; a_{2k}\\&#10;. &amp; . &amp;  &amp; .\\&#10;. &amp; . &amp;   &amp; .\\&#10;{\color{red}a_{i1}} &amp; {\color{red}a_{i2}} &amp; {\color{red}\ldots} &amp; {\color{red}a_{ik}}\\&#10;. &amp; . &amp;   &amp; .\\&#10;. &amp; . &amp; &amp; .\\&#10;a_{m1} &amp; a_{m2} &amp; \ldots &amp; a_{mk}&#10;\end{array}&#10;\right]&#10;$$&#10;&#10;\end{document}"/>
  <p:tag name="IGUANATEXSIZ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AB}\; = \;\left[\begin{array}{cccc}&#10;c_{11} &amp; c_{12}&amp; \ldots &amp; c_{1n}\\&#10;c_{21} &amp; c_{22} &amp; \ldots &amp; c_{2n}\\&#10;. &amp; . &amp;  &amp; .\\&#10;. &amp; . &amp; {\color{red}c_{ij}} &amp; .\\&#10;. &amp; . &amp;   &amp; .\\&#10;c_{m1} &amp; c_{m2} &amp; \ldots &amp; c_{mn}&#10;\end{array}&#10;\right]&#10;$$&#10;&#10;\end{document}"/>
  <p:tag name="IGUANATEXSIZ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$$&#10;{\color{red}c_{ij} = a_{i1}b_{1j} + a_{i2}b_{2j} + \dots + a_{ik}b_{kj}}&#10;$$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 A} = \left[\begin{array}{ll}&#10;1 &amp; 1\\&#10;2 &amp;1\end{array}&#10;\right]&#10;$$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 B} = \left[\begin{array}{ll}&#10;2 &amp; 1\\&#10;1 &amp;1\end{array}&#10;\right]&#10;$$&#10;&#10;\end{document}"/>
  <p:tag name="IGUANATEXSIZE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I}_{\bf n}\; = \;\left[\begin{array}{cccc}&#10;1 &amp; 0&amp; \ldots &amp; 0\\&#10;0 &amp; 1 &amp; \ldots &amp; 0\\&#10;. &amp; . &amp;  &amp; .\\&#10;. &amp; . &amp; . &amp; .\\&#10;. &amp; . &amp;   &amp; .\\&#10;0 &amp; 0 &amp; \ldots &amp; 1&#10;\end{array}&#10;\right]&#10;$$&#10;&#10;\end{document}"/>
  <p:tag name="IGUANATEXSIZ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box{The transpose of the matrix}\;&#10;\left[&#10;\begin{array}{rrr}&#10;1 &amp;2 &amp; 3\\&#10;4 &amp;5&amp; 6\\&#10;\end{array}&#10;\right]&#10;\;&#10;\mbox{is the matrix}&#10;\;&#10;\left[&#10;\begin{array}{rr}&#10;1 &amp; 4 \\2 &amp; 5\\&#10;3 &amp; 6&#10;\end{array}&#10;\right].&#10;$$&#10;&#10;\end{document}"/>
  <p:tag name="IGUANATEXSIZE" val="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box{The matrix}\;&#10;\left[&#10;\begin{array}{rrr}&#10;1 &amp;1 &amp; 0\\&#10;1 &amp;0&amp; 1\\&#10;0 &amp; 1 &amp; 0&#10;\end{array}&#10;\right]&#10;\;&#10;\mbox{is square.}&#10;$$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36286</TotalTime>
  <Words>3758</Words>
  <Application>Microsoft Office PowerPoint</Application>
  <PresentationFormat>On-screen Show (4:3)</PresentationFormat>
  <Paragraphs>484</Paragraphs>
  <Slides>52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Calibri</vt:lpstr>
      <vt:lpstr>Abadi</vt:lpstr>
      <vt:lpstr>Century Schoolbook</vt:lpstr>
      <vt:lpstr>Cambria Math</vt:lpstr>
      <vt:lpstr>Constantia</vt:lpstr>
      <vt:lpstr>Times New Roman</vt:lpstr>
      <vt:lpstr>Wingdings 2</vt:lpstr>
      <vt:lpstr>Monotype Sorts</vt:lpstr>
      <vt:lpstr>Flow</vt:lpstr>
      <vt:lpstr>Equation</vt:lpstr>
      <vt:lpstr>Matrices, Operations on Matrices   and   An Application of Matrices  </vt:lpstr>
      <vt:lpstr>Outline</vt:lpstr>
      <vt:lpstr>Matrix</vt:lpstr>
      <vt:lpstr>Matrix</vt:lpstr>
      <vt:lpstr>Additional Examples of Matrices</vt:lpstr>
      <vt:lpstr>Additional Examples of Matrices</vt:lpstr>
      <vt:lpstr>Additional Examples of Matrices</vt:lpstr>
      <vt:lpstr>Additional Examples of Matrices</vt:lpstr>
      <vt:lpstr>The (i, j)th element or entry in a matrix</vt:lpstr>
      <vt:lpstr>The ith row and jth column in a matrix</vt:lpstr>
      <vt:lpstr>The ith row and jth column in a matrix</vt:lpstr>
      <vt:lpstr>The ith row and jth column in a matrix</vt:lpstr>
      <vt:lpstr>Two Matrices Are Equal</vt:lpstr>
      <vt:lpstr>Two Matrices Are Equal</vt:lpstr>
      <vt:lpstr>Two Matrices Are Equal</vt:lpstr>
      <vt:lpstr>The Sum or Addition of Two Matrices</vt:lpstr>
      <vt:lpstr>The Sum or Addition of Two Matrices</vt:lpstr>
      <vt:lpstr>The Difference between Two Matrices</vt:lpstr>
      <vt:lpstr>The Multiplication between a Number and a Matrix </vt:lpstr>
      <vt:lpstr>The Multiplication between a Number and a Matrix </vt:lpstr>
      <vt:lpstr>An Example for Mixed Operations on Matrices</vt:lpstr>
      <vt:lpstr>You can work on a similar one after today’s lecture</vt:lpstr>
      <vt:lpstr>The Multiplication of Two Matrices</vt:lpstr>
      <vt:lpstr>The Multiplication of Two Matrices</vt:lpstr>
      <vt:lpstr>An Example for the Multiplication of Two Matrices</vt:lpstr>
      <vt:lpstr>PowerPoint Presentation</vt:lpstr>
      <vt:lpstr>An Example for the Multiplication of Two Matrices</vt:lpstr>
      <vt:lpstr>An Example for the Multiplication of Two Matrices</vt:lpstr>
      <vt:lpstr>Multiplication of Two Matrices</vt:lpstr>
      <vt:lpstr>Illustrations of Matrix Multiplication </vt:lpstr>
      <vt:lpstr>Matrix Multiplication Is Not Commutative</vt:lpstr>
      <vt:lpstr>The Applications of Matrices </vt:lpstr>
      <vt:lpstr>The PageRank Algorithm</vt:lpstr>
      <vt:lpstr>The PageRank Algorithm</vt:lpstr>
      <vt:lpstr>The Basic Ideas for PageRank Algorithm</vt:lpstr>
      <vt:lpstr>The Basic Ideas for PageRank Algorithm</vt:lpstr>
      <vt:lpstr>The Basic Ideas of PageRank Algorithm</vt:lpstr>
      <vt:lpstr>Summary</vt:lpstr>
      <vt:lpstr>Summary</vt:lpstr>
      <vt:lpstr>Summary</vt:lpstr>
      <vt:lpstr>Commutative Operators</vt:lpstr>
      <vt:lpstr>Matrix Multiplication Is NOT Commutative</vt:lpstr>
      <vt:lpstr>Matrix Multiplication Is NOT Commutative</vt:lpstr>
      <vt:lpstr>Identity Matrix and Powers of Matrices</vt:lpstr>
      <vt:lpstr>Transposes of Matrices</vt:lpstr>
      <vt:lpstr>Transposes of Matrices</vt:lpstr>
      <vt:lpstr>  Special Matrices</vt:lpstr>
      <vt:lpstr>Unit matrix (or Identity matrix)</vt:lpstr>
      <vt:lpstr>Diagonal matrix</vt:lpstr>
      <vt:lpstr> Symmetric matrix</vt:lpstr>
      <vt:lpstr>Zero-One Matrices</vt:lpstr>
      <vt:lpstr>Matrices</vt:lpstr>
    </vt:vector>
  </TitlesOfParts>
  <Company>Monmouth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Foundations: Logic and Proofs</dc:title>
  <dc:creator>Richard Scherl</dc:creator>
  <cp:lastModifiedBy>Rao Li</cp:lastModifiedBy>
  <cp:revision>2223</cp:revision>
  <dcterms:created xsi:type="dcterms:W3CDTF">2011-03-27T19:09:13Z</dcterms:created>
  <dcterms:modified xsi:type="dcterms:W3CDTF">2021-03-22T16:18:43Z</dcterms:modified>
</cp:coreProperties>
</file>