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481" r:id="rId2"/>
    <p:sldId id="482" r:id="rId3"/>
    <p:sldId id="495" r:id="rId4"/>
    <p:sldId id="483" r:id="rId5"/>
    <p:sldId id="485" r:id="rId6"/>
    <p:sldId id="484" r:id="rId7"/>
    <p:sldId id="486" r:id="rId8"/>
    <p:sldId id="502" r:id="rId9"/>
    <p:sldId id="491" r:id="rId10"/>
    <p:sldId id="503" r:id="rId11"/>
    <p:sldId id="506" r:id="rId12"/>
    <p:sldId id="501" r:id="rId13"/>
    <p:sldId id="505" r:id="rId14"/>
    <p:sldId id="487" r:id="rId15"/>
    <p:sldId id="488" r:id="rId16"/>
    <p:sldId id="489" r:id="rId17"/>
    <p:sldId id="507" r:id="rId18"/>
    <p:sldId id="510" r:id="rId19"/>
    <p:sldId id="509" r:id="rId20"/>
    <p:sldId id="508" r:id="rId21"/>
    <p:sldId id="490" r:id="rId22"/>
  </p:sldIdLst>
  <p:sldSz cx="9144000" cy="6858000" type="screen4x3"/>
  <p:notesSz cx="7010400" cy="9296400"/>
  <p:embeddedFontLst>
    <p:embeddedFont>
      <p:font typeface="Constantia" panose="02030602050306030303" pitchFamily="18" charset="0"/>
      <p:regular r:id="rId25"/>
      <p:bold r:id="rId26"/>
      <p:italic r:id="rId27"/>
      <p:boldItalic r:id="rId28"/>
    </p:embeddedFont>
    <p:embeddedFont>
      <p:font typeface="新細明體" panose="020B0604020202020204" charset="-120"/>
      <p:regular r:id="rId29"/>
    </p:embeddedFont>
    <p:embeddedFont>
      <p:font typeface="微軟正黑體" panose="020B0604030504040204" pitchFamily="34" charset="-120"/>
      <p:regular r:id="rId30"/>
      <p:bold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Wingdings 2" panose="05020102010507070707" pitchFamily="18" charset="2"/>
      <p:regular r:id="rId36"/>
    </p:embeddedFont>
    <p:embeddedFont>
      <p:font typeface="Cambria Math" panose="02040503050406030204" pitchFamily="18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77" autoAdjust="0"/>
    <p:restoredTop sz="94660"/>
  </p:normalViewPr>
  <p:slideViewPr>
    <p:cSldViewPr>
      <p:cViewPr varScale="1">
        <p:scale>
          <a:sx n="105" d="100"/>
          <a:sy n="105" d="100"/>
        </p:scale>
        <p:origin x="121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C0FEF7AE-0C30-4EA7-B74D-470A9C33048D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E3901582-F5A8-41ED-8946-57B4D8BFA9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702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10106763-8029-41BC-9E70-E644A94F0E80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A56D6F1B-26ED-417A-B5D8-8AED7AD379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50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220D-0BB5-4C71-B862-812B075D02F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D15220D-0BB5-4C71-B862-812B075D02F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A217EF-0505-4C33-BB20-8A8DF20390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6.xml"/><Relationship Id="rId7" Type="http://schemas.openxmlformats.org/officeDocument/2006/relationships/image" Target="../media/image5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3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17.xml"/><Relationship Id="rId7" Type="http://schemas.openxmlformats.org/officeDocument/2006/relationships/image" Target="../media/image10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8.xml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4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21.xml"/><Relationship Id="rId7" Type="http://schemas.openxmlformats.org/officeDocument/2006/relationships/image" Target="../media/image17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2.xml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3.pn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3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Matrices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2.6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Definition of a Matrix</a:t>
            </a:r>
          </a:p>
          <a:p>
            <a:r>
              <a:rPr lang="en-US" dirty="0" smtClean="0"/>
              <a:t>Matrix Arithmetic</a:t>
            </a:r>
          </a:p>
          <a:p>
            <a:r>
              <a:rPr lang="en-US" dirty="0" smtClean="0"/>
              <a:t>Transposes and Powers of Arithmetic</a:t>
            </a:r>
          </a:p>
          <a:p>
            <a:r>
              <a:rPr lang="en-US" dirty="0" smtClean="0"/>
              <a:t>Zero-One matrices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Matrices are useful discrete structures that can be used in many ways. For example, they are used to:</a:t>
            </a:r>
          </a:p>
          <a:p>
            <a:pPr lvl="1"/>
            <a:r>
              <a:rPr lang="en-US" dirty="0" smtClean="0"/>
              <a:t>describe certain types of functions known as linear transformations.</a:t>
            </a:r>
          </a:p>
          <a:p>
            <a:pPr lvl="1"/>
            <a:r>
              <a:rPr lang="en-US" dirty="0" smtClean="0"/>
              <a:t>Express which vertices of a graph are connected by edges (see Chapter 10).</a:t>
            </a:r>
          </a:p>
          <a:p>
            <a:r>
              <a:rPr lang="en-US" dirty="0" smtClean="0"/>
              <a:t>In later chapters, we will see matrices used to build models of:</a:t>
            </a:r>
          </a:p>
          <a:p>
            <a:pPr lvl="1"/>
            <a:r>
              <a:rPr lang="en-US" dirty="0" smtClean="0"/>
              <a:t>Transportation systems.</a:t>
            </a:r>
          </a:p>
          <a:p>
            <a:pPr lvl="1"/>
            <a:r>
              <a:rPr lang="en-US" dirty="0" smtClean="0"/>
              <a:t>Communication networks.</a:t>
            </a:r>
          </a:p>
          <a:p>
            <a:r>
              <a:rPr lang="en-US" smtClean="0"/>
              <a:t>Here </a:t>
            </a:r>
            <a:r>
              <a:rPr lang="en-US" dirty="0" smtClean="0"/>
              <a:t>we cover the aspect of matrix arithmetic that will be needed later.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A </a:t>
            </a:r>
            <a:r>
              <a:rPr lang="en-US" i="1" dirty="0" smtClean="0"/>
              <a:t>matrix </a:t>
            </a:r>
            <a:r>
              <a:rPr lang="en-US" dirty="0" smtClean="0"/>
              <a:t>is a rectangular array of numbers. A matrix with </a:t>
            </a:r>
            <a:r>
              <a:rPr lang="en-US" i="1" dirty="0" smtClean="0"/>
              <a:t>m </a:t>
            </a:r>
            <a:r>
              <a:rPr lang="en-US" dirty="0" smtClean="0"/>
              <a:t>rows and </a:t>
            </a:r>
            <a:r>
              <a:rPr lang="en-US" i="1" dirty="0" smtClean="0"/>
              <a:t>n</a:t>
            </a:r>
            <a:r>
              <a:rPr lang="en-US" dirty="0" smtClean="0"/>
              <a:t> columns is called an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m 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  <a:sym typeface="Symbol"/>
              </a:rPr>
              <a:t> n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/>
              <a:t>matrix. </a:t>
            </a:r>
          </a:p>
          <a:p>
            <a:pPr lvl="1"/>
            <a:r>
              <a:rPr lang="en-US" sz="2000" dirty="0" smtClean="0"/>
              <a:t>The plural of matrix is </a:t>
            </a:r>
            <a:r>
              <a:rPr lang="en-US" sz="2000" i="1" dirty="0" smtClean="0"/>
              <a:t>matrices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dirty="0" smtClean="0"/>
              <a:t> A matrix with the same number of rows as columns is called </a:t>
            </a:r>
            <a:r>
              <a:rPr lang="en-US" sz="2000" i="1" dirty="0" smtClean="0"/>
              <a:t>square</a:t>
            </a:r>
            <a:r>
              <a:rPr lang="en-US" sz="2000" dirty="0" smtClean="0"/>
              <a:t>. </a:t>
            </a:r>
          </a:p>
          <a:p>
            <a:pPr lvl="1"/>
            <a:r>
              <a:rPr lang="en-US" sz="2000" dirty="0" smtClean="0"/>
              <a:t>Two matrices are </a:t>
            </a:r>
            <a:r>
              <a:rPr lang="en-US" sz="2000" i="1" dirty="0" smtClean="0"/>
              <a:t>equal</a:t>
            </a:r>
            <a:r>
              <a:rPr lang="en-US" sz="2000" dirty="0" smtClean="0"/>
              <a:t> if they have the same number of rows and the same number of columns and the corresponding entries in every position are equal. </a:t>
            </a:r>
            <a:endParaRPr lang="en-US" sz="2000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5" name="Picture 4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5486400" y="5181600"/>
            <a:ext cx="933450" cy="9124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4600" y="54864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3 </a:t>
            </a:r>
            <a:r>
              <a:rPr lang="en-US" sz="24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400" i="1" dirty="0" smtClean="0">
                <a:latin typeface="Cambria Math" pitchFamily="18" charset="0"/>
                <a:ea typeface="Cambria Math" pitchFamily="18" charset="0"/>
                <a:sym typeface="Symbol"/>
              </a:rPr>
              <a:t> 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  <a:sym typeface="Symbol"/>
              </a:rPr>
              <a:t>2</a:t>
            </a:r>
            <a:r>
              <a:rPr lang="en-US" sz="2400" i="1" dirty="0" smtClean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  <a:sym typeface="Symbol"/>
              </a:rPr>
              <a:t>matrix</a:t>
            </a:r>
            <a:endParaRPr lang="en-US" sz="2400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8" name="Picture 7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2514600" y="2895600"/>
            <a:ext cx="154781" cy="152400"/>
          </a:xfrm>
          <a:prstGeom prst="rect">
            <a:avLst/>
          </a:prstGeom>
        </p:spPr>
      </p:pic>
      <p:pic>
        <p:nvPicPr>
          <p:cNvPr id="9" name="Picture 8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2895600" y="5638800"/>
            <a:ext cx="154781" cy="15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Let </a:t>
            </a:r>
            <a:r>
              <a:rPr lang="en-US" i="1" dirty="0" smtClean="0"/>
              <a:t>m</a:t>
            </a:r>
            <a:r>
              <a:rPr lang="en-US" dirty="0" smtClean="0"/>
              <a:t> and </a:t>
            </a:r>
            <a:r>
              <a:rPr lang="en-US" i="1" dirty="0" smtClean="0"/>
              <a:t>n</a:t>
            </a:r>
            <a:r>
              <a:rPr lang="en-US" dirty="0" smtClean="0"/>
              <a:t> be positive integers and let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</a:t>
            </a:r>
            <a:r>
              <a:rPr lang="en-US" i="1" dirty="0" err="1" smtClean="0"/>
              <a:t>i</a:t>
            </a:r>
            <a:r>
              <a:rPr lang="en-US" dirty="0" err="1" smtClean="0"/>
              <a:t>th</a:t>
            </a:r>
            <a:r>
              <a:rPr lang="en-US" dirty="0" smtClean="0"/>
              <a:t> row of </a:t>
            </a:r>
            <a:r>
              <a:rPr lang="en-US" b="1" dirty="0" smtClean="0"/>
              <a:t>A</a:t>
            </a:r>
            <a:r>
              <a:rPr lang="en-US" dirty="0" smtClean="0"/>
              <a:t> is the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  <a:sym typeface="Symbol"/>
              </a:rPr>
              <a:t> n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matrix</a:t>
            </a:r>
            <a:r>
              <a:rPr lang="en-US" i="1" dirty="0" smtClean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[</a:t>
            </a:r>
            <a:r>
              <a:rPr lang="en-US" i="1" dirty="0" smtClean="0">
                <a:ea typeface="Cambria Math" pitchFamily="18" charset="0"/>
                <a:sym typeface="Symbol"/>
              </a:rPr>
              <a:t>a</a:t>
            </a:r>
            <a:r>
              <a:rPr lang="en-US" i="1" baseline="-25000" dirty="0" smtClean="0">
                <a:ea typeface="Cambria Math" pitchFamily="18" charset="0"/>
                <a:sym typeface="Symbol"/>
              </a:rPr>
              <a:t>i</a:t>
            </a:r>
            <a:r>
              <a:rPr lang="en-US" baseline="-25000" dirty="0" smtClean="0">
                <a:ea typeface="Cambria Math" pitchFamily="18" charset="0"/>
                <a:sym typeface="Symbol"/>
              </a:rPr>
              <a:t>1</a:t>
            </a:r>
            <a:r>
              <a:rPr lang="en-US" i="1" dirty="0" smtClean="0">
                <a:ea typeface="Cambria Math" pitchFamily="18" charset="0"/>
                <a:sym typeface="Symbol"/>
              </a:rPr>
              <a:t>, a</a:t>
            </a:r>
            <a:r>
              <a:rPr lang="en-US" i="1" baseline="-25000" dirty="0" smtClean="0">
                <a:ea typeface="Cambria Math" pitchFamily="18" charset="0"/>
                <a:sym typeface="Symbol"/>
              </a:rPr>
              <a:t>i</a:t>
            </a:r>
            <a:r>
              <a:rPr lang="en-US" baseline="-25000" dirty="0" smtClean="0">
                <a:ea typeface="Cambria Math" pitchFamily="18" charset="0"/>
                <a:sym typeface="Symbol"/>
              </a:rPr>
              <a:t>2</a:t>
            </a:r>
            <a:r>
              <a:rPr lang="en-US" i="1" dirty="0" smtClean="0">
                <a:ea typeface="Cambria Math" pitchFamily="18" charset="0"/>
                <a:sym typeface="Symbol"/>
              </a:rPr>
              <a:t>,…,</a:t>
            </a:r>
            <a:r>
              <a:rPr lang="en-US" i="1" dirty="0" err="1" smtClean="0">
                <a:ea typeface="Cambria Math" pitchFamily="18" charset="0"/>
                <a:sym typeface="Symbol"/>
              </a:rPr>
              <a:t>a</a:t>
            </a:r>
            <a:r>
              <a:rPr lang="en-US" i="1" baseline="-25000" dirty="0" err="1" smtClean="0">
                <a:ea typeface="Cambria Math" pitchFamily="18" charset="0"/>
                <a:sym typeface="Symbol"/>
              </a:rPr>
              <a:t>in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].</a:t>
            </a:r>
            <a:r>
              <a:rPr lang="en-US" i="1" dirty="0" smtClean="0">
                <a:latin typeface="Cambria Math" pitchFamily="18" charset="0"/>
                <a:ea typeface="Cambria Math" pitchFamily="18" charset="0"/>
                <a:sym typeface="Symbol"/>
              </a:rPr>
              <a:t>  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The </a:t>
            </a:r>
            <a:r>
              <a:rPr lang="en-US" i="1" dirty="0" err="1" smtClean="0">
                <a:ea typeface="Cambria Math" pitchFamily="18" charset="0"/>
                <a:sym typeface="Symbol"/>
              </a:rPr>
              <a:t>j</a:t>
            </a:r>
            <a:r>
              <a:rPr lang="en-US" dirty="0" err="1" smtClean="0">
                <a:latin typeface="Cambria Math" pitchFamily="18" charset="0"/>
                <a:ea typeface="Cambria Math" pitchFamily="18" charset="0"/>
                <a:sym typeface="Symbol"/>
              </a:rPr>
              <a:t>th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column of </a:t>
            </a:r>
            <a:r>
              <a:rPr lang="en-US" b="1" dirty="0" smtClean="0">
                <a:ea typeface="Cambria Math" pitchFamily="18" charset="0"/>
                <a:sym typeface="Symbol"/>
              </a:rPr>
              <a:t>A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is the </a:t>
            </a:r>
            <a:r>
              <a:rPr lang="en-US" i="1" dirty="0" smtClean="0">
                <a:ea typeface="Cambria Math" pitchFamily="18" charset="0"/>
                <a:sym typeface="Symbol"/>
              </a:rPr>
              <a:t>m </a:t>
            </a:r>
            <a:r>
              <a:rPr lang="en-US" i="1" dirty="0" smtClean="0"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  <a:sym typeface="Symbol"/>
              </a:rPr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1</a:t>
            </a:r>
            <a:r>
              <a:rPr lang="en-US" i="1" dirty="0" smtClean="0">
                <a:latin typeface="Cambria Math" pitchFamily="18" charset="0"/>
                <a:ea typeface="Cambria Math" pitchFamily="18" charset="0"/>
                <a:sym typeface="Symbol"/>
              </a:rPr>
              <a:t> matrix:</a:t>
            </a:r>
          </a:p>
          <a:p>
            <a:endParaRPr lang="en-US" i="1" dirty="0" smtClean="0">
              <a:latin typeface="Cambria Math" pitchFamily="18" charset="0"/>
              <a:ea typeface="Cambria Math" pitchFamily="18" charset="0"/>
              <a:sym typeface="Symbol"/>
            </a:endParaRPr>
          </a:p>
          <a:p>
            <a:endParaRPr lang="en-US" dirty="0" smtClean="0"/>
          </a:p>
          <a:p>
            <a:r>
              <a:rPr lang="en-US" dirty="0" smtClean="0"/>
              <a:t>The (</a:t>
            </a:r>
            <a:r>
              <a:rPr lang="en-US" i="1" dirty="0" err="1" smtClean="0"/>
              <a:t>i,j</a:t>
            </a:r>
            <a:r>
              <a:rPr lang="en-US" dirty="0" smtClean="0"/>
              <a:t>)</a:t>
            </a:r>
            <a:r>
              <a:rPr lang="en-US" dirty="0" err="1" smtClean="0"/>
              <a:t>th</a:t>
            </a:r>
            <a:r>
              <a:rPr lang="en-US" i="1" dirty="0" smtClean="0"/>
              <a:t>  element </a:t>
            </a:r>
            <a:r>
              <a:rPr lang="en-US" dirty="0" smtClean="0"/>
              <a:t>or</a:t>
            </a:r>
            <a:r>
              <a:rPr lang="en-US" i="1" dirty="0" smtClean="0"/>
              <a:t> entry </a:t>
            </a:r>
            <a:r>
              <a:rPr lang="en-US" dirty="0" smtClean="0"/>
              <a:t>of </a:t>
            </a:r>
            <a:r>
              <a:rPr lang="en-US" b="1" dirty="0" smtClean="0"/>
              <a:t>A </a:t>
            </a:r>
            <a:r>
              <a:rPr lang="en-US" dirty="0" smtClean="0"/>
              <a:t>is the </a:t>
            </a:r>
          </a:p>
          <a:p>
            <a:pPr>
              <a:buNone/>
            </a:pPr>
            <a:r>
              <a:rPr lang="en-US" b="1" dirty="0" smtClean="0"/>
              <a:t>    </a:t>
            </a:r>
            <a:r>
              <a:rPr lang="en-US" dirty="0" smtClean="0"/>
              <a:t>element </a:t>
            </a:r>
            <a:r>
              <a:rPr lang="en-US" i="1" dirty="0" err="1" smtClean="0"/>
              <a:t>a</a:t>
            </a:r>
            <a:r>
              <a:rPr lang="en-US" i="1" baseline="-25000" dirty="0" err="1" smtClean="0"/>
              <a:t>ij</a:t>
            </a:r>
            <a:r>
              <a:rPr lang="en-US" dirty="0" smtClean="0"/>
              <a:t>. We can use </a:t>
            </a:r>
            <a:r>
              <a:rPr lang="en-US" b="1" dirty="0" smtClean="0"/>
              <a:t>A</a:t>
            </a:r>
            <a:r>
              <a:rPr lang="en-US" dirty="0" smtClean="0"/>
              <a:t> = [</a:t>
            </a:r>
            <a:r>
              <a:rPr lang="en-US" i="1" dirty="0" err="1" smtClean="0"/>
              <a:t>a</a:t>
            </a:r>
            <a:r>
              <a:rPr lang="en-US" i="1" baseline="-25000" dirty="0" err="1" smtClean="0"/>
              <a:t>ij</a:t>
            </a:r>
            <a:r>
              <a:rPr lang="en-US" i="1" baseline="-25000" dirty="0" smtClean="0"/>
              <a:t> </a:t>
            </a:r>
            <a:r>
              <a:rPr lang="en-US" dirty="0" smtClean="0"/>
              <a:t>] to denote the matrix  with its (</a:t>
            </a:r>
            <a:r>
              <a:rPr lang="en-US" i="1" dirty="0" err="1" smtClean="0"/>
              <a:t>i,j</a:t>
            </a:r>
            <a:r>
              <a:rPr lang="en-US" dirty="0" smtClean="0"/>
              <a:t>)</a:t>
            </a:r>
            <a:r>
              <a:rPr lang="en-US" dirty="0" err="1" smtClean="0"/>
              <a:t>th</a:t>
            </a:r>
            <a:r>
              <a:rPr lang="en-US" i="1" dirty="0" smtClean="0"/>
              <a:t> </a:t>
            </a:r>
            <a:r>
              <a:rPr lang="en-US" dirty="0" smtClean="0"/>
              <a:t>element equal to </a:t>
            </a:r>
            <a:r>
              <a:rPr lang="en-US" i="1" dirty="0" err="1" smtClean="0"/>
              <a:t>a</a:t>
            </a:r>
            <a:r>
              <a:rPr lang="en-US" i="1" baseline="-25000" dirty="0" err="1" smtClean="0"/>
              <a:t>ij</a:t>
            </a:r>
            <a:r>
              <a:rPr lang="en-US" dirty="0" smtClean="0"/>
              <a:t>.</a:t>
            </a:r>
            <a:endParaRPr lang="en-US" b="1" dirty="0"/>
          </a:p>
        </p:txBody>
      </p:sp>
      <p:pic>
        <p:nvPicPr>
          <p:cNvPr id="8" name="Picture 7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1828800" y="2362200"/>
            <a:ext cx="2668905" cy="1140143"/>
          </a:xfrm>
          <a:prstGeom prst="rect">
            <a:avLst/>
          </a:prstGeom>
        </p:spPr>
      </p:pic>
      <p:pic>
        <p:nvPicPr>
          <p:cNvPr id="9" name="Picture 8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5715000" y="4038600"/>
            <a:ext cx="635794" cy="1140143"/>
          </a:xfrm>
          <a:prstGeom prst="rect">
            <a:avLst/>
          </a:prstGeom>
        </p:spPr>
      </p:pic>
      <p:pic>
        <p:nvPicPr>
          <p:cNvPr id="6" name="Picture 5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4038600" y="3657600"/>
            <a:ext cx="154781" cy="152400"/>
          </a:xfrm>
          <a:prstGeom prst="rect">
            <a:avLst/>
          </a:prstGeom>
        </p:spPr>
      </p:pic>
      <p:pic>
        <p:nvPicPr>
          <p:cNvPr id="7" name="Picture 6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3581400" y="4038600"/>
            <a:ext cx="154781" cy="15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Arithmetic: Addition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smtClean="0"/>
              <a:t>   </a:t>
            </a:r>
            <a:r>
              <a:rPr lang="en-US" b="1" smtClean="0"/>
              <a:t>Definition</a:t>
            </a:r>
            <a:r>
              <a:rPr lang="en-US" dirty="0" smtClean="0"/>
              <a:t>: Let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[</a:t>
            </a:r>
            <a:r>
              <a:rPr lang="en-US" dirty="0" err="1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baseline="-25000" dirty="0" err="1" smtClean="0">
                <a:latin typeface="Cambria Math" pitchFamily="18" charset="0"/>
                <a:ea typeface="Cambria Math" pitchFamily="18" charset="0"/>
              </a:rPr>
              <a:t>ij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] </a:t>
            </a:r>
            <a:r>
              <a:rPr lang="en-US" dirty="0" smtClean="0"/>
              <a:t>and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B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[</a:t>
            </a:r>
            <a:r>
              <a:rPr lang="en-US" dirty="0" err="1" smtClean="0">
                <a:latin typeface="Cambria Math" pitchFamily="18" charset="0"/>
                <a:ea typeface="Cambria Math" pitchFamily="18" charset="0"/>
              </a:rPr>
              <a:t>b</a:t>
            </a:r>
            <a:r>
              <a:rPr lang="en-US" baseline="-25000" dirty="0" err="1" smtClean="0">
                <a:latin typeface="Cambria Math" pitchFamily="18" charset="0"/>
                <a:ea typeface="Cambria Math" pitchFamily="18" charset="0"/>
              </a:rPr>
              <a:t>ij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]</a:t>
            </a:r>
            <a:r>
              <a:rPr lang="en-US" i="1" dirty="0" smtClean="0"/>
              <a:t>  </a:t>
            </a:r>
            <a:r>
              <a:rPr lang="en-US" dirty="0" smtClean="0"/>
              <a:t>be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m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  <a:sym typeface="Symbol"/>
              </a:rPr>
              <a:t> n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/>
              <a:t>matrices. The sum of </a:t>
            </a:r>
            <a:r>
              <a:rPr lang="en-US" b="1" dirty="0" smtClean="0"/>
              <a:t>A</a:t>
            </a:r>
            <a:r>
              <a:rPr lang="en-US" dirty="0" smtClean="0"/>
              <a:t> and </a:t>
            </a:r>
            <a:r>
              <a:rPr lang="en-US" b="1" dirty="0" smtClean="0"/>
              <a:t>B</a:t>
            </a:r>
            <a:r>
              <a:rPr lang="en-US" dirty="0" smtClean="0"/>
              <a:t>, denoted by </a:t>
            </a:r>
            <a:r>
              <a:rPr lang="en-US" b="1" dirty="0" smtClean="0"/>
              <a:t>A</a:t>
            </a:r>
            <a:r>
              <a:rPr lang="en-US" dirty="0" smtClean="0"/>
              <a:t> + </a:t>
            </a:r>
            <a:r>
              <a:rPr lang="en-US" b="1" dirty="0" smtClean="0"/>
              <a:t>B</a:t>
            </a:r>
            <a:r>
              <a:rPr lang="en-US" dirty="0" smtClean="0"/>
              <a:t>, is the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m 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  <a:sym typeface="Symbol"/>
              </a:rPr>
              <a:t>  n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matrix that has </a:t>
            </a:r>
            <a:r>
              <a:rPr lang="en-US" i="1" dirty="0" err="1" smtClean="0">
                <a:ea typeface="Cambria Math" pitchFamily="18" charset="0"/>
              </a:rPr>
              <a:t>a</a:t>
            </a:r>
            <a:r>
              <a:rPr lang="en-US" baseline="-25000" dirty="0" err="1" smtClean="0">
                <a:latin typeface="Cambria Math" pitchFamily="18" charset="0"/>
                <a:ea typeface="Cambria Math" pitchFamily="18" charset="0"/>
              </a:rPr>
              <a:t>ij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+ </a:t>
            </a:r>
            <a:r>
              <a:rPr lang="en-US" i="1" dirty="0" err="1" smtClean="0">
                <a:ea typeface="Cambria Math" pitchFamily="18" charset="0"/>
              </a:rPr>
              <a:t>b</a:t>
            </a:r>
            <a:r>
              <a:rPr lang="en-US" baseline="-25000" dirty="0" err="1" smtClean="0">
                <a:latin typeface="Cambria Math" pitchFamily="18" charset="0"/>
                <a:ea typeface="Cambria Math" pitchFamily="18" charset="0"/>
              </a:rPr>
              <a:t>ij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 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as its (</a:t>
            </a:r>
            <a:r>
              <a:rPr lang="en-US" i="1" dirty="0" err="1" smtClean="0">
                <a:latin typeface="Cambria Math" pitchFamily="18" charset="0"/>
                <a:ea typeface="Cambria Math" pitchFamily="18" charset="0"/>
              </a:rPr>
              <a:t>i,j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</a:t>
            </a:r>
            <a:r>
              <a:rPr lang="en-US" dirty="0" err="1" smtClean="0"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element. In other words, </a:t>
            </a:r>
            <a:r>
              <a:rPr lang="en-US" b="1" dirty="0" smtClean="0"/>
              <a:t>A</a:t>
            </a:r>
            <a:r>
              <a:rPr lang="en-US" dirty="0" smtClean="0"/>
              <a:t> + </a:t>
            </a:r>
            <a:r>
              <a:rPr lang="en-US" b="1" dirty="0" smtClean="0"/>
              <a:t>B</a:t>
            </a:r>
            <a:r>
              <a:rPr lang="en-US" dirty="0" smtClean="0"/>
              <a:t> = [</a:t>
            </a:r>
            <a:r>
              <a:rPr lang="en-US" i="1" dirty="0" err="1" smtClean="0">
                <a:ea typeface="Cambria Math" pitchFamily="18" charset="0"/>
              </a:rPr>
              <a:t>a</a:t>
            </a:r>
            <a:r>
              <a:rPr lang="en-US" i="1" baseline="-25000" dirty="0" err="1" smtClean="0">
                <a:ea typeface="Cambria Math" pitchFamily="18" charset="0"/>
              </a:rPr>
              <a:t>ij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+ </a:t>
            </a:r>
            <a:r>
              <a:rPr lang="en-US" i="1" dirty="0" err="1" smtClean="0">
                <a:ea typeface="Cambria Math" pitchFamily="18" charset="0"/>
              </a:rPr>
              <a:t>b</a:t>
            </a:r>
            <a:r>
              <a:rPr lang="en-US" i="1" baseline="-25000" dirty="0" err="1" smtClean="0">
                <a:ea typeface="Cambria Math" pitchFamily="18" charset="0"/>
              </a:rPr>
              <a:t>ij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].</a:t>
            </a:r>
          </a:p>
          <a:p>
            <a:pPr>
              <a:buNone/>
            </a:pPr>
            <a:r>
              <a:rPr lang="en-US" b="1" dirty="0" smtClean="0">
                <a:ea typeface="Cambria Math" pitchFamily="18" charset="0"/>
              </a:rPr>
              <a:t>   Example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:</a:t>
            </a:r>
          </a:p>
          <a:p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Note that matrices of different sizes can not be added.</a:t>
            </a:r>
            <a:endParaRPr lang="en-US" dirty="0"/>
          </a:p>
        </p:txBody>
      </p:sp>
      <p:pic>
        <p:nvPicPr>
          <p:cNvPr id="10" name="Picture 9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219200" y="4191000"/>
            <a:ext cx="6376035" cy="912495"/>
          </a:xfrm>
          <a:prstGeom prst="rect">
            <a:avLst/>
          </a:prstGeom>
        </p:spPr>
      </p:pic>
      <p:pic>
        <p:nvPicPr>
          <p:cNvPr id="5" name="Picture 4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7620000" y="2514600"/>
            <a:ext cx="155972" cy="153572"/>
          </a:xfrm>
          <a:prstGeom prst="rect">
            <a:avLst/>
          </a:prstGeom>
        </p:spPr>
      </p:pic>
      <p:pic>
        <p:nvPicPr>
          <p:cNvPr id="6" name="Picture 5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6858000" y="2133600"/>
            <a:ext cx="154781" cy="15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Multiplication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b="1" dirty="0" smtClean="0"/>
              <a:t>    Definition</a:t>
            </a:r>
            <a:r>
              <a:rPr lang="en-US" sz="2400" dirty="0" smtClean="0"/>
              <a:t>: Let </a:t>
            </a:r>
            <a:r>
              <a:rPr lang="en-US" sz="2400" b="1" dirty="0" smtClean="0">
                <a:ea typeface="Cambria Math" pitchFamily="18" charset="0"/>
              </a:rPr>
              <a:t>A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400" dirty="0" smtClean="0"/>
              <a:t>be an </a:t>
            </a:r>
            <a:r>
              <a:rPr lang="en-US" sz="2400" i="1" dirty="0" smtClean="0">
                <a:latin typeface="Cambria Math" pitchFamily="18" charset="0"/>
                <a:ea typeface="Cambria Math" pitchFamily="18" charset="0"/>
              </a:rPr>
              <a:t>n 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sz="2400" i="1" dirty="0" smtClean="0">
                <a:latin typeface="Cambria Math" pitchFamily="18" charset="0"/>
                <a:ea typeface="Cambria Math" pitchFamily="18" charset="0"/>
                <a:sym typeface="Symbol"/>
              </a:rPr>
              <a:t>  k</a:t>
            </a:r>
            <a:r>
              <a:rPr lang="en-US" sz="24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400" dirty="0" smtClean="0"/>
              <a:t>matrix and </a:t>
            </a:r>
            <a:r>
              <a:rPr lang="en-US" sz="2400" b="1" dirty="0" smtClean="0"/>
              <a:t>B </a:t>
            </a:r>
            <a:r>
              <a:rPr lang="en-US" sz="2400" dirty="0" smtClean="0"/>
              <a:t>be a </a:t>
            </a:r>
            <a:r>
              <a:rPr lang="en-US" sz="2400" i="1" dirty="0" smtClean="0">
                <a:latin typeface="Cambria Math" pitchFamily="18" charset="0"/>
                <a:ea typeface="Cambria Math" pitchFamily="18" charset="0"/>
              </a:rPr>
              <a:t>k 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  <a:sym typeface="Symbol"/>
              </a:rPr>
              <a:t>  </a:t>
            </a:r>
            <a:r>
              <a:rPr lang="en-US" sz="2400" i="1" dirty="0" smtClean="0">
                <a:latin typeface="Cambria Math" pitchFamily="18" charset="0"/>
                <a:ea typeface="Cambria Math" pitchFamily="18" charset="0"/>
                <a:sym typeface="Symbol"/>
              </a:rPr>
              <a:t> n</a:t>
            </a:r>
            <a:r>
              <a:rPr lang="en-US" sz="24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matrix</a:t>
            </a:r>
            <a:r>
              <a:rPr lang="en-US" sz="2400" dirty="0" smtClean="0"/>
              <a:t>. The </a:t>
            </a:r>
            <a:r>
              <a:rPr lang="en-US" sz="2400" i="1" dirty="0" smtClean="0"/>
              <a:t>product</a:t>
            </a:r>
            <a:r>
              <a:rPr lang="en-US" sz="2400" dirty="0" smtClean="0"/>
              <a:t> of </a:t>
            </a:r>
            <a:r>
              <a:rPr lang="en-US" sz="2400" b="1" dirty="0" smtClean="0"/>
              <a:t>A</a:t>
            </a:r>
            <a:r>
              <a:rPr lang="en-US" sz="2400" dirty="0" smtClean="0"/>
              <a:t> and </a:t>
            </a:r>
            <a:r>
              <a:rPr lang="en-US" sz="2400" b="1" dirty="0" smtClean="0"/>
              <a:t>B</a:t>
            </a:r>
            <a:r>
              <a:rPr lang="en-US" sz="2400" dirty="0" smtClean="0"/>
              <a:t>, denoted by </a:t>
            </a:r>
            <a:r>
              <a:rPr lang="en-US" sz="2400" b="1" dirty="0" smtClean="0"/>
              <a:t>AB</a:t>
            </a:r>
            <a:r>
              <a:rPr lang="en-US" sz="2400" dirty="0" smtClean="0"/>
              <a:t>, is the        </a:t>
            </a:r>
            <a:r>
              <a:rPr lang="en-US" sz="2400" i="1" dirty="0" smtClean="0">
                <a:latin typeface="Cambria Math" pitchFamily="18" charset="0"/>
                <a:ea typeface="Cambria Math" pitchFamily="18" charset="0"/>
              </a:rPr>
              <a:t>m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  <a:sym typeface="Symbol"/>
              </a:rPr>
              <a:t>  </a:t>
            </a:r>
            <a:r>
              <a:rPr lang="en-US" sz="2400" i="1" dirty="0" smtClean="0">
                <a:latin typeface="Cambria Math" pitchFamily="18" charset="0"/>
                <a:ea typeface="Cambria Math" pitchFamily="18" charset="0"/>
                <a:sym typeface="Symbol"/>
              </a:rPr>
              <a:t> n</a:t>
            </a:r>
            <a:r>
              <a:rPr lang="en-US" sz="2400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matrix that has its (</a:t>
            </a:r>
            <a:r>
              <a:rPr lang="en-US" sz="2400" i="1" dirty="0" err="1" smtClean="0">
                <a:ea typeface="Cambria Math" pitchFamily="18" charset="0"/>
              </a:rPr>
              <a:t>i,j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)</a:t>
            </a:r>
            <a:r>
              <a:rPr lang="en-US" sz="2400" dirty="0" err="1" smtClean="0"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 element equal to the sum of the products of the corresponding </a:t>
            </a:r>
            <a:r>
              <a:rPr lang="en-US" sz="2400" dirty="0" err="1" smtClean="0">
                <a:latin typeface="Cambria Math" pitchFamily="18" charset="0"/>
                <a:ea typeface="Cambria Math" pitchFamily="18" charset="0"/>
              </a:rPr>
              <a:t>elments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 from the </a:t>
            </a:r>
            <a:r>
              <a:rPr lang="en-US" sz="2400" i="1" dirty="0" err="1" smtClean="0">
                <a:ea typeface="Cambria Math" pitchFamily="18" charset="0"/>
              </a:rPr>
              <a:t>i</a:t>
            </a:r>
            <a:r>
              <a:rPr lang="en-US" sz="2400" dirty="0" err="1" smtClean="0"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 row of </a:t>
            </a:r>
            <a:r>
              <a:rPr lang="en-US" sz="2400" b="1" dirty="0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 and the </a:t>
            </a:r>
            <a:r>
              <a:rPr lang="en-US" sz="2400" i="1" dirty="0" err="1" smtClean="0">
                <a:ea typeface="Cambria Math" pitchFamily="18" charset="0"/>
              </a:rPr>
              <a:t>j</a:t>
            </a:r>
            <a:r>
              <a:rPr lang="en-US" sz="2400" dirty="0" err="1" smtClean="0">
                <a:latin typeface="Cambria Math" pitchFamily="18" charset="0"/>
                <a:ea typeface="Cambria Math" pitchFamily="18" charset="0"/>
              </a:rPr>
              <a:t>th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 column of </a:t>
            </a:r>
            <a:r>
              <a:rPr lang="en-US" sz="2400" b="1" dirty="0" smtClean="0">
                <a:latin typeface="Cambria Math" pitchFamily="18" charset="0"/>
                <a:ea typeface="Cambria Math" pitchFamily="18" charset="0"/>
              </a:rPr>
              <a:t>B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. In other words,  if </a:t>
            </a:r>
            <a:r>
              <a:rPr lang="en-US" sz="2400" b="1" dirty="0" smtClean="0"/>
              <a:t>AB</a:t>
            </a:r>
            <a:r>
              <a:rPr lang="en-US" sz="2400" dirty="0" smtClean="0"/>
              <a:t> = [</a:t>
            </a:r>
            <a:r>
              <a:rPr lang="en-US" sz="2400" i="1" dirty="0" err="1" smtClean="0">
                <a:ea typeface="Cambria Math" pitchFamily="18" charset="0"/>
              </a:rPr>
              <a:t>c</a:t>
            </a:r>
            <a:r>
              <a:rPr lang="en-US" sz="2400" i="1" baseline="-25000" dirty="0" err="1" smtClean="0">
                <a:ea typeface="Cambria Math" pitchFamily="18" charset="0"/>
              </a:rPr>
              <a:t>ij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] then </a:t>
            </a:r>
            <a:r>
              <a:rPr lang="en-US" sz="2400" i="1" dirty="0" err="1" smtClean="0">
                <a:latin typeface="Constantia" pitchFamily="18" charset="0"/>
                <a:ea typeface="Cambria Math" pitchFamily="18" charset="0"/>
              </a:rPr>
              <a:t>c</a:t>
            </a:r>
            <a:r>
              <a:rPr lang="en-US" sz="2400" i="1" baseline="-25000" dirty="0" err="1" smtClean="0">
                <a:latin typeface="Constantia" pitchFamily="18" charset="0"/>
                <a:ea typeface="Cambria Math" pitchFamily="18" charset="0"/>
              </a:rPr>
              <a:t>ij</a:t>
            </a:r>
            <a:r>
              <a:rPr lang="en-US" sz="2400" baseline="-250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= </a:t>
            </a:r>
            <a:r>
              <a:rPr lang="en-US" sz="2400" i="1" dirty="0" smtClean="0">
                <a:latin typeface="Constantia" pitchFamily="18" charset="0"/>
                <a:ea typeface="Cambria Math" pitchFamily="18" charset="0"/>
              </a:rPr>
              <a:t>a</a:t>
            </a:r>
            <a:r>
              <a:rPr lang="en-US" sz="2400" i="1" baseline="-25000" dirty="0" smtClean="0">
                <a:latin typeface="Constantia" pitchFamily="18" charset="0"/>
                <a:ea typeface="Cambria Math" pitchFamily="18" charset="0"/>
              </a:rPr>
              <a:t>i</a:t>
            </a:r>
            <a:r>
              <a:rPr lang="en-US" sz="2400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2400" i="1" dirty="0" smtClean="0">
                <a:latin typeface="Constantia" pitchFamily="18" charset="0"/>
                <a:ea typeface="Cambria Math" pitchFamily="18" charset="0"/>
              </a:rPr>
              <a:t>b</a:t>
            </a:r>
            <a:r>
              <a:rPr lang="en-US" sz="2400" baseline="-25000" dirty="0" smtClean="0">
                <a:latin typeface="Cambria Math" pitchFamily="18" charset="0"/>
                <a:ea typeface="Cambria Math" pitchFamily="18" charset="0"/>
              </a:rPr>
              <a:t>1j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+ </a:t>
            </a:r>
            <a:r>
              <a:rPr lang="en-US" sz="2400" i="1" dirty="0" smtClean="0">
                <a:latin typeface="Constantia" pitchFamily="18" charset="0"/>
                <a:ea typeface="Cambria Math" pitchFamily="18" charset="0"/>
              </a:rPr>
              <a:t>a</a:t>
            </a:r>
            <a:r>
              <a:rPr lang="en-US" sz="2400" i="1" baseline="-25000" dirty="0" smtClean="0">
                <a:latin typeface="Constantia" pitchFamily="18" charset="0"/>
                <a:ea typeface="Cambria Math" pitchFamily="18" charset="0"/>
              </a:rPr>
              <a:t>i</a:t>
            </a:r>
            <a:r>
              <a:rPr lang="en-US" sz="2400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400" i="1" dirty="0" smtClean="0">
                <a:latin typeface="Constantia" pitchFamily="18" charset="0"/>
                <a:ea typeface="Cambria Math" pitchFamily="18" charset="0"/>
              </a:rPr>
              <a:t>b</a:t>
            </a:r>
            <a:r>
              <a:rPr lang="en-US" sz="2400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400" i="1" baseline="-25000" dirty="0" smtClean="0">
                <a:latin typeface="Constantia" pitchFamily="18" charset="0"/>
                <a:ea typeface="Cambria Math" pitchFamily="18" charset="0"/>
              </a:rPr>
              <a:t>j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 + … + </a:t>
            </a:r>
            <a:r>
              <a:rPr lang="en-US" sz="2400" i="1" dirty="0" smtClean="0">
                <a:latin typeface="Constantia" pitchFamily="18" charset="0"/>
                <a:ea typeface="Cambria Math" pitchFamily="18" charset="0"/>
              </a:rPr>
              <a:t>a</a:t>
            </a:r>
            <a:r>
              <a:rPr lang="en-US" sz="2400" i="1" baseline="-25000" dirty="0" smtClean="0">
                <a:latin typeface="Constantia" pitchFamily="18" charset="0"/>
                <a:ea typeface="Cambria Math" pitchFamily="18" charset="0"/>
              </a:rPr>
              <a:t>kj</a:t>
            </a:r>
            <a:r>
              <a:rPr lang="en-US" sz="2400" i="1" dirty="0" smtClean="0">
                <a:ea typeface="Cambria Math" pitchFamily="18" charset="0"/>
              </a:rPr>
              <a:t>b</a:t>
            </a:r>
            <a:r>
              <a:rPr lang="en-US" sz="2400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400" i="1" baseline="-25000" dirty="0" smtClean="0">
                <a:latin typeface="Constantia" pitchFamily="18" charset="0"/>
                <a:ea typeface="Cambria Math" pitchFamily="18" charset="0"/>
              </a:rPr>
              <a:t>j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.</a:t>
            </a:r>
          </a:p>
          <a:p>
            <a:pPr>
              <a:buNone/>
            </a:pPr>
            <a:r>
              <a:rPr lang="en-US" sz="2400" b="1" dirty="0" smtClean="0">
                <a:ea typeface="Cambria Math" pitchFamily="18" charset="0"/>
              </a:rPr>
              <a:t>    Example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:</a:t>
            </a:r>
          </a:p>
          <a:p>
            <a:pPr>
              <a:buNone/>
            </a:pPr>
            <a:endParaRPr lang="en-US" sz="2400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endParaRPr lang="en-US" sz="2400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    The product of two matrices is undefined when the number of columns in the first matrix is not the same as the number of rows in the second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.</a:t>
            </a:r>
          </a:p>
          <a:p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endParaRPr lang="en-US" dirty="0"/>
          </a:p>
        </p:txBody>
      </p:sp>
      <p:pic>
        <p:nvPicPr>
          <p:cNvPr id="6" name="Picture 5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2438400" y="4191000"/>
            <a:ext cx="3263265" cy="911543"/>
          </a:xfrm>
          <a:prstGeom prst="rect">
            <a:avLst/>
          </a:prstGeom>
        </p:spPr>
      </p:pic>
      <p:pic>
        <p:nvPicPr>
          <p:cNvPr id="5" name="Picture 4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4343400" y="2057400"/>
            <a:ext cx="154781" cy="152400"/>
          </a:xfrm>
          <a:prstGeom prst="rect">
            <a:avLst/>
          </a:prstGeom>
        </p:spPr>
      </p:pic>
      <p:pic>
        <p:nvPicPr>
          <p:cNvPr id="7" name="Picture 6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7391400" y="2057400"/>
            <a:ext cx="154781" cy="152400"/>
          </a:xfrm>
          <a:prstGeom prst="rect">
            <a:avLst/>
          </a:prstGeom>
        </p:spPr>
      </p:pic>
      <p:pic>
        <p:nvPicPr>
          <p:cNvPr id="8" name="Picture 7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1143000" y="2743200"/>
            <a:ext cx="154781" cy="15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zh-TW" i="0" dirty="0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772400" cy="762000"/>
          </a:xfrm>
        </p:spPr>
        <p:txBody>
          <a:bodyPr/>
          <a:lstStyle/>
          <a:p>
            <a:r>
              <a:rPr lang="en-US" altLang="zh-TW" sz="3600" b="1" dirty="0">
                <a:solidFill>
                  <a:schemeClr val="tx1"/>
                </a:solidFill>
              </a:rPr>
              <a:t>	Multiplication of Matrices</a:t>
            </a:r>
            <a:endParaRPr lang="en-US" altLang="zh-TW" b="1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178800" cy="1066800"/>
          </a:xfrm>
        </p:spPr>
        <p:txBody>
          <a:bodyPr/>
          <a:lstStyle/>
          <a:p>
            <a:pPr lvl="1" algn="just">
              <a:buFont typeface="Monotype Sorts" pitchFamily="2" charset="2"/>
              <a:buNone/>
            </a:pPr>
            <a:r>
              <a:rPr lang="en-US" altLang="zh-TW" b="1" dirty="0">
                <a:solidFill>
                  <a:srgbClr val="6600FF"/>
                </a:solidFill>
              </a:rPr>
              <a:t>Scalar multiplication</a:t>
            </a:r>
          </a:p>
          <a:p>
            <a:pPr lvl="1" algn="just">
              <a:buFont typeface="Monotype Sorts" pitchFamily="2" charset="2"/>
              <a:buNone/>
            </a:pPr>
            <a:endParaRPr lang="en-US" altLang="zh-TW" b="1" dirty="0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457200" y="4038600"/>
            <a:ext cx="81788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lvl="1">
              <a:buFont typeface="Monotype Sorts" pitchFamily="2" charset="2"/>
              <a:buNone/>
            </a:pPr>
            <a:r>
              <a:rPr lang="en-US" altLang="zh-TW" b="1">
                <a:solidFill>
                  <a:srgbClr val="6600FF"/>
                </a:solidFill>
              </a:rPr>
              <a:t>		i.e.  </a:t>
            </a:r>
            <a:r>
              <a:rPr lang="en-US" altLang="zh-TW" b="1" i="1">
                <a:solidFill>
                  <a:srgbClr val="6600FF"/>
                </a:solidFill>
              </a:rPr>
              <a:t>k</a:t>
            </a:r>
            <a:r>
              <a:rPr lang="en-US" altLang="zh-TW" b="1">
                <a:solidFill>
                  <a:srgbClr val="6600FF"/>
                </a:solidFill>
              </a:rPr>
              <a:t>[</a:t>
            </a:r>
            <a:r>
              <a:rPr lang="en-US" altLang="zh-TW" b="1" i="1">
                <a:solidFill>
                  <a:srgbClr val="6600FF"/>
                </a:solidFill>
              </a:rPr>
              <a:t>a</a:t>
            </a:r>
            <a:r>
              <a:rPr lang="en-US" altLang="zh-TW" sz="2400" b="1" baseline="-25000">
                <a:solidFill>
                  <a:srgbClr val="6600FF"/>
                </a:solidFill>
              </a:rPr>
              <a:t>ij</a:t>
            </a:r>
            <a:r>
              <a:rPr lang="en-US" altLang="zh-TW" b="1">
                <a:solidFill>
                  <a:srgbClr val="6600FF"/>
                </a:solidFill>
              </a:rPr>
              <a:t>] = [</a:t>
            </a:r>
            <a:r>
              <a:rPr lang="en-US" altLang="zh-TW" b="1" i="1">
                <a:solidFill>
                  <a:srgbClr val="6600FF"/>
                </a:solidFill>
              </a:rPr>
              <a:t>ka</a:t>
            </a:r>
            <a:r>
              <a:rPr lang="en-US" altLang="zh-TW" sz="2400" b="1" baseline="-25000">
                <a:solidFill>
                  <a:srgbClr val="6600FF"/>
                </a:solidFill>
              </a:rPr>
              <a:t>ij</a:t>
            </a:r>
            <a:r>
              <a:rPr lang="en-US" altLang="zh-TW" b="1">
                <a:solidFill>
                  <a:srgbClr val="6600FF"/>
                </a:solidFill>
              </a:rPr>
              <a:t>]</a:t>
            </a:r>
          </a:p>
          <a:p>
            <a:pPr lvl="1">
              <a:buFont typeface="Monotype Sorts" pitchFamily="2" charset="2"/>
              <a:buNone/>
            </a:pPr>
            <a:r>
              <a:rPr lang="en-US" altLang="zh-TW" sz="3200" b="1"/>
              <a:t>	This also means that we can take a common factor out of every element.</a:t>
            </a:r>
            <a:endParaRPr lang="en-US" altLang="zh-TW" sz="3200"/>
          </a:p>
        </p:txBody>
      </p:sp>
      <p:graphicFrame>
        <p:nvGraphicFramePr>
          <p:cNvPr id="11272" name="Object 8"/>
          <p:cNvGraphicFramePr>
            <a:graphicFrameLocks noChangeAspect="1"/>
          </p:cNvGraphicFramePr>
          <p:nvPr/>
        </p:nvGraphicFramePr>
        <p:xfrm>
          <a:off x="1739900" y="2743200"/>
          <a:ext cx="47371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quation" r:id="rId3" imgW="4736880" imgH="1028520" progId="Equation.3">
                  <p:embed/>
                </p:oleObj>
              </mc:Choice>
              <mc:Fallback>
                <p:oleObj name="Equation" r:id="rId3" imgW="4736880" imgH="1028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9900" y="2743200"/>
                        <a:ext cx="4737100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012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bldLvl="2" autoUpdateAnimBg="0"/>
      <p:bldP spid="11271" grpId="0" build="p" bldLvl="2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Illustration of Matrix Multiplication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Product of </a:t>
            </a:r>
            <a:r>
              <a:rPr lang="en-US" sz="2800" b="1" dirty="0" smtClean="0"/>
              <a:t>A</a:t>
            </a:r>
            <a:r>
              <a:rPr lang="en-US" sz="2800" dirty="0" smtClean="0"/>
              <a:t> = [</a:t>
            </a:r>
            <a:r>
              <a:rPr lang="en-US" sz="2800" dirty="0" err="1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sz="2800" i="1" baseline="-25000" dirty="0" err="1" smtClean="0">
                <a:ea typeface="Cambria Math" pitchFamily="18" charset="0"/>
              </a:rPr>
              <a:t>ij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] and </a:t>
            </a:r>
            <a:r>
              <a:rPr lang="en-US" sz="2800" b="1" dirty="0" smtClean="0"/>
              <a:t>B</a:t>
            </a:r>
            <a:r>
              <a:rPr lang="en-US" sz="2800" dirty="0" smtClean="0"/>
              <a:t> = [</a:t>
            </a:r>
            <a:r>
              <a:rPr lang="en-US" sz="2800" dirty="0" err="1" smtClean="0">
                <a:latin typeface="Cambria Math" pitchFamily="18" charset="0"/>
                <a:ea typeface="Cambria Math" pitchFamily="18" charset="0"/>
              </a:rPr>
              <a:t>b</a:t>
            </a:r>
            <a:r>
              <a:rPr lang="en-US" sz="2800" i="1" baseline="-25000" dirty="0" err="1" smtClean="0">
                <a:ea typeface="Cambria Math" pitchFamily="18" charset="0"/>
              </a:rPr>
              <a:t>ij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] </a:t>
            </a:r>
            <a:endParaRPr lang="en-US" dirty="0"/>
          </a:p>
        </p:txBody>
      </p:sp>
      <p:pic>
        <p:nvPicPr>
          <p:cNvPr id="7" name="Picture 6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1143000" y="2514601"/>
            <a:ext cx="2658904" cy="1823085"/>
          </a:xfrm>
          <a:prstGeom prst="rect">
            <a:avLst/>
          </a:prstGeom>
        </p:spPr>
      </p:pic>
      <p:pic>
        <p:nvPicPr>
          <p:cNvPr id="9" name="Picture 8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4114800" y="2667001"/>
            <a:ext cx="3307556" cy="1140143"/>
          </a:xfrm>
          <a:prstGeom prst="rect">
            <a:avLst/>
          </a:prstGeom>
        </p:spPr>
      </p:pic>
      <p:pic>
        <p:nvPicPr>
          <p:cNvPr id="10" name="Picture 9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3810000" y="4419600"/>
            <a:ext cx="2768918" cy="1367314"/>
          </a:xfrm>
          <a:prstGeom prst="rect">
            <a:avLst/>
          </a:prstGeom>
        </p:spPr>
      </p:pic>
      <p:pic>
        <p:nvPicPr>
          <p:cNvPr id="8" name="Picture 7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143000" y="6019800"/>
            <a:ext cx="3737610" cy="251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pPr algn="ctr"/>
            <a:endParaRPr lang="en-US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zh-TW" i="0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r>
              <a:rPr lang="en-US" altLang="zh-TW" sz="2800">
                <a:solidFill>
                  <a:schemeClr val="tx1"/>
                </a:solidFill>
              </a:rPr>
              <a:t>	</a:t>
            </a:r>
            <a:r>
              <a:rPr lang="en-US" altLang="zh-TW" sz="2800" b="1">
                <a:solidFill>
                  <a:schemeClr val="tx1"/>
                </a:solidFill>
              </a:rPr>
              <a:t>Multiplication of two matrices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8001000" cy="4419600"/>
          </a:xfrm>
        </p:spPr>
        <p:txBody>
          <a:bodyPr/>
          <a:lstStyle/>
          <a:p>
            <a:pPr marL="914400" lvl="2" indent="0" algn="just">
              <a:lnSpc>
                <a:spcPct val="140000"/>
              </a:lnSpc>
              <a:buFont typeface="Monotype Sorts" pitchFamily="2" charset="2"/>
              <a:buNone/>
            </a:pPr>
            <a:r>
              <a:rPr lang="en-US" altLang="zh-TW" sz="2800" b="1"/>
              <a:t>Two matrices can be multiplied together only when the number of </a:t>
            </a:r>
            <a:r>
              <a:rPr lang="en-US" altLang="zh-TW" sz="2800" b="1">
                <a:solidFill>
                  <a:srgbClr val="6600FF"/>
                </a:solidFill>
              </a:rPr>
              <a:t>columns</a:t>
            </a:r>
            <a:r>
              <a:rPr lang="en-US" altLang="zh-TW" sz="2800" b="1"/>
              <a:t> in the matrix on the left equals the number of </a:t>
            </a:r>
            <a:r>
              <a:rPr lang="en-US" altLang="zh-TW" sz="2800" b="1">
                <a:solidFill>
                  <a:srgbClr val="FF0066"/>
                </a:solidFill>
              </a:rPr>
              <a:t>rows</a:t>
            </a:r>
            <a:r>
              <a:rPr lang="en-US" altLang="zh-TW" sz="2800" b="1"/>
              <a:t> in the matrix on the right.</a:t>
            </a:r>
          </a:p>
          <a:p>
            <a:pPr marL="914400" lvl="2" indent="0" algn="just">
              <a:lnSpc>
                <a:spcPct val="140000"/>
              </a:lnSpc>
              <a:buFont typeface="Monotype Sorts" pitchFamily="2" charset="2"/>
              <a:buNone/>
            </a:pPr>
            <a:endParaRPr lang="en-US" altLang="zh-TW" sz="2800" b="1"/>
          </a:p>
          <a:p>
            <a:pPr lvl="4" algn="just">
              <a:lnSpc>
                <a:spcPct val="140000"/>
              </a:lnSpc>
              <a:buFontTx/>
              <a:buNone/>
            </a:pPr>
            <a:endParaRPr lang="en-US" altLang="zh-TW" sz="2400" b="1"/>
          </a:p>
          <a:p>
            <a:pPr marL="914400" lvl="2" indent="0" algn="just"/>
            <a:endParaRPr lang="en-US" altLang="zh-TW" sz="2800" b="1"/>
          </a:p>
        </p:txBody>
      </p:sp>
      <p:graphicFrame>
        <p:nvGraphicFramePr>
          <p:cNvPr id="12297" name="Object 9"/>
          <p:cNvGraphicFramePr>
            <a:graphicFrameLocks noChangeAspect="1"/>
          </p:cNvGraphicFramePr>
          <p:nvPr/>
        </p:nvGraphicFramePr>
        <p:xfrm>
          <a:off x="2514600" y="4191000"/>
          <a:ext cx="342900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Equation" r:id="rId3" imgW="3429000" imgH="1714320" progId="Equation.3">
                  <p:embed/>
                </p:oleObj>
              </mc:Choice>
              <mc:Fallback>
                <p:oleObj name="Equation" r:id="rId3" imgW="3429000" imgH="1714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191000"/>
                        <a:ext cx="3429000" cy="171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309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pPr algn="ctr"/>
            <a:endParaRPr lang="en-US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zh-TW" i="0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685800"/>
            <a:ext cx="8001000" cy="5638800"/>
          </a:xfrm>
        </p:spPr>
        <p:txBody>
          <a:bodyPr/>
          <a:lstStyle/>
          <a:p>
            <a:pPr marL="381000" lvl="2" indent="0" algn="just">
              <a:lnSpc>
                <a:spcPct val="140000"/>
              </a:lnSpc>
              <a:buFont typeface="Monotype Sorts" pitchFamily="2" charset="2"/>
              <a:buNone/>
            </a:pPr>
            <a:r>
              <a:rPr lang="en-US" altLang="zh-TW" sz="2800" b="1" dirty="0" smtClean="0"/>
              <a:t>      </a:t>
            </a:r>
            <a:endParaRPr lang="en-US" altLang="zh-TW" sz="2800" b="1" dirty="0"/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2320997"/>
              </p:ext>
            </p:extLst>
          </p:nvPr>
        </p:nvGraphicFramePr>
        <p:xfrm>
          <a:off x="1034869" y="1333500"/>
          <a:ext cx="3302000" cy="193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Equation" r:id="rId3" imgW="3301920" imgH="1930320" progId="Equation.3">
                  <p:embed/>
                </p:oleObj>
              </mc:Choice>
              <mc:Fallback>
                <p:oleObj name="Equation" r:id="rId3" imgW="3301920" imgH="1930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4869" y="1333500"/>
                        <a:ext cx="3302000" cy="193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654050" y="3346450"/>
          <a:ext cx="7621588" cy="193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1" name="Equation" r:id="rId5" imgW="7619760" imgH="1930320" progId="Equation.3">
                  <p:embed/>
                </p:oleObj>
              </mc:Choice>
              <mc:Fallback>
                <p:oleObj name="Equation" r:id="rId5" imgW="7619760" imgH="1930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050" y="3346450"/>
                        <a:ext cx="7621588" cy="193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481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Matrix Multiplication is not Commutative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Example</a:t>
            </a:r>
            <a:r>
              <a:rPr lang="en-US" dirty="0" smtClean="0"/>
              <a:t>: Let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Does </a:t>
            </a:r>
            <a:r>
              <a:rPr lang="en-US" b="1" dirty="0" smtClean="0"/>
              <a:t>AB</a:t>
            </a:r>
            <a:r>
              <a:rPr lang="en-US" dirty="0" smtClean="0"/>
              <a:t> = </a:t>
            </a:r>
            <a:r>
              <a:rPr lang="en-US" b="1" dirty="0" smtClean="0"/>
              <a:t>BA</a:t>
            </a:r>
            <a:r>
              <a:rPr lang="en-US" dirty="0" smtClean="0"/>
              <a:t>?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    Solution:</a:t>
            </a:r>
          </a:p>
          <a:p>
            <a:pPr>
              <a:buNone/>
            </a:pPr>
            <a:r>
              <a:rPr lang="en-US" b="1" dirty="0" smtClean="0"/>
              <a:t>      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         AB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≠</a:t>
            </a:r>
            <a:r>
              <a:rPr lang="en-US" dirty="0" smtClean="0"/>
              <a:t> </a:t>
            </a:r>
            <a:r>
              <a:rPr lang="en-US" b="1" dirty="0" smtClean="0"/>
              <a:t>BA</a:t>
            </a:r>
            <a:endParaRPr lang="en-US" dirty="0"/>
          </a:p>
        </p:txBody>
      </p:sp>
      <p:pic>
        <p:nvPicPr>
          <p:cNvPr id="5" name="Picture 4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3048000" y="2209800"/>
            <a:ext cx="1512570" cy="609600"/>
          </a:xfrm>
          <a:prstGeom prst="rect">
            <a:avLst/>
          </a:prstGeom>
        </p:spPr>
      </p:pic>
      <p:pic>
        <p:nvPicPr>
          <p:cNvPr id="7" name="Picture 6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5638800" y="2133600"/>
            <a:ext cx="1497330" cy="609600"/>
          </a:xfrm>
          <a:prstGeom prst="rect">
            <a:avLst/>
          </a:prstGeom>
        </p:spPr>
      </p:pic>
      <p:pic>
        <p:nvPicPr>
          <p:cNvPr id="9" name="Picture 8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3276600" y="4114800"/>
            <a:ext cx="1718310" cy="609600"/>
          </a:xfrm>
          <a:prstGeom prst="rect">
            <a:avLst/>
          </a:prstGeom>
        </p:spPr>
      </p:pic>
      <p:pic>
        <p:nvPicPr>
          <p:cNvPr id="11" name="Picture 10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5715000" y="4114800"/>
            <a:ext cx="171831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ITD1111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 i="1"/>
          </a:p>
          <a:p>
            <a:endParaRPr lang="en-US" altLang="zh-TW" i="1"/>
          </a:p>
          <a:p>
            <a:endParaRPr lang="en-US" altLang="zh-TW" i="1"/>
          </a:p>
          <a:p>
            <a:endParaRPr lang="en-US" altLang="zh-TW" i="1"/>
          </a:p>
          <a:p>
            <a:r>
              <a:rPr lang="en-US" altLang="zh-TW" i="1"/>
              <a:t>Matrices</a:t>
            </a:r>
          </a:p>
          <a:p>
            <a:pPr algn="ctr"/>
            <a:endParaRPr lang="en-US" alt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/>
              <a:t>Page</a:t>
            </a:r>
            <a:fld id="{A3BE6661-1E46-4184-A423-D37A548F5D92}" type="slidenum">
              <a:rPr lang="en-US" altLang="zh-TW" i="0"/>
              <a:pPr/>
              <a:t>13</a:t>
            </a:fld>
            <a:endParaRPr lang="en-US" altLang="zh-TW" i="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56600" cy="914400"/>
          </a:xfrm>
        </p:spPr>
        <p:txBody>
          <a:bodyPr/>
          <a:lstStyle/>
          <a:p>
            <a:r>
              <a:rPr lang="en-US" altLang="zh-TW" sz="3200" b="1" dirty="0" smtClean="0">
                <a:solidFill>
                  <a:schemeClr val="tx1"/>
                </a:solidFill>
              </a:rPr>
              <a:t>Matrix </a:t>
            </a:r>
            <a:r>
              <a:rPr lang="en-US" altLang="zh-TW" sz="3200" b="1" dirty="0">
                <a:solidFill>
                  <a:schemeClr val="tx1"/>
                </a:solidFill>
              </a:rPr>
              <a:t>multiplication is not commutative</a:t>
            </a:r>
            <a:endParaRPr lang="en-US" altLang="zh-TW" dirty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pPr lvl="2" algn="just">
              <a:buFont typeface="Monotype Sorts" pitchFamily="2" charset="2"/>
              <a:buNone/>
            </a:pPr>
            <a:r>
              <a:rPr lang="en-US" altLang="zh-TW" b="1" dirty="0">
                <a:solidFill>
                  <a:srgbClr val="FF0066"/>
                </a:solidFill>
              </a:rPr>
              <a:t>	</a:t>
            </a:r>
            <a:endParaRPr lang="en-US" altLang="zh-TW" b="1" dirty="0"/>
          </a:p>
          <a:p>
            <a:pPr lvl="3" algn="just">
              <a:buFontTx/>
              <a:buNone/>
            </a:pPr>
            <a:r>
              <a:rPr lang="en-US" altLang="zh-TW" b="1" dirty="0"/>
              <a:t>     	</a:t>
            </a:r>
            <a:r>
              <a:rPr lang="en-US" altLang="zh-TW" b="1" dirty="0" smtClean="0"/>
              <a:t> 5       </a:t>
            </a:r>
            <a:r>
              <a:rPr lang="en-US" altLang="zh-TW" b="1" dirty="0"/>
              <a:t>2					</a:t>
            </a:r>
          </a:p>
          <a:p>
            <a:pPr lvl="3" algn="just">
              <a:buFontTx/>
              <a:buNone/>
            </a:pPr>
            <a:r>
              <a:rPr lang="en-US" altLang="zh-TW" b="1" dirty="0">
                <a:solidFill>
                  <a:srgbClr val="FF0066"/>
                </a:solidFill>
              </a:rPr>
              <a:t>      A</a:t>
            </a:r>
            <a:r>
              <a:rPr lang="en-US" altLang="zh-TW" b="1" dirty="0"/>
              <a:t>  </a:t>
            </a:r>
            <a:r>
              <a:rPr lang="en-US" altLang="zh-TW" b="1" dirty="0" smtClean="0"/>
              <a:t>=  7       </a:t>
            </a:r>
            <a:r>
              <a:rPr lang="en-US" altLang="zh-TW" b="1" dirty="0"/>
              <a:t>4	   </a:t>
            </a:r>
            <a:r>
              <a:rPr lang="en-US" altLang="zh-TW" b="1" dirty="0" smtClean="0"/>
              <a:t>   and </a:t>
            </a:r>
            <a:r>
              <a:rPr lang="en-US" altLang="zh-TW" b="1" dirty="0"/>
              <a:t>	  </a:t>
            </a:r>
            <a:r>
              <a:rPr lang="en-US" altLang="zh-TW" b="1" dirty="0" smtClean="0"/>
              <a:t>    </a:t>
            </a:r>
            <a:r>
              <a:rPr lang="en-US" altLang="zh-TW" b="1" dirty="0" smtClean="0">
                <a:solidFill>
                  <a:srgbClr val="FF0066"/>
                </a:solidFill>
              </a:rPr>
              <a:t>B</a:t>
            </a:r>
            <a:r>
              <a:rPr lang="en-US" altLang="zh-TW" b="1" dirty="0" smtClean="0"/>
              <a:t> </a:t>
            </a:r>
            <a:r>
              <a:rPr lang="en-US" altLang="zh-TW" b="1" dirty="0"/>
              <a:t>= 	 9     2	 4</a:t>
            </a:r>
          </a:p>
          <a:p>
            <a:pPr lvl="4" algn="just">
              <a:buFontTx/>
              <a:buNone/>
            </a:pPr>
            <a:r>
              <a:rPr lang="en-US" altLang="zh-TW" b="1" dirty="0"/>
              <a:t>		</a:t>
            </a:r>
            <a:r>
              <a:rPr lang="en-US" altLang="zh-TW" b="1" dirty="0" smtClean="0"/>
              <a:t> 3       </a:t>
            </a:r>
            <a:r>
              <a:rPr lang="en-US" altLang="zh-TW" b="1" dirty="0"/>
              <a:t>1			-2     3	 6</a:t>
            </a:r>
          </a:p>
          <a:p>
            <a:pPr lvl="3" algn="just">
              <a:buFontTx/>
              <a:buNone/>
            </a:pPr>
            <a:r>
              <a:rPr lang="en-US" altLang="zh-TW" b="1" dirty="0"/>
              <a:t>	</a:t>
            </a:r>
          </a:p>
          <a:p>
            <a:pPr lvl="3" algn="just">
              <a:buFontTx/>
              <a:buNone/>
            </a:pPr>
            <a:r>
              <a:rPr lang="en-US" altLang="zh-TW" b="1" dirty="0"/>
              <a:t>			      41    16     32			</a:t>
            </a:r>
          </a:p>
          <a:p>
            <a:pPr lvl="3" algn="just">
              <a:buFontTx/>
              <a:buNone/>
            </a:pPr>
            <a:r>
              <a:rPr lang="en-US" altLang="zh-TW" b="1" dirty="0"/>
              <a:t>then  </a:t>
            </a:r>
            <a:r>
              <a:rPr lang="en-US" altLang="zh-TW" b="1" dirty="0" smtClean="0"/>
              <a:t>      </a:t>
            </a:r>
            <a:r>
              <a:rPr lang="en-US" altLang="zh-TW" b="1" dirty="0" smtClean="0">
                <a:solidFill>
                  <a:srgbClr val="FF0066"/>
                </a:solidFill>
              </a:rPr>
              <a:t>AB</a:t>
            </a:r>
            <a:r>
              <a:rPr lang="en-US" altLang="zh-TW" b="1" dirty="0" smtClean="0"/>
              <a:t>  </a:t>
            </a:r>
            <a:r>
              <a:rPr lang="en-US" altLang="zh-TW" b="1" dirty="0"/>
              <a:t>=       </a:t>
            </a:r>
            <a:r>
              <a:rPr lang="en-US" altLang="zh-TW" b="1" dirty="0" smtClean="0"/>
              <a:t> 55    </a:t>
            </a:r>
            <a:r>
              <a:rPr lang="en-US" altLang="zh-TW" b="1" dirty="0"/>
              <a:t>52     52	   and 	</a:t>
            </a:r>
            <a:r>
              <a:rPr lang="en-US" altLang="zh-TW" b="1" dirty="0">
                <a:solidFill>
                  <a:srgbClr val="FF0066"/>
                </a:solidFill>
              </a:rPr>
              <a:t>BA</a:t>
            </a:r>
            <a:r>
              <a:rPr lang="en-US" altLang="zh-TW" b="1" dirty="0"/>
              <a:t> =  	71     30</a:t>
            </a:r>
          </a:p>
          <a:p>
            <a:pPr lvl="3" algn="just">
              <a:buFontTx/>
              <a:buNone/>
            </a:pPr>
            <a:r>
              <a:rPr lang="en-US" altLang="zh-TW" b="1" dirty="0"/>
              <a:t>		      	      25      9     18			29     14</a:t>
            </a:r>
          </a:p>
          <a:p>
            <a:pPr lvl="3" algn="just">
              <a:buFontTx/>
              <a:buNone/>
            </a:pPr>
            <a:r>
              <a:rPr lang="en-US" altLang="zh-TW" b="1" dirty="0"/>
              <a:t>	</a:t>
            </a:r>
          </a:p>
          <a:p>
            <a:pPr lvl="4" algn="just">
              <a:buFontTx/>
              <a:buNone/>
            </a:pPr>
            <a:endParaRPr lang="en-US" altLang="zh-TW" dirty="0"/>
          </a:p>
          <a:p>
            <a:pPr lvl="2"/>
            <a:endParaRPr lang="en-US" altLang="zh-TW" dirty="0"/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2362200" y="2248535"/>
            <a:ext cx="838200" cy="11430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5029200" y="2529386"/>
            <a:ext cx="1295400" cy="8382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auto">
          <a:xfrm>
            <a:off x="3415937" y="3657600"/>
            <a:ext cx="1600200" cy="12192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>
            <a:off x="6781800" y="4038600"/>
            <a:ext cx="990600" cy="7620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42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Identity Matrix and Powers of Matrices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The </a:t>
            </a:r>
            <a:r>
              <a:rPr lang="en-US" i="1" dirty="0" smtClean="0"/>
              <a:t>identity matrix of order n </a:t>
            </a:r>
            <a:r>
              <a:rPr lang="en-US" dirty="0" smtClean="0"/>
              <a:t>is the </a:t>
            </a:r>
            <a:r>
              <a:rPr lang="en-US" i="1" dirty="0" smtClean="0">
                <a:ea typeface="Cambria Math" pitchFamily="18" charset="0"/>
              </a:rPr>
              <a:t>m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 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i="1" dirty="0" smtClean="0">
                <a:ea typeface="Cambria Math" pitchFamily="18" charset="0"/>
                <a:sym typeface="Symbol"/>
              </a:rPr>
              <a:t>n</a:t>
            </a:r>
            <a:r>
              <a:rPr lang="en-US" dirty="0" smtClean="0"/>
              <a:t> matrix </a:t>
            </a:r>
            <a:r>
              <a:rPr lang="en-US" b="1" dirty="0" smtClean="0"/>
              <a:t>I</a:t>
            </a:r>
            <a:r>
              <a:rPr lang="en-US" i="1" baseline="-25000" dirty="0" smtClean="0"/>
              <a:t>n</a:t>
            </a:r>
            <a:r>
              <a:rPr lang="en-US" baseline="-25000" dirty="0" smtClean="0"/>
              <a:t> </a:t>
            </a:r>
            <a:r>
              <a:rPr lang="en-US" dirty="0" smtClean="0"/>
              <a:t> = [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</a:t>
            </a:r>
            <a:r>
              <a:rPr lang="en-US" i="1" baseline="-25000" dirty="0" err="1" smtClean="0">
                <a:ea typeface="Cambria Math" pitchFamily="18" charset="0"/>
                <a:sym typeface="Symbol"/>
              </a:rPr>
              <a:t>ij</a:t>
            </a:r>
            <a:r>
              <a:rPr lang="en-US" dirty="0" smtClean="0"/>
              <a:t>], where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</a:t>
            </a:r>
            <a:r>
              <a:rPr lang="en-US" i="1" baseline="-25000" dirty="0" err="1" smtClean="0">
                <a:ea typeface="Cambria Math" pitchFamily="18" charset="0"/>
                <a:sym typeface="Symbol"/>
              </a:rPr>
              <a:t>ij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= 1 if </a:t>
            </a:r>
            <a:r>
              <a:rPr lang="en-US" i="1" dirty="0" err="1" smtClean="0">
                <a:ea typeface="Cambria Math" pitchFamily="18" charset="0"/>
                <a:sym typeface="Symbol"/>
              </a:rPr>
              <a:t>i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= </a:t>
            </a:r>
            <a:r>
              <a:rPr lang="en-US" i="1" dirty="0" smtClean="0">
                <a:ea typeface="Cambria Math" pitchFamily="18" charset="0"/>
                <a:sym typeface="Symbol"/>
              </a:rPr>
              <a:t>j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and </a:t>
            </a:r>
            <a:r>
              <a:rPr lang="en-US" i="1" baseline="-25000" dirty="0" err="1" smtClean="0">
                <a:ea typeface="Cambria Math" pitchFamily="18" charset="0"/>
                <a:sym typeface="Symbol"/>
              </a:rPr>
              <a:t>ij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= 0 if </a:t>
            </a:r>
            <a:r>
              <a:rPr lang="en-US" i="1" dirty="0" err="1" smtClean="0">
                <a:ea typeface="Cambria Math" pitchFamily="18" charset="0"/>
                <a:sym typeface="Symbol"/>
              </a:rPr>
              <a:t>i</a:t>
            </a:r>
            <a:r>
              <a:rPr lang="en-US" dirty="0" err="1" smtClean="0">
                <a:latin typeface="Cambria Math"/>
                <a:ea typeface="Cambria Math"/>
                <a:sym typeface="Symbol"/>
              </a:rPr>
              <a:t>≠</a:t>
            </a:r>
            <a:r>
              <a:rPr lang="en-US" i="1" dirty="0" err="1" smtClean="0">
                <a:ea typeface="Cambria Math"/>
                <a:sym typeface="Symbol"/>
              </a:rPr>
              <a:t>j</a:t>
            </a:r>
            <a:r>
              <a:rPr lang="en-US" dirty="0" smtClean="0">
                <a:latin typeface="Cambria Math"/>
                <a:ea typeface="Cambria Math"/>
                <a:sym typeface="Symbol"/>
              </a:rPr>
              <a:t>.</a:t>
            </a:r>
          </a:p>
          <a:p>
            <a:endParaRPr lang="en-US" dirty="0" smtClean="0">
              <a:latin typeface="Cambria Math"/>
              <a:ea typeface="Cambria Math"/>
              <a:sym typeface="Symbol"/>
            </a:endParaRPr>
          </a:p>
          <a:p>
            <a:pPr>
              <a:buNone/>
            </a:pPr>
            <a:r>
              <a:rPr lang="en-US" b="1" dirty="0" smtClean="0">
                <a:ea typeface="Cambria Math"/>
                <a:sym typeface="Symbol"/>
              </a:rPr>
              <a:t>                                                              </a:t>
            </a:r>
            <a:r>
              <a:rPr lang="en-US" b="1" dirty="0" err="1" smtClean="0">
                <a:ea typeface="Cambria Math"/>
                <a:sym typeface="Symbol"/>
              </a:rPr>
              <a:t>A</a:t>
            </a:r>
            <a:r>
              <a:rPr lang="en-US" b="1" dirty="0" err="1" smtClean="0"/>
              <a:t>I</a:t>
            </a:r>
            <a:r>
              <a:rPr lang="en-US" i="1" baseline="-25000" dirty="0" err="1" smtClean="0"/>
              <a:t>n</a:t>
            </a:r>
            <a:r>
              <a:rPr lang="en-US" baseline="-25000" dirty="0" smtClean="0"/>
              <a:t> </a:t>
            </a:r>
            <a:r>
              <a:rPr lang="en-US" dirty="0" smtClean="0"/>
              <a:t> = </a:t>
            </a:r>
            <a:r>
              <a:rPr lang="en-US" b="1" dirty="0" err="1" smtClean="0"/>
              <a:t>I</a:t>
            </a:r>
            <a:r>
              <a:rPr lang="en-US" i="1" baseline="-25000" dirty="0" err="1" smtClean="0"/>
              <a:t>m</a:t>
            </a:r>
            <a:r>
              <a:rPr lang="en-US" b="1" dirty="0" err="1" smtClean="0">
                <a:latin typeface="Cambria Math"/>
                <a:ea typeface="Cambria Math"/>
                <a:sym typeface="Symbol"/>
              </a:rPr>
              <a:t>A</a:t>
            </a:r>
            <a:r>
              <a:rPr lang="en-US" b="1" dirty="0" smtClean="0">
                <a:latin typeface="Cambria Math"/>
                <a:ea typeface="Cambria Math"/>
                <a:sym typeface="Symbol"/>
              </a:rPr>
              <a:t> = </a:t>
            </a:r>
            <a:r>
              <a:rPr lang="en-US" b="1" dirty="0" smtClean="0">
                <a:ea typeface="Cambria Math"/>
                <a:sym typeface="Symbol"/>
              </a:rPr>
              <a:t>A</a:t>
            </a:r>
            <a:r>
              <a:rPr lang="en-US" b="1" dirty="0" smtClean="0">
                <a:latin typeface="Cambria Math"/>
                <a:ea typeface="Cambria Math"/>
                <a:sym typeface="Symbol"/>
              </a:rPr>
              <a:t> </a:t>
            </a:r>
          </a:p>
          <a:p>
            <a:pPr>
              <a:buNone/>
            </a:pPr>
            <a:r>
              <a:rPr lang="en-US" dirty="0" smtClean="0">
                <a:latin typeface="Cambria Math"/>
                <a:ea typeface="Cambria Math"/>
                <a:sym typeface="Symbol"/>
              </a:rPr>
              <a:t>                                                    when </a:t>
            </a:r>
            <a:r>
              <a:rPr lang="en-US" b="1" dirty="0" smtClean="0">
                <a:ea typeface="Cambria Math"/>
                <a:sym typeface="Symbol"/>
              </a:rPr>
              <a:t>A</a:t>
            </a:r>
            <a:r>
              <a:rPr lang="en-US" dirty="0" smtClean="0">
                <a:latin typeface="Cambria Math"/>
                <a:ea typeface="Cambria Math"/>
                <a:sym typeface="Symbol"/>
              </a:rPr>
              <a:t> is an </a:t>
            </a:r>
            <a:r>
              <a:rPr lang="en-US" i="1" dirty="0" smtClean="0">
                <a:ea typeface="Cambria Math" pitchFamily="18" charset="0"/>
              </a:rPr>
              <a:t>m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i="1" dirty="0" smtClean="0">
                <a:ea typeface="Cambria Math" pitchFamily="18" charset="0"/>
                <a:sym typeface="Symbol"/>
              </a:rPr>
              <a:t>n</a:t>
            </a:r>
            <a:r>
              <a:rPr lang="en-US" dirty="0" smtClean="0">
                <a:latin typeface="Cambria Math"/>
                <a:ea typeface="Cambria Math"/>
                <a:sym typeface="Symbol"/>
              </a:rPr>
              <a:t>  matrix</a:t>
            </a:r>
          </a:p>
          <a:p>
            <a:endParaRPr lang="en-US" dirty="0" smtClean="0">
              <a:latin typeface="Cambria Math"/>
              <a:ea typeface="Cambria Math"/>
              <a:sym typeface="Symbol"/>
            </a:endParaRPr>
          </a:p>
          <a:p>
            <a:pPr>
              <a:buNone/>
            </a:pPr>
            <a:r>
              <a:rPr lang="en-US" dirty="0" smtClean="0">
                <a:latin typeface="Cambria Math"/>
                <a:ea typeface="Cambria Math"/>
                <a:sym typeface="Symbol"/>
              </a:rPr>
              <a:t>   Powers of square matrices can be defined. When A is an </a:t>
            </a:r>
            <a:r>
              <a:rPr lang="en-US" i="1" dirty="0" smtClean="0">
                <a:ea typeface="Cambria Math" pitchFamily="18" charset="0"/>
                <a:sym typeface="Symbol"/>
              </a:rPr>
              <a:t>n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</a:t>
            </a:r>
            <a:r>
              <a:rPr lang="en-US" i="1" dirty="0" smtClean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i="1" dirty="0" smtClean="0">
                <a:ea typeface="Cambria Math" pitchFamily="18" charset="0"/>
                <a:sym typeface="Symbol"/>
              </a:rPr>
              <a:t>n</a:t>
            </a:r>
            <a:r>
              <a:rPr lang="en-US" dirty="0" smtClean="0"/>
              <a:t>  matrix, we have:</a:t>
            </a:r>
            <a:endParaRPr lang="en-US" dirty="0" smtClean="0">
              <a:latin typeface="Cambria Math"/>
              <a:ea typeface="Cambria Math"/>
              <a:sym typeface="Symbol"/>
            </a:endParaRPr>
          </a:p>
          <a:p>
            <a:pPr>
              <a:buNone/>
            </a:pPr>
            <a:r>
              <a:rPr lang="en-US" dirty="0" smtClean="0">
                <a:latin typeface="Cambria Math"/>
                <a:ea typeface="Cambria Math"/>
                <a:sym typeface="Symbol"/>
              </a:rPr>
              <a:t>            </a:t>
            </a:r>
            <a:r>
              <a:rPr lang="en-US" b="1" dirty="0" smtClean="0">
                <a:ea typeface="Cambria Math"/>
                <a:sym typeface="Symbol"/>
              </a:rPr>
              <a:t>A</a:t>
            </a:r>
            <a:r>
              <a:rPr lang="en-US" baseline="30000" dirty="0" smtClean="0">
                <a:latin typeface="Cambria Math"/>
                <a:ea typeface="Cambria Math"/>
                <a:sym typeface="Symbol"/>
              </a:rPr>
              <a:t>0  </a:t>
            </a:r>
            <a:r>
              <a:rPr lang="en-US" dirty="0" smtClean="0">
                <a:latin typeface="Cambria Math"/>
                <a:ea typeface="Cambria Math"/>
                <a:sym typeface="Symbol"/>
              </a:rPr>
              <a:t>= </a:t>
            </a:r>
            <a:r>
              <a:rPr lang="en-US" b="1" dirty="0" smtClean="0"/>
              <a:t>I</a:t>
            </a:r>
            <a:r>
              <a:rPr lang="en-US" i="1" baseline="-25000" dirty="0" smtClean="0"/>
              <a:t>n</a:t>
            </a:r>
            <a:r>
              <a:rPr lang="en-US" baseline="-25000" dirty="0" smtClean="0"/>
              <a:t>         </a:t>
            </a:r>
            <a:r>
              <a:rPr lang="en-US" b="1" dirty="0" err="1" smtClean="0">
                <a:ea typeface="Cambria Math"/>
                <a:sym typeface="Symbol"/>
              </a:rPr>
              <a:t>A</a:t>
            </a:r>
            <a:r>
              <a:rPr lang="en-US" i="1" baseline="30000" dirty="0" err="1" smtClean="0">
                <a:ea typeface="Cambria Math"/>
                <a:sym typeface="Symbol"/>
              </a:rPr>
              <a:t>r</a:t>
            </a:r>
            <a:r>
              <a:rPr lang="en-US" dirty="0" smtClean="0">
                <a:latin typeface="Cambria Math"/>
                <a:ea typeface="Cambria Math"/>
                <a:sym typeface="Symbol"/>
              </a:rPr>
              <a:t> = </a:t>
            </a:r>
            <a:r>
              <a:rPr lang="en-US" b="1" dirty="0" smtClean="0">
                <a:ea typeface="Cambria Math"/>
                <a:sym typeface="Symbol"/>
              </a:rPr>
              <a:t>AAA</a:t>
            </a:r>
            <a:r>
              <a:rPr lang="en-US" dirty="0" smtClean="0">
                <a:ea typeface="Cambria Math"/>
                <a:sym typeface="Symbol"/>
              </a:rPr>
              <a:t>∙∙∙</a:t>
            </a:r>
            <a:r>
              <a:rPr lang="en-US" b="1" dirty="0" smtClean="0">
                <a:ea typeface="Cambria Math"/>
                <a:sym typeface="Symbol"/>
              </a:rPr>
              <a:t>A</a:t>
            </a:r>
            <a:endParaRPr lang="en-US" b="1" dirty="0" smtClean="0"/>
          </a:p>
          <a:p>
            <a:endParaRPr lang="en-US" dirty="0" smtClean="0">
              <a:latin typeface="Cambria Math"/>
              <a:ea typeface="Cambria Math"/>
              <a:sym typeface="Symbol"/>
            </a:endParaRPr>
          </a:p>
        </p:txBody>
      </p:sp>
      <p:pic>
        <p:nvPicPr>
          <p:cNvPr id="9" name="Picture 8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24000" y="2971800"/>
            <a:ext cx="1998821" cy="1367314"/>
          </a:xfrm>
          <a:prstGeom prst="rect">
            <a:avLst/>
          </a:prstGeom>
        </p:spPr>
      </p:pic>
      <p:sp>
        <p:nvSpPr>
          <p:cNvPr id="10" name="Left Brace 9"/>
          <p:cNvSpPr/>
          <p:nvPr/>
        </p:nvSpPr>
        <p:spPr>
          <a:xfrm rot="16200000">
            <a:off x="4038600" y="5486400"/>
            <a:ext cx="381000" cy="1295400"/>
          </a:xfrm>
          <a:prstGeom prst="leftBrace">
            <a:avLst>
              <a:gd name="adj1" fmla="val 8333"/>
              <a:gd name="adj2" fmla="val 47350"/>
            </a:avLst>
          </a:prstGeom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505200" y="6324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r times</a:t>
            </a:r>
            <a:endParaRPr lang="en-US" dirty="0"/>
          </a:p>
        </p:txBody>
      </p:sp>
      <p:pic>
        <p:nvPicPr>
          <p:cNvPr id="7" name="Picture 6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8001000" y="2133600"/>
            <a:ext cx="154781" cy="152400"/>
          </a:xfrm>
          <a:prstGeom prst="rect">
            <a:avLst/>
          </a:prstGeom>
        </p:spPr>
      </p:pic>
      <p:pic>
        <p:nvPicPr>
          <p:cNvPr id="8" name="Picture 7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6553200" y="3962400"/>
            <a:ext cx="154781" cy="15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Transposes of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Let </a:t>
            </a:r>
            <a:r>
              <a:rPr lang="en-US" sz="2800" b="1" dirty="0" smtClean="0"/>
              <a:t>A</a:t>
            </a:r>
            <a:r>
              <a:rPr lang="en-US" sz="2800" dirty="0" smtClean="0"/>
              <a:t> = [</a:t>
            </a:r>
            <a:r>
              <a:rPr lang="en-US" sz="2800" i="1" dirty="0" err="1" smtClean="0">
                <a:ea typeface="Cambria Math" pitchFamily="18" charset="0"/>
              </a:rPr>
              <a:t>a</a:t>
            </a:r>
            <a:r>
              <a:rPr lang="en-US" sz="2800" i="1" baseline="-25000" dirty="0" err="1" smtClean="0">
                <a:ea typeface="Cambria Math" pitchFamily="18" charset="0"/>
              </a:rPr>
              <a:t>ij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] be an </a:t>
            </a:r>
            <a:r>
              <a:rPr lang="en-US" i="1" dirty="0" smtClean="0">
                <a:ea typeface="Cambria Math" pitchFamily="18" charset="0"/>
              </a:rPr>
              <a:t>m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  <a:sym typeface="Symbol"/>
              </a:rPr>
              <a:t>  </a:t>
            </a:r>
            <a:r>
              <a:rPr lang="en-US" i="1" dirty="0" smtClean="0">
                <a:ea typeface="Cambria Math" pitchFamily="18" charset="0"/>
                <a:sym typeface="Symbol"/>
              </a:rPr>
              <a:t>n</a:t>
            </a:r>
            <a:r>
              <a:rPr lang="en-US" dirty="0" smtClean="0">
                <a:latin typeface="Cambria Math"/>
                <a:ea typeface="Cambria Math"/>
                <a:sym typeface="Symbol"/>
              </a:rPr>
              <a:t> matrix. The </a:t>
            </a:r>
            <a:r>
              <a:rPr lang="en-US" i="1" dirty="0" smtClean="0">
                <a:latin typeface="Cambria Math"/>
                <a:ea typeface="Cambria Math"/>
                <a:sym typeface="Symbol"/>
              </a:rPr>
              <a:t>transpose</a:t>
            </a:r>
            <a:r>
              <a:rPr lang="en-US" dirty="0" smtClean="0">
                <a:latin typeface="Cambria Math"/>
                <a:ea typeface="Cambria Math"/>
                <a:sym typeface="Symbol"/>
              </a:rPr>
              <a:t> of </a:t>
            </a:r>
            <a:r>
              <a:rPr lang="en-US" b="1" dirty="0" smtClean="0">
                <a:ea typeface="Cambria Math"/>
                <a:sym typeface="Symbol"/>
              </a:rPr>
              <a:t>A</a:t>
            </a:r>
            <a:r>
              <a:rPr lang="en-US" dirty="0" smtClean="0">
                <a:latin typeface="Cambria Math"/>
                <a:ea typeface="Cambria Math"/>
                <a:sym typeface="Symbol"/>
              </a:rPr>
              <a:t>, denoted by </a:t>
            </a:r>
            <a:r>
              <a:rPr lang="en-US" sz="2400" b="1" dirty="0" smtClean="0"/>
              <a:t>A</a:t>
            </a:r>
            <a:r>
              <a:rPr lang="en-US" baseline="30000" dirty="0" smtClean="0">
                <a:latin typeface="Cambria Math"/>
                <a:ea typeface="Cambria Math"/>
                <a:sym typeface="Symbol"/>
              </a:rPr>
              <a:t>t</a:t>
            </a:r>
            <a:r>
              <a:rPr lang="en-US" dirty="0" smtClean="0">
                <a:sym typeface="Symbol"/>
              </a:rPr>
              <a:t> ,</a:t>
            </a:r>
            <a:r>
              <a:rPr lang="en-US" dirty="0" smtClean="0"/>
              <a:t>is the </a:t>
            </a:r>
            <a:r>
              <a:rPr lang="en-US" i="1" dirty="0" smtClean="0">
                <a:ea typeface="Cambria Math" pitchFamily="18" charset="0"/>
              </a:rPr>
              <a:t>n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i="1" dirty="0" smtClean="0">
                <a:ea typeface="Cambria Math" pitchFamily="18" charset="0"/>
                <a:sym typeface="Symbol"/>
              </a:rPr>
              <a:t>m</a:t>
            </a:r>
            <a:r>
              <a:rPr lang="en-US" dirty="0" smtClean="0"/>
              <a:t> matrix obtained by interchanging the rows and columns of </a:t>
            </a:r>
            <a:r>
              <a:rPr lang="en-US" b="1" dirty="0" smtClean="0"/>
              <a:t>A</a:t>
            </a:r>
            <a:r>
              <a:rPr lang="en-US" dirty="0" smtClean="0"/>
              <a:t>. 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If </a:t>
            </a:r>
            <a:r>
              <a:rPr lang="en-US" sz="2200" b="1" dirty="0" smtClean="0"/>
              <a:t>A</a:t>
            </a:r>
            <a:r>
              <a:rPr lang="en-US" baseline="30000" dirty="0" smtClean="0">
                <a:latin typeface="Cambria Math"/>
                <a:ea typeface="Cambria Math"/>
                <a:sym typeface="Symbol"/>
              </a:rPr>
              <a:t>t</a:t>
            </a:r>
            <a:r>
              <a:rPr lang="en-US" dirty="0" smtClean="0">
                <a:sym typeface="Symbol"/>
              </a:rPr>
              <a:t> =</a:t>
            </a:r>
            <a:r>
              <a:rPr lang="en-US" dirty="0" smtClean="0"/>
              <a:t> [</a:t>
            </a:r>
            <a:r>
              <a:rPr lang="en-US" i="1" dirty="0" err="1" smtClean="0">
                <a:ea typeface="Cambria Math" pitchFamily="18" charset="0"/>
                <a:sym typeface="Symbol"/>
              </a:rPr>
              <a:t>b</a:t>
            </a:r>
            <a:r>
              <a:rPr lang="en-US" i="1" baseline="-25000" dirty="0" err="1" smtClean="0">
                <a:ea typeface="Cambria Math" pitchFamily="18" charset="0"/>
                <a:sym typeface="Symbol"/>
              </a:rPr>
              <a:t>ij</a:t>
            </a:r>
            <a:r>
              <a:rPr lang="en-US" dirty="0" smtClean="0"/>
              <a:t>], then  </a:t>
            </a:r>
            <a:r>
              <a:rPr lang="en-US" dirty="0" err="1" smtClean="0">
                <a:latin typeface="Cambria Math" pitchFamily="18" charset="0"/>
                <a:ea typeface="Cambria Math" pitchFamily="18" charset="0"/>
                <a:sym typeface="Symbol"/>
              </a:rPr>
              <a:t>b</a:t>
            </a:r>
            <a:r>
              <a:rPr lang="en-US" baseline="-25000" dirty="0" err="1" smtClean="0">
                <a:latin typeface="Cambria Math" pitchFamily="18" charset="0"/>
                <a:ea typeface="Cambria Math" pitchFamily="18" charset="0"/>
                <a:sym typeface="Symbol"/>
              </a:rPr>
              <a:t>ij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= </a:t>
            </a:r>
            <a:r>
              <a:rPr lang="en-US" dirty="0" err="1" smtClean="0">
                <a:latin typeface="Cambria Math" pitchFamily="18" charset="0"/>
                <a:ea typeface="Cambria Math" pitchFamily="18" charset="0"/>
                <a:sym typeface="Symbol"/>
              </a:rPr>
              <a:t>a</a:t>
            </a:r>
            <a:r>
              <a:rPr lang="en-US" baseline="-25000" dirty="0" err="1" smtClean="0">
                <a:latin typeface="Cambria Math" pitchFamily="18" charset="0"/>
                <a:ea typeface="Cambria Math" pitchFamily="18" charset="0"/>
                <a:sym typeface="Symbol"/>
              </a:rPr>
              <a:t>ji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for </a:t>
            </a:r>
            <a:r>
              <a:rPr lang="en-US" i="1" dirty="0" err="1" smtClean="0">
                <a:ea typeface="Cambria Math" pitchFamily="18" charset="0"/>
                <a:sym typeface="Symbol"/>
              </a:rPr>
              <a:t>i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=1,2,</a:t>
            </a:r>
            <a:r>
              <a:rPr lang="en-US" dirty="0" smtClean="0">
                <a:ea typeface="Cambria Math" pitchFamily="18" charset="0"/>
                <a:sym typeface="Symbol"/>
              </a:rPr>
              <a:t>…,</a:t>
            </a:r>
            <a:r>
              <a:rPr lang="en-US" i="1" dirty="0" smtClean="0">
                <a:ea typeface="Cambria Math" pitchFamily="18" charset="0"/>
                <a:sym typeface="Symbol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                                 and </a:t>
            </a:r>
            <a:r>
              <a:rPr lang="en-US" i="1" dirty="0" smtClean="0">
                <a:ea typeface="Cambria Math" pitchFamily="18" charset="0"/>
                <a:sym typeface="Symbol"/>
              </a:rPr>
              <a:t>j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= 1,2, </a:t>
            </a:r>
            <a:r>
              <a:rPr lang="en-US" dirty="0" smtClean="0">
                <a:ea typeface="Cambria Math" pitchFamily="18" charset="0"/>
                <a:sym typeface="Symbol"/>
              </a:rPr>
              <a:t>...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,</a:t>
            </a:r>
            <a:r>
              <a:rPr lang="en-US" i="1" dirty="0" smtClean="0">
                <a:ea typeface="Cambria Math" pitchFamily="18" charset="0"/>
                <a:sym typeface="Symbol"/>
              </a:rPr>
              <a:t>m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. </a:t>
            </a:r>
            <a:endParaRPr lang="en-US" dirty="0" smtClean="0">
              <a:latin typeface="Cambria Math"/>
              <a:ea typeface="Cambria Math"/>
              <a:sym typeface="Symbol"/>
            </a:endParaRPr>
          </a:p>
          <a:p>
            <a:endParaRPr lang="en-US" dirty="0" smtClean="0">
              <a:latin typeface="Cambria Math"/>
              <a:ea typeface="Cambria Math"/>
              <a:sym typeface="Symbol"/>
            </a:endParaRPr>
          </a:p>
          <a:p>
            <a:endParaRPr lang="en-US" dirty="0" smtClean="0">
              <a:latin typeface="Cambria Math"/>
              <a:ea typeface="Cambria Math"/>
              <a:sym typeface="Symbol"/>
            </a:endParaRPr>
          </a:p>
          <a:p>
            <a:endParaRPr lang="en-US" dirty="0" smtClean="0">
              <a:latin typeface="Cambria Math"/>
              <a:ea typeface="Cambria Math"/>
              <a:sym typeface="Symbol"/>
            </a:endParaRPr>
          </a:p>
        </p:txBody>
      </p:sp>
      <p:pic>
        <p:nvPicPr>
          <p:cNvPr id="5" name="Picture 4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143000" y="4800600"/>
            <a:ext cx="7473315" cy="912495"/>
          </a:xfrm>
          <a:prstGeom prst="rect">
            <a:avLst/>
          </a:prstGeom>
        </p:spPr>
      </p:pic>
      <p:pic>
        <p:nvPicPr>
          <p:cNvPr id="6" name="Picture 5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6172200" y="2590800"/>
            <a:ext cx="154781" cy="152400"/>
          </a:xfrm>
          <a:prstGeom prst="rect">
            <a:avLst/>
          </a:prstGeom>
        </p:spPr>
      </p:pic>
      <p:pic>
        <p:nvPicPr>
          <p:cNvPr id="7" name="Picture 6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5638800" y="2133600"/>
            <a:ext cx="154781" cy="15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Transposes of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A square matrix </a:t>
            </a:r>
            <a:r>
              <a:rPr lang="en-US" sz="2800" b="1" dirty="0" smtClean="0"/>
              <a:t>A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 is called symmetric if  </a:t>
            </a:r>
            <a:r>
              <a:rPr lang="en-US" b="1" dirty="0" smtClean="0">
                <a:ea typeface="Cambria Math"/>
                <a:sym typeface="Symbol"/>
              </a:rPr>
              <a:t>A</a:t>
            </a:r>
            <a:r>
              <a:rPr lang="en-US" dirty="0" smtClean="0">
                <a:latin typeface="Cambria Math"/>
                <a:ea typeface="Cambria Math"/>
                <a:sym typeface="Symbol"/>
              </a:rPr>
              <a:t> =</a:t>
            </a:r>
            <a:r>
              <a:rPr lang="en-US" b="1" dirty="0" smtClean="0">
                <a:ea typeface="Cambria Math"/>
                <a:sym typeface="Symbol"/>
              </a:rPr>
              <a:t> A</a:t>
            </a:r>
            <a:r>
              <a:rPr lang="en-US" baseline="30000" dirty="0" smtClean="0">
                <a:ea typeface="Cambria Math"/>
                <a:sym typeface="Symbol"/>
              </a:rPr>
              <a:t>t</a:t>
            </a:r>
            <a:r>
              <a:rPr lang="en-US" dirty="0" smtClean="0">
                <a:sym typeface="Symbol"/>
              </a:rPr>
              <a:t>. Thus </a:t>
            </a:r>
            <a:r>
              <a:rPr lang="en-US" sz="2400" b="1" dirty="0" smtClean="0"/>
              <a:t>A</a:t>
            </a:r>
            <a:r>
              <a:rPr lang="en-US" dirty="0" smtClean="0">
                <a:sym typeface="Symbol"/>
              </a:rPr>
              <a:t> =</a:t>
            </a:r>
            <a:r>
              <a:rPr lang="en-US" dirty="0" smtClean="0"/>
              <a:t> [</a:t>
            </a:r>
            <a:r>
              <a:rPr lang="en-US" i="1" dirty="0" err="1" smtClean="0">
                <a:ea typeface="Cambria Math" pitchFamily="18" charset="0"/>
                <a:sym typeface="Symbol"/>
              </a:rPr>
              <a:t>a</a:t>
            </a:r>
            <a:r>
              <a:rPr lang="en-US" i="1" baseline="-25000" dirty="0" err="1" smtClean="0">
                <a:ea typeface="Cambria Math" pitchFamily="18" charset="0"/>
                <a:sym typeface="Symbol"/>
              </a:rPr>
              <a:t>ij</a:t>
            </a:r>
            <a:r>
              <a:rPr lang="en-US" dirty="0" smtClean="0"/>
              <a:t>] is symmetric if  </a:t>
            </a:r>
            <a:r>
              <a:rPr lang="en-US" i="1" dirty="0" err="1" smtClean="0">
                <a:ea typeface="Cambria Math" pitchFamily="18" charset="0"/>
                <a:sym typeface="Symbol"/>
              </a:rPr>
              <a:t>a</a:t>
            </a:r>
            <a:r>
              <a:rPr lang="en-US" i="1" baseline="-25000" dirty="0" err="1" smtClean="0">
                <a:ea typeface="Cambria Math" pitchFamily="18" charset="0"/>
                <a:sym typeface="Symbol"/>
              </a:rPr>
              <a:t>ij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  <a:sym typeface="Symbol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= </a:t>
            </a:r>
            <a:r>
              <a:rPr lang="en-US" i="1" dirty="0" err="1" smtClean="0">
                <a:ea typeface="Cambria Math" pitchFamily="18" charset="0"/>
                <a:sym typeface="Symbol"/>
              </a:rPr>
              <a:t>a</a:t>
            </a:r>
            <a:r>
              <a:rPr lang="en-US" i="1" baseline="-25000" dirty="0" err="1" smtClean="0">
                <a:ea typeface="Cambria Math" pitchFamily="18" charset="0"/>
                <a:sym typeface="Symbol"/>
              </a:rPr>
              <a:t>ji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for </a:t>
            </a:r>
            <a:r>
              <a:rPr lang="en-US" i="1" dirty="0" err="1" smtClean="0">
                <a:ea typeface="Cambria Math" pitchFamily="18" charset="0"/>
                <a:sym typeface="Symbol"/>
              </a:rPr>
              <a:t>i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and </a:t>
            </a:r>
            <a:r>
              <a:rPr lang="en-US" i="1" dirty="0" smtClean="0">
                <a:ea typeface="Cambria Math" pitchFamily="18" charset="0"/>
                <a:sym typeface="Symbol"/>
              </a:rPr>
              <a:t>j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with  1</a:t>
            </a:r>
            <a:r>
              <a:rPr lang="en-US" dirty="0" smtClean="0">
                <a:latin typeface="Cambria Math"/>
                <a:ea typeface="Cambria Math"/>
                <a:sym typeface="Symbol"/>
              </a:rPr>
              <a:t>≤ </a:t>
            </a:r>
            <a:r>
              <a:rPr lang="en-US" i="1" dirty="0" err="1" smtClean="0">
                <a:ea typeface="Cambria Math"/>
                <a:sym typeface="Symbol"/>
              </a:rPr>
              <a:t>i</a:t>
            </a:r>
            <a:r>
              <a:rPr lang="en-US" dirty="0" smtClean="0">
                <a:latin typeface="Cambria Math"/>
                <a:ea typeface="Cambria Math"/>
                <a:sym typeface="Symbol"/>
              </a:rPr>
              <a:t>≤ </a:t>
            </a:r>
            <a:r>
              <a:rPr lang="en-US" i="1" dirty="0" smtClean="0">
                <a:latin typeface="Cambria Math"/>
                <a:ea typeface="Cambria Math"/>
                <a:sym typeface="Symbol"/>
              </a:rPr>
              <a:t>n</a:t>
            </a:r>
            <a:r>
              <a:rPr lang="en-US" dirty="0" smtClean="0">
                <a:latin typeface="Cambria Math"/>
                <a:ea typeface="Cambria Math"/>
                <a:sym typeface="Symbol"/>
              </a:rPr>
              <a:t>  and 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1</a:t>
            </a:r>
            <a:r>
              <a:rPr lang="en-US" dirty="0" smtClean="0">
                <a:latin typeface="Cambria Math"/>
                <a:ea typeface="Cambria Math"/>
                <a:sym typeface="Symbol"/>
              </a:rPr>
              <a:t>≤ </a:t>
            </a:r>
            <a:r>
              <a:rPr lang="en-US" i="1" dirty="0" smtClean="0">
                <a:ea typeface="Cambria Math"/>
                <a:sym typeface="Symbol"/>
              </a:rPr>
              <a:t>j</a:t>
            </a:r>
            <a:r>
              <a:rPr lang="en-US" dirty="0" smtClean="0">
                <a:latin typeface="Cambria Math"/>
                <a:ea typeface="Cambria Math"/>
                <a:sym typeface="Symbol"/>
              </a:rPr>
              <a:t>≤ </a:t>
            </a:r>
            <a:r>
              <a:rPr lang="en-US" i="1" dirty="0" smtClean="0">
                <a:latin typeface="Cambria Math"/>
                <a:ea typeface="Cambria Math"/>
                <a:sym typeface="Symbol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. </a:t>
            </a:r>
          </a:p>
          <a:p>
            <a:pPr>
              <a:buNone/>
            </a:pPr>
            <a:endParaRPr lang="en-US" dirty="0" smtClean="0">
              <a:latin typeface="Cambria Math" pitchFamily="18" charset="0"/>
              <a:ea typeface="Cambria Math" pitchFamily="18" charset="0"/>
              <a:sym typeface="Symbol"/>
            </a:endParaRPr>
          </a:p>
          <a:p>
            <a:pPr>
              <a:buNone/>
            </a:pPr>
            <a:endParaRPr lang="en-US" dirty="0" smtClean="0">
              <a:latin typeface="Cambria Math" pitchFamily="18" charset="0"/>
              <a:ea typeface="Cambria Math" pitchFamily="18" charset="0"/>
              <a:sym typeface="Symbol"/>
            </a:endParaRPr>
          </a:p>
          <a:p>
            <a:pPr>
              <a:buNone/>
            </a:pPr>
            <a:endParaRPr lang="en-US" dirty="0" smtClean="0">
              <a:latin typeface="Cambria Math" pitchFamily="18" charset="0"/>
              <a:ea typeface="Cambria Math" pitchFamily="18" charset="0"/>
              <a:sym typeface="Symbol"/>
            </a:endParaRPr>
          </a:p>
          <a:p>
            <a:pPr>
              <a:buNone/>
            </a:pPr>
            <a:r>
              <a:rPr lang="en-US" dirty="0" smtClean="0">
                <a:ea typeface="Cambria Math" pitchFamily="18" charset="0"/>
                <a:sym typeface="Symbol"/>
              </a:rPr>
              <a:t>    Square</a:t>
            </a:r>
            <a:r>
              <a:rPr lang="en-US" dirty="0" smtClean="0">
                <a:latin typeface="Cambria Math" pitchFamily="18" charset="0"/>
                <a:ea typeface="Cambria Math" pitchFamily="18" charset="0"/>
                <a:sym typeface="Symbol"/>
              </a:rPr>
              <a:t>  matrices do not change when their rows and columns are interchanged.</a:t>
            </a:r>
            <a:endParaRPr lang="en-US" dirty="0" smtClean="0">
              <a:latin typeface="Cambria Math"/>
              <a:ea typeface="Cambria Math"/>
              <a:sym typeface="Symbol"/>
            </a:endParaRPr>
          </a:p>
          <a:p>
            <a:endParaRPr lang="en-US" dirty="0" smtClean="0">
              <a:latin typeface="Cambria Math"/>
              <a:ea typeface="Cambria Math"/>
              <a:sym typeface="Symbol"/>
            </a:endParaRPr>
          </a:p>
          <a:p>
            <a:endParaRPr lang="en-US" dirty="0" smtClean="0">
              <a:latin typeface="Cambria Math"/>
              <a:ea typeface="Cambria Math"/>
              <a:sym typeface="Symbol"/>
            </a:endParaRPr>
          </a:p>
          <a:p>
            <a:endParaRPr lang="en-US" dirty="0" smtClean="0">
              <a:latin typeface="Cambria Math"/>
              <a:ea typeface="Cambria Math"/>
              <a:sym typeface="Symbol"/>
            </a:endParaRPr>
          </a:p>
        </p:txBody>
      </p:sp>
      <p:pic>
        <p:nvPicPr>
          <p:cNvPr id="7" name="Picture 6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2133601" y="3505200"/>
            <a:ext cx="3968115" cy="9124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pPr algn="ctr"/>
            <a:endParaRPr lang="en-US" alt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zh-TW" i="0" dirty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838200"/>
          </a:xfrm>
        </p:spPr>
        <p:txBody>
          <a:bodyPr/>
          <a:lstStyle/>
          <a:p>
            <a:r>
              <a:rPr lang="en-US" altLang="zh-TW" sz="3600" b="1" dirty="0">
                <a:solidFill>
                  <a:schemeClr val="tx1"/>
                </a:solidFill>
              </a:rPr>
              <a:t>	 Special </a:t>
            </a:r>
            <a:r>
              <a:rPr lang="en-US" altLang="zh-TW" sz="3600" b="1" dirty="0" smtClean="0">
                <a:solidFill>
                  <a:schemeClr val="tx1"/>
                </a:solidFill>
              </a:rPr>
              <a:t>Matrices</a:t>
            </a:r>
            <a:endParaRPr lang="en-US" altLang="zh-TW" b="1" dirty="0">
              <a:solidFill>
                <a:schemeClr val="tx1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85950"/>
            <a:ext cx="8178800" cy="192405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zh-TW" b="1" dirty="0">
                <a:solidFill>
                  <a:srgbClr val="6600FF"/>
                </a:solidFill>
              </a:rPr>
              <a:t>		A square matrix is one in which</a:t>
            </a:r>
            <a:endParaRPr lang="en-US" altLang="zh-TW" dirty="0"/>
          </a:p>
          <a:p>
            <a:pPr marL="0" indent="0" algn="just"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TW" b="1" dirty="0"/>
              <a:t>	</a:t>
            </a:r>
            <a:r>
              <a:rPr lang="en-US" altLang="zh-TW" b="1"/>
              <a:t>	</a:t>
            </a:r>
            <a:r>
              <a:rPr lang="en-US" altLang="zh-TW" b="1" smtClean="0"/>
              <a:t>No</a:t>
            </a:r>
            <a:r>
              <a:rPr lang="en-US" altLang="zh-TW" b="1" dirty="0"/>
              <a:t>. of rows  = No. of columns</a:t>
            </a:r>
            <a:endParaRPr lang="en-US" altLang="zh-TW" dirty="0"/>
          </a:p>
          <a:p>
            <a:pPr marL="0" indent="0" algn="just">
              <a:buFont typeface="Monotype Sorts" pitchFamily="2" charset="2"/>
              <a:buNone/>
            </a:pPr>
            <a:endParaRPr lang="en-US" altLang="zh-TW" dirty="0"/>
          </a:p>
        </p:txBody>
      </p:sp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1066800" y="3848100"/>
          <a:ext cx="21336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2" name="Equation" r:id="rId3" imgW="2133360" imgH="1028520" progId="Equation.3">
                  <p:embed/>
                </p:oleObj>
              </mc:Choice>
              <mc:Fallback>
                <p:oleObj name="Equation" r:id="rId3" imgW="2133360" imgH="1028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848100"/>
                        <a:ext cx="2133600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3" name="Object 7"/>
          <p:cNvGraphicFramePr>
            <a:graphicFrameLocks noChangeAspect="1"/>
          </p:cNvGraphicFramePr>
          <p:nvPr/>
        </p:nvGraphicFramePr>
        <p:xfrm>
          <a:off x="4648200" y="3771900"/>
          <a:ext cx="25908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" name="Equation" r:id="rId5" imgW="2590560" imgH="1028520" progId="Equation.3">
                  <p:embed/>
                </p:oleObj>
              </mc:Choice>
              <mc:Fallback>
                <p:oleObj name="Equation" r:id="rId5" imgW="2590560" imgH="1028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3771900"/>
                        <a:ext cx="2590800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1143000" y="5105400"/>
            <a:ext cx="71628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buFont typeface="Monotype Sorts" pitchFamily="2" charset="2"/>
              <a:buNone/>
            </a:pPr>
            <a:r>
              <a:rPr lang="en-US" altLang="zh-TW">
                <a:solidFill>
                  <a:srgbClr val="FF0066"/>
                </a:solidFill>
              </a:rPr>
              <a:t>Square matrix		Not a square matrix</a:t>
            </a: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6927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  <p:bldP spid="29704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pPr algn="ctr"/>
            <a:endParaRPr lang="en-US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zh-TW" i="0" dirty="0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838200"/>
          </a:xfrm>
        </p:spPr>
        <p:txBody>
          <a:bodyPr/>
          <a:lstStyle/>
          <a:p>
            <a:r>
              <a:rPr lang="en-US" altLang="zh-TW" sz="3200" b="1" dirty="0" smtClean="0">
                <a:solidFill>
                  <a:schemeClr val="tx1"/>
                </a:solidFill>
              </a:rPr>
              <a:t>Unit matrix (or Identity matrix)</a:t>
            </a:r>
            <a:endParaRPr lang="en-US" altLang="zh-TW" b="1" dirty="0">
              <a:solidFill>
                <a:schemeClr val="tx1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178800" cy="47244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zh-TW" dirty="0"/>
              <a:t>A </a:t>
            </a:r>
            <a:r>
              <a:rPr lang="en-US" altLang="zh-TW" i="1" u="sng" dirty="0">
                <a:solidFill>
                  <a:srgbClr val="6600FF"/>
                </a:solidFill>
              </a:rPr>
              <a:t>unit matrix</a:t>
            </a:r>
            <a:r>
              <a:rPr lang="en-US" altLang="zh-TW" i="1" dirty="0"/>
              <a:t>  </a:t>
            </a:r>
            <a:r>
              <a:rPr lang="en-US" altLang="zh-TW" b="1" i="1" dirty="0">
                <a:solidFill>
                  <a:schemeClr val="accent1"/>
                </a:solidFill>
              </a:rPr>
              <a:t>I</a:t>
            </a:r>
            <a:r>
              <a:rPr lang="en-US" altLang="zh-TW" b="1" dirty="0"/>
              <a:t> </a:t>
            </a:r>
            <a:r>
              <a:rPr lang="en-US" altLang="zh-TW" dirty="0"/>
              <a:t> is a square matrix with all elements in the diagonal equal to 1 and all off-diagonal elements equal to 0.</a:t>
            </a:r>
          </a:p>
          <a:p>
            <a:pPr marL="0" indent="0">
              <a:buFont typeface="Monotype Sorts" pitchFamily="2" charset="2"/>
              <a:buNone/>
            </a:pPr>
            <a:r>
              <a:rPr lang="en-US" altLang="zh-TW" sz="2800" b="1" dirty="0"/>
              <a:t>			1	0	0			</a:t>
            </a:r>
          </a:p>
          <a:p>
            <a:pPr lvl="2">
              <a:buFont typeface="Monotype Sorts" pitchFamily="2" charset="2"/>
              <a:buNone/>
            </a:pPr>
            <a:r>
              <a:rPr lang="en-US" altLang="zh-TW" sz="2800" b="1" dirty="0"/>
              <a:t>		</a:t>
            </a:r>
            <a:r>
              <a:rPr lang="en-US" altLang="zh-TW" sz="2800" b="1" i="1" dirty="0"/>
              <a:t>I</a:t>
            </a:r>
            <a:r>
              <a:rPr lang="en-US" altLang="zh-TW" sz="2800" b="1" dirty="0"/>
              <a:t>  = 	0	1	0					0	0	1</a:t>
            </a:r>
          </a:p>
          <a:p>
            <a:pPr marL="0" indent="0">
              <a:buFont typeface="Monotype Sorts" pitchFamily="2" charset="2"/>
              <a:buNone/>
            </a:pPr>
            <a:endParaRPr lang="en-US" altLang="zh-TW" dirty="0" smtClean="0"/>
          </a:p>
          <a:p>
            <a:pPr marL="0" indent="0">
              <a:buFont typeface="Monotype Sorts" pitchFamily="2" charset="2"/>
              <a:buNone/>
            </a:pPr>
            <a:r>
              <a:rPr lang="en-US" altLang="zh-TW" dirty="0" smtClean="0"/>
              <a:t>Unit </a:t>
            </a:r>
            <a:r>
              <a:rPr lang="en-US" altLang="zh-TW" dirty="0"/>
              <a:t>matrix behaves like the unit factor in ordinary algebra where      </a:t>
            </a:r>
            <a:r>
              <a:rPr lang="en-US" altLang="zh-TW" i="1" dirty="0">
                <a:solidFill>
                  <a:schemeClr val="accent1"/>
                </a:solidFill>
              </a:rPr>
              <a:t>IM = MI = M</a:t>
            </a:r>
            <a:endParaRPr lang="en-US" altLang="zh-TW" dirty="0"/>
          </a:p>
        </p:txBody>
      </p:sp>
      <p:sp>
        <p:nvSpPr>
          <p:cNvPr id="32772" name="AutoShape 4"/>
          <p:cNvSpPr>
            <a:spLocks noChangeArrowheads="1"/>
          </p:cNvSpPr>
          <p:nvPr/>
        </p:nvSpPr>
        <p:spPr bwMode="auto">
          <a:xfrm>
            <a:off x="3048000" y="2743200"/>
            <a:ext cx="2438400" cy="14478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08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62700"/>
            <a:ext cx="2133600" cy="358775"/>
          </a:xfrm>
        </p:spPr>
        <p:txBody>
          <a:bodyPr/>
          <a:lstStyle/>
          <a:p>
            <a:endParaRPr lang="en-US" altLang="zh-TW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248400"/>
            <a:ext cx="838200" cy="473075"/>
          </a:xfrm>
        </p:spPr>
        <p:txBody>
          <a:bodyPr/>
          <a:lstStyle/>
          <a:p>
            <a:endParaRPr lang="en-US" altLang="zh-TW" i="0" dirty="0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838200"/>
          </a:xfrm>
        </p:spPr>
        <p:txBody>
          <a:bodyPr/>
          <a:lstStyle/>
          <a:p>
            <a:r>
              <a:rPr lang="en-US" altLang="zh-TW" sz="3200" b="1" dirty="0" smtClean="0">
                <a:solidFill>
                  <a:schemeClr val="tx1"/>
                </a:solidFill>
              </a:rPr>
              <a:t>Diagonal </a:t>
            </a:r>
            <a:r>
              <a:rPr lang="en-US" altLang="zh-TW" sz="3200" b="1" dirty="0">
                <a:solidFill>
                  <a:schemeClr val="tx1"/>
                </a:solidFill>
              </a:rPr>
              <a:t>matrix</a:t>
            </a:r>
            <a:endParaRPr lang="en-US" altLang="zh-TW" b="1" dirty="0">
              <a:solidFill>
                <a:schemeClr val="tx1"/>
              </a:solidFill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178800" cy="45339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zh-TW" dirty="0"/>
              <a:t>A </a:t>
            </a:r>
            <a:r>
              <a:rPr lang="en-US" altLang="zh-TW" i="1" u="sng" dirty="0">
                <a:solidFill>
                  <a:srgbClr val="6600FF"/>
                </a:solidFill>
              </a:rPr>
              <a:t>diagonal matrix</a:t>
            </a:r>
            <a:r>
              <a:rPr lang="en-US" altLang="zh-TW" i="1" dirty="0"/>
              <a:t> </a:t>
            </a:r>
            <a:r>
              <a:rPr lang="en-US" altLang="zh-TW" dirty="0"/>
              <a:t>M is a square matrix such that all of the  off- diagonal elements are equal to 0.</a:t>
            </a:r>
          </a:p>
          <a:p>
            <a:pPr marL="0" indent="0">
              <a:lnSpc>
                <a:spcPct val="130000"/>
              </a:lnSpc>
              <a:buFont typeface="Monotype Sorts" pitchFamily="2" charset="2"/>
              <a:buNone/>
            </a:pPr>
            <a:endParaRPr lang="en-US" altLang="zh-TW" dirty="0"/>
          </a:p>
          <a:p>
            <a:pPr marL="0" indent="0">
              <a:lnSpc>
                <a:spcPct val="60000"/>
              </a:lnSpc>
              <a:buFont typeface="Monotype Sorts" pitchFamily="2" charset="2"/>
              <a:buNone/>
            </a:pPr>
            <a:endParaRPr lang="en-US" altLang="zh-TW" dirty="0"/>
          </a:p>
          <a:p>
            <a:pPr lvl="1">
              <a:buFont typeface="Monotype Sorts" pitchFamily="2" charset="2"/>
              <a:buNone/>
            </a:pPr>
            <a:r>
              <a:rPr lang="en-US" altLang="zh-TW" dirty="0"/>
              <a:t>				</a:t>
            </a:r>
            <a:r>
              <a:rPr lang="en-US" altLang="zh-TW" dirty="0">
                <a:solidFill>
                  <a:srgbClr val="FF0066"/>
                </a:solidFill>
              </a:rPr>
              <a:t>1</a:t>
            </a:r>
            <a:r>
              <a:rPr lang="en-US" altLang="zh-TW" dirty="0"/>
              <a:t>	0	0			</a:t>
            </a:r>
          </a:p>
          <a:p>
            <a:pPr lvl="1">
              <a:buFont typeface="Monotype Sorts" pitchFamily="2" charset="2"/>
              <a:buNone/>
            </a:pPr>
            <a:r>
              <a:rPr lang="en-US" altLang="zh-TW" dirty="0"/>
              <a:t>			M  = 	0	</a:t>
            </a:r>
            <a:r>
              <a:rPr lang="en-US" altLang="zh-TW" dirty="0">
                <a:solidFill>
                  <a:srgbClr val="FF0066"/>
                </a:solidFill>
              </a:rPr>
              <a:t>-5</a:t>
            </a:r>
            <a:r>
              <a:rPr lang="en-US" altLang="zh-TW" dirty="0"/>
              <a:t>	0						0	0	</a:t>
            </a:r>
            <a:r>
              <a:rPr lang="en-US" altLang="zh-TW" dirty="0">
                <a:solidFill>
                  <a:srgbClr val="FF0066"/>
                </a:solidFill>
              </a:rPr>
              <a:t>2</a:t>
            </a:r>
          </a:p>
          <a:p>
            <a:pPr lvl="4">
              <a:buFontTx/>
              <a:buNone/>
            </a:pPr>
            <a:r>
              <a:rPr lang="en-US" altLang="zh-TW" dirty="0"/>
              <a:t>				</a:t>
            </a:r>
          </a:p>
        </p:txBody>
      </p:sp>
      <p:sp>
        <p:nvSpPr>
          <p:cNvPr id="31750" name="AutoShape 6"/>
          <p:cNvSpPr>
            <a:spLocks noChangeArrowheads="1"/>
          </p:cNvSpPr>
          <p:nvPr/>
        </p:nvSpPr>
        <p:spPr bwMode="auto">
          <a:xfrm>
            <a:off x="3019697" y="3390900"/>
            <a:ext cx="2438400" cy="14478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>
            <a:off x="3085737" y="3369129"/>
            <a:ext cx="2667000" cy="144780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3026954" y="3667579"/>
            <a:ext cx="2667000" cy="144780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5713548" y="5078095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0" lang="en-US" altLang="en-US" b="1" dirty="0">
                <a:solidFill>
                  <a:srgbClr val="FF0066"/>
                </a:solidFill>
              </a:rPr>
              <a:t>diagonal</a:t>
            </a:r>
            <a:endParaRPr kumimoji="0"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054639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zh-TW" i="1" dirty="0"/>
          </a:p>
          <a:p>
            <a:endParaRPr lang="en-US" alt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zh-TW" i="0" dirty="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838200"/>
          </a:xfrm>
        </p:spPr>
        <p:txBody>
          <a:bodyPr/>
          <a:lstStyle/>
          <a:p>
            <a:r>
              <a:rPr lang="en-US" altLang="zh-TW" sz="3200" b="1" dirty="0">
                <a:solidFill>
                  <a:schemeClr val="tx1"/>
                </a:solidFill>
              </a:rPr>
              <a:t>	Symmetric matrix</a:t>
            </a:r>
            <a:endParaRPr lang="en-US" altLang="zh-TW" b="1" dirty="0">
              <a:solidFill>
                <a:schemeClr val="tx1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178800" cy="4533900"/>
          </a:xfrm>
        </p:spPr>
        <p:txBody>
          <a:bodyPr/>
          <a:lstStyle/>
          <a:p>
            <a:pPr marL="0" indent="0">
              <a:lnSpc>
                <a:spcPct val="130000"/>
              </a:lnSpc>
              <a:buFont typeface="Monotype Sorts" pitchFamily="2" charset="2"/>
              <a:buNone/>
            </a:pPr>
            <a:r>
              <a:rPr lang="en-US" altLang="zh-TW" b="1" dirty="0"/>
              <a:t>A square matrix </a:t>
            </a:r>
            <a:r>
              <a:rPr lang="en-US" altLang="zh-TW" b="1" dirty="0">
                <a:solidFill>
                  <a:srgbClr val="FF0066"/>
                </a:solidFill>
              </a:rPr>
              <a:t>M</a:t>
            </a:r>
            <a:r>
              <a:rPr lang="en-US" altLang="zh-TW" b="1" dirty="0"/>
              <a:t> is symmetric if </a:t>
            </a:r>
            <a:r>
              <a:rPr lang="en-US" altLang="zh-TW" b="1" dirty="0">
                <a:solidFill>
                  <a:srgbClr val="FF0066"/>
                </a:solidFill>
              </a:rPr>
              <a:t>M = </a:t>
            </a:r>
            <a:r>
              <a:rPr lang="en-US" altLang="zh-TW" b="1" dirty="0" smtClean="0">
                <a:solidFill>
                  <a:srgbClr val="FF0066"/>
                </a:solidFill>
              </a:rPr>
              <a:t>M</a:t>
            </a:r>
            <a:r>
              <a:rPr lang="en-US" altLang="zh-TW" b="1" baseline="30000" dirty="0" smtClean="0">
                <a:solidFill>
                  <a:srgbClr val="FF0066"/>
                </a:solidFill>
              </a:rPr>
              <a:t>T</a:t>
            </a:r>
            <a:endParaRPr lang="en-US" altLang="zh-TW" b="1" dirty="0" smtClean="0"/>
          </a:p>
          <a:p>
            <a:pPr marL="0" indent="0">
              <a:lnSpc>
                <a:spcPct val="130000"/>
              </a:lnSpc>
              <a:buFont typeface="Monotype Sorts" pitchFamily="2" charset="2"/>
              <a:buNone/>
            </a:pPr>
            <a:endParaRPr lang="en-US" altLang="zh-TW" dirty="0"/>
          </a:p>
          <a:p>
            <a:pPr marL="0" indent="0" algn="just">
              <a:buFont typeface="Monotype Sorts" pitchFamily="2" charset="2"/>
              <a:buNone/>
            </a:pPr>
            <a:r>
              <a:rPr lang="en-US" altLang="zh-TW" b="1" dirty="0"/>
              <a:t>	1	2	5			1	2	5</a:t>
            </a:r>
          </a:p>
          <a:p>
            <a:pPr marL="0" indent="0">
              <a:buFont typeface="Monotype Sorts" pitchFamily="2" charset="2"/>
              <a:buNone/>
            </a:pPr>
            <a:r>
              <a:rPr lang="en-US" altLang="zh-TW" b="1" dirty="0">
                <a:solidFill>
                  <a:srgbClr val="6600FF"/>
                </a:solidFill>
              </a:rPr>
              <a:t>M</a:t>
            </a:r>
            <a:r>
              <a:rPr lang="en-US" altLang="zh-TW" b="1" dirty="0"/>
              <a:t> =	2	8	9	    </a:t>
            </a:r>
            <a:r>
              <a:rPr lang="en-US" altLang="zh-TW" b="1" dirty="0">
                <a:solidFill>
                  <a:srgbClr val="6600FF"/>
                </a:solidFill>
              </a:rPr>
              <a:t>M</a:t>
            </a:r>
            <a:r>
              <a:rPr lang="en-US" altLang="zh-TW" b="1" baseline="30000" dirty="0">
                <a:solidFill>
                  <a:srgbClr val="6600FF"/>
                </a:solidFill>
              </a:rPr>
              <a:t>T</a:t>
            </a:r>
            <a:r>
              <a:rPr lang="en-US" altLang="zh-TW" b="1" dirty="0"/>
              <a:t> =     </a:t>
            </a:r>
            <a:r>
              <a:rPr lang="en-US" altLang="zh-TW" b="1" dirty="0" smtClean="0"/>
              <a:t>     2         8          9</a:t>
            </a:r>
            <a:endParaRPr lang="en-US" altLang="zh-TW" b="1" dirty="0"/>
          </a:p>
          <a:p>
            <a:pPr marL="0" indent="0">
              <a:buFont typeface="Monotype Sorts" pitchFamily="2" charset="2"/>
              <a:buNone/>
            </a:pPr>
            <a:r>
              <a:rPr lang="en-US" altLang="zh-TW" b="1" dirty="0"/>
              <a:t>	5	9	4			5	9	4</a:t>
            </a:r>
          </a:p>
          <a:p>
            <a:pPr marL="0" indent="0">
              <a:buFont typeface="Monotype Sorts" pitchFamily="2" charset="2"/>
              <a:buNone/>
            </a:pPr>
            <a:endParaRPr lang="en-US" altLang="zh-TW" dirty="0"/>
          </a:p>
        </p:txBody>
      </p:sp>
      <p:sp>
        <p:nvSpPr>
          <p:cNvPr id="30724" name="AutoShape 4"/>
          <p:cNvSpPr>
            <a:spLocks noChangeArrowheads="1"/>
          </p:cNvSpPr>
          <p:nvPr/>
        </p:nvSpPr>
        <p:spPr bwMode="auto">
          <a:xfrm>
            <a:off x="1219200" y="2743200"/>
            <a:ext cx="2362200" cy="17526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AutoShape 5"/>
          <p:cNvSpPr>
            <a:spLocks noChangeArrowheads="1"/>
          </p:cNvSpPr>
          <p:nvPr/>
        </p:nvSpPr>
        <p:spPr bwMode="auto">
          <a:xfrm>
            <a:off x="5791200" y="2743200"/>
            <a:ext cx="2362200" cy="1752600"/>
          </a:xfrm>
          <a:prstGeom prst="bracketPair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626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Zero-One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A matrix all of whose entries are either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 or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is called a </a:t>
            </a:r>
            <a:r>
              <a:rPr lang="en-US" i="1" dirty="0" smtClean="0"/>
              <a:t>zero-one matrix</a:t>
            </a:r>
            <a:r>
              <a:rPr lang="en-US" dirty="0" smtClean="0"/>
              <a:t>. These will be used in </a:t>
            </a:r>
            <a:endParaRPr lang="en-US" dirty="0"/>
          </a:p>
          <a:p>
            <a:pPr>
              <a:buNone/>
            </a:pPr>
            <a:r>
              <a:rPr lang="en-US" dirty="0" smtClean="0"/>
              <a:t>    graph theory and other fields. </a:t>
            </a:r>
          </a:p>
          <a:p>
            <a:pPr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\left[\begin{array}{ll}&#10;1 &amp; 1\\&#10;0 &amp;2\\&#10;1&amp; 3&#10;\end{array}&#10;\right]&#10;$$&#10;&#10;\end{document}"/>
  <p:tag name="IGUANATEXSIZE" val="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times$&#10;\end{document}"/>
  <p:tag name="IGUANATEXSIZE" val="2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times$&#10;\end{document}"/>
  <p:tag name="IGUANATEXSIZE" val="2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${\bf A}\; = \;\left[\begin{array}{cccc}&#10;a_{11} &amp; a_{12}&amp; \ldots  &amp; a_{1n}\\&#10;a_{21} &amp; a_{22} &amp; \ldots &amp; a_{2n}\\&#10;. &amp; . &amp;  &amp; .\\&#10;. &amp; . &amp;   &amp; .\\&#10;a_{m1} &amp; a_{m2} &amp; \ldots &amp; a_{mn}&#10;\end{array}&#10;\right]&#10;$$&#10;&#10;\end{document}"/>
  <p:tag name="IGUANATEXSIZ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$$\left[\begin{array}{c}&#10;a_{1j}\\&#10;a_{2j} \\&#10;. \\&#10;. \\&#10;a_{mj}&#10;\end{array}&#10;\right]&#10;$$&#10;&#10;\end{document}"/>
  <p:tag name="IGUANATEXSIZ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times$&#10;\end{document}"/>
  <p:tag name="IGUANATEXSIZE" val="2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times$&#10;\end{document}"/>
  <p:tag name="IGUANATEXSIZE" val="2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\left[\begin{array}{rrr}&#10;1 &amp;0 &amp; -1\\&#10;2 &amp;2&amp; -3\\&#10;3&amp; 4 &amp; 0&#10;\end{array}&#10;\right]&#10;\; + \;&#10;\left[&#10;\begin{array}{rrr}&#10;3 &amp; 4 &amp; -1\\&#10;1 &amp; -3 &amp; 0\\&#10;-1 &amp; 1 &amp; 2\\&#10;\end{array}&#10;\right]&#10;\;&#10;=&#10;\;&#10;\left[&#10;\begin{array}{rrr}&#10;4 &amp; 4 &amp; -2\\3 &amp; -1 &amp; -3\\&#10;2 &amp; 5 &amp; 2&#10;\end{array}&#10;\right]&#10;$$&#10;&#10;\end{document}"/>
  <p:tag name="IGUANATEXSIZE" val="2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times$&#10;\end{document}"/>
  <p:tag name="IGUANATEXSIZE" val="2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times$&#10;\end{document}"/>
  <p:tag name="IGUANATEXSIZE" val="2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left[&#10;\begin{array}{rrr}&#10;1 &amp;0 &amp; 4\\&#10;2 &amp;1&amp; 1\\&#10;3&amp; 1 &amp; 0\\&#10;0 &amp; 2 &amp;2&#10;\end{array}&#10;\right]&#10;\;&#10;\left[&#10;\begin{array}{rr}&#10;2 &amp; 4\\&#10;1 &amp; 1\\&#10;3 &amp; 0\\&#10;\end{array}&#10;\right]&#10;\;&#10;=&#10;\;&#10;\left[&#10;\begin{array}{rr}&#10;14 &amp; 4 \\8 &amp; 9\\&#10;7 &amp; 13\\ 8 &amp; 2&#10;\end{array}&#10;\right]&#10;$$&#10;&#10;\end{document}"/>
  <p:tag name="IGUANATEXSIZ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times$&#10;\end{document}"/>
  <p:tag name="IGUANATEXSIZE" val="2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times$&#10;\end{document}"/>
  <p:tag name="IGUANATEXSIZE" val="2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times$&#10;\end{document}"/>
  <p:tag name="IGUANATEXSIZE" val="2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usepackage{color}&#10;\begin{document}&#10;$${\bf A}\; = \;\left[\begin{array}{cccc}&#10;a_{11} &amp; a_{12}&amp; \ldots  &amp; a_{1k}\\&#10;a_{21} &amp; a_{22} &amp; \ldots &amp; a_{2k}\\&#10;. &amp; . &amp;  &amp; .\\&#10;. &amp; . &amp;   &amp; .\\&#10;{\color{red}a_{i1}} &amp; {\color{red}a_{i2}} &amp; {\color{red}\ldots} &amp; {\color{red}a_{ik}}\\&#10;. &amp; . &amp;   &amp; .\\&#10;. &amp; . &amp; &amp; .\\&#10;a_{m1} &amp; a_{m2} &amp; \ldots &amp; a_{mk}&#10;\end{array}&#10;\right]&#10;$$&#10;&#10;\end{document}"/>
  <p:tag name="IGUANATEXSIZ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usepackage{color}&#10;\begin{document}&#10;$${\bf B}\; = \;\left[\begin{array}{cccccc}&#10;b_{11} &amp; a_{12}&amp; \ldots &amp; {\color{red}b_{1j}}&amp; \ldots  &amp; b_{1n}\\&#10;b_{21} &amp; b_{22} &amp; \ldots &amp; {\color{red}b_{2j}} &amp; \ldots &amp; b_{2n}\\&#10;. &amp; . &amp;  &amp; .\\&#10;. &amp; . &amp;   &amp; .\\&#10;b_{k1} &amp; b_{k2} &amp; \ldots &amp; {\color{red} b_{kj}} &amp; \ldots &amp; b_{kn}&#10;\end{array}&#10;\right]&#10;$$&#10;&#10;\end{document}"/>
  <p:tag name="IGUANATEXSIZ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usepackage{color}&#10;\begin{document}&#10;$${\bf AB}\; = \;\left[\begin{array}{cccc}&#10;c_{11} &amp; c_{12}&amp; \ldots &amp; c_{1n}\\&#10;c_{21} &amp; c_{22} &amp; \ldots &amp; c_{2n}\\&#10;. &amp; . &amp;  &amp; .\\&#10;. &amp; . &amp; {\color{red}c_{ij}} &amp; .\\&#10;. &amp; . &amp;   &amp; .\\&#10;c_{m1} &amp; c_{m2} &amp; \ldots &amp; c_{mn}&#10;\end{array}&#10;\right]&#10;$$&#10;&#10;\end{document}"/>
  <p:tag name="IGUANATEXSIZ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$$&#10;{\color{red}c_{ij} = a_{i1}b_{1j} + a_{i2}b_{2j} + \dots + a_{ik}b_{kj}}&#10;$$&#10;\end{document}"/>
  <p:tag name="IGUANATEXSIZE" val="2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{\bf A} = \left[\begin{array}{ll}&#10;1 &amp; 1\\&#10;2 &amp;1\end{array}&#10;\right]&#10;$$&#10;&#10;\end{document}"/>
  <p:tag name="IGUANATEXSIZE" val="2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{\bf B} = \left[\begin{array}{ll}&#10;2 &amp; 1\\&#10;1 &amp;1\end{array}&#10;\right]&#10;$$&#10;&#10;\end{document}"/>
  <p:tag name="IGUANATEXSIZE" val="2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{\bf AB} = \left[\begin{array}{ll}&#10;2 &amp; 2\\&#10;5 &amp;3\end{array}&#10;\right]&#10;$$&#10;&#10;\end{document}"/>
  <p:tag name="IGUANATEXSIZE" val="2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{\bf BA} = \left[\begin{array}{ll}&#10;4 &amp; 3\\&#10;3 &amp;2\end{array}&#10;\right]&#10;$$&#10;&#10;\end{document}"/>
  <p:tag name="IGUANATEXSIZE" val="2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usepackage{color}&#10;\begin{document}&#10;$${\bf I}_{\bf n}\; = \;\left[\begin{array}{cccc}&#10;1 &amp; 0&amp; \ldots &amp; 0\\&#10;0 &amp; 1 &amp; \ldots &amp; 0\\&#10;. &amp; . &amp;  &amp; .\\&#10;. &amp; . &amp; . &amp; .\\&#10;. &amp; . &amp;   &amp; .\\&#10;0 &amp; 0 &amp; \ldots &amp; 1&#10;\end{array}&#10;\right]&#10;$$&#10;&#10;\end{document}"/>
  <p:tag name="IGUANATEXSIZE" val="1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times$&#10;\end{document}"/>
  <p:tag name="IGUANATEXSIZE" val="2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times$&#10;\end{document}"/>
  <p:tag name="IGUANATEXSIZE" val="2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mbox{The transpose of the matrix}\;&#10;\left[&#10;\begin{array}{rrr}&#10;1 &amp;2 &amp; 3\\&#10;4 &amp;5&amp; 6\\&#10;\end{array}&#10;\right]&#10;\;&#10;\mbox{is the matrix}&#10;\;&#10;\left[&#10;\begin{array}{rr}&#10;1 &amp; 4 \\2 &amp; 5\\&#10;3 &amp; 6&#10;\end{array}&#10;\right].&#10;$$&#10;&#10;\end{document}"/>
  <p:tag name="IGUANATEXSIZE" val="2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times$&#10;\end{document}"/>
  <p:tag name="IGUANATEXSIZE" val="2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times$&#10;\end{document}"/>
  <p:tag name="IGUANATEXSIZE" val="2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mbox{The matrix}\;&#10;\left[&#10;\begin{array}{rrr}&#10;1 &amp;1 &amp; 0\\&#10;1 &amp;0&amp; 1\\&#10;0 &amp; 1 &amp; 0&#10;\end{array}&#10;\right]&#10;\;&#10;\mbox{is square.}&#10;$$&#10;&#10;\end{document}"/>
  <p:tag name="IGUANATEXSIZE" val="2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34257</TotalTime>
  <Words>859</Words>
  <Application>Microsoft Office PowerPoint</Application>
  <PresentationFormat>On-screen Show (4:3)</PresentationFormat>
  <Paragraphs>154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Constantia</vt:lpstr>
      <vt:lpstr>Symbol</vt:lpstr>
      <vt:lpstr>新細明體</vt:lpstr>
      <vt:lpstr>微軟正黑體</vt:lpstr>
      <vt:lpstr>Calibri</vt:lpstr>
      <vt:lpstr>Wingdings 2</vt:lpstr>
      <vt:lpstr>Monotype Sorts</vt:lpstr>
      <vt:lpstr>Cambria Math</vt:lpstr>
      <vt:lpstr>Times New Roman</vt:lpstr>
      <vt:lpstr>Flow</vt:lpstr>
      <vt:lpstr>Equation</vt:lpstr>
      <vt:lpstr>Matrices</vt:lpstr>
      <vt:lpstr>Section Summary</vt:lpstr>
      <vt:lpstr>Matrices</vt:lpstr>
      <vt:lpstr>Matrix</vt:lpstr>
      <vt:lpstr>Notation</vt:lpstr>
      <vt:lpstr>Matrix Arithmetic: Addition</vt:lpstr>
      <vt:lpstr>Matrix Multiplication</vt:lpstr>
      <vt:lpstr> Multiplication of Matrices</vt:lpstr>
      <vt:lpstr>Illustration of Matrix Multiplication </vt:lpstr>
      <vt:lpstr> Multiplication of two matrices</vt:lpstr>
      <vt:lpstr>PowerPoint Presentation</vt:lpstr>
      <vt:lpstr>Matrix Multiplication is not Commutative</vt:lpstr>
      <vt:lpstr>Matrix multiplication is not commutative</vt:lpstr>
      <vt:lpstr>Identity Matrix and Powers of Matrices</vt:lpstr>
      <vt:lpstr>Transposes of Matrices</vt:lpstr>
      <vt:lpstr>Transposes of Matrices</vt:lpstr>
      <vt:lpstr>  Special Matrices</vt:lpstr>
      <vt:lpstr>Unit matrix (or Identity matrix)</vt:lpstr>
      <vt:lpstr>Diagonal matrix</vt:lpstr>
      <vt:lpstr> Symmetric matrix</vt:lpstr>
      <vt:lpstr>Zero-One Matrices</vt:lpstr>
    </vt:vector>
  </TitlesOfParts>
  <Company>Monmouth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Foundations: Logic and Proofs</dc:title>
  <dc:creator>Richard Scherl</dc:creator>
  <cp:lastModifiedBy>Rao Li</cp:lastModifiedBy>
  <cp:revision>2020</cp:revision>
  <dcterms:created xsi:type="dcterms:W3CDTF">2011-03-27T19:09:13Z</dcterms:created>
  <dcterms:modified xsi:type="dcterms:W3CDTF">2016-11-03T13:24:52Z</dcterms:modified>
</cp:coreProperties>
</file>