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sldIdLst>
    <p:sldId id="372" r:id="rId2"/>
    <p:sldId id="373" r:id="rId3"/>
    <p:sldId id="374" r:id="rId4"/>
    <p:sldId id="256" r:id="rId5"/>
    <p:sldId id="294" r:id="rId6"/>
    <p:sldId id="317" r:id="rId7"/>
    <p:sldId id="295" r:id="rId8"/>
    <p:sldId id="367" r:id="rId9"/>
    <p:sldId id="297" r:id="rId10"/>
    <p:sldId id="362" r:id="rId11"/>
    <p:sldId id="343" r:id="rId12"/>
    <p:sldId id="298" r:id="rId13"/>
    <p:sldId id="299" r:id="rId14"/>
    <p:sldId id="301" r:id="rId15"/>
    <p:sldId id="318" r:id="rId16"/>
    <p:sldId id="319" r:id="rId17"/>
    <p:sldId id="324" r:id="rId18"/>
    <p:sldId id="325" r:id="rId19"/>
    <p:sldId id="326" r:id="rId20"/>
    <p:sldId id="329" r:id="rId21"/>
    <p:sldId id="328" r:id="rId22"/>
    <p:sldId id="330" r:id="rId23"/>
    <p:sldId id="331" r:id="rId24"/>
    <p:sldId id="341" r:id="rId25"/>
    <p:sldId id="332" r:id="rId26"/>
    <p:sldId id="333" r:id="rId27"/>
    <p:sldId id="334" r:id="rId28"/>
    <p:sldId id="320" r:id="rId29"/>
    <p:sldId id="321" r:id="rId30"/>
    <p:sldId id="390" r:id="rId31"/>
    <p:sldId id="387" r:id="rId32"/>
    <p:sldId id="385" r:id="rId33"/>
    <p:sldId id="366" r:id="rId34"/>
    <p:sldId id="389" r:id="rId35"/>
    <p:sldId id="378" r:id="rId36"/>
    <p:sldId id="375" r:id="rId37"/>
    <p:sldId id="376" r:id="rId38"/>
    <p:sldId id="347" r:id="rId39"/>
    <p:sldId id="391" r:id="rId40"/>
    <p:sldId id="350" r:id="rId41"/>
    <p:sldId id="381" r:id="rId42"/>
    <p:sldId id="380" r:id="rId43"/>
    <p:sldId id="351" r:id="rId44"/>
    <p:sldId id="388" r:id="rId45"/>
    <p:sldId id="384" r:id="rId46"/>
    <p:sldId id="352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3" autoAdjust="0"/>
    <p:restoredTop sz="94660"/>
  </p:normalViewPr>
  <p:slideViewPr>
    <p:cSldViewPr>
      <p:cViewPr varScale="1">
        <p:scale>
          <a:sx n="105" d="100"/>
          <a:sy n="105" d="100"/>
        </p:scale>
        <p:origin x="117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2EE97F-2327-4FE9-8874-2C0F3581839A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6B134D-0EB3-42CB-9322-AA36973818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158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6B134D-0EB3-42CB-9322-AA369738187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806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223539-C274-414E-836E-21403C9CE2A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4223539-C274-414E-836E-21403C9CE2AE}" type="datetimeFigureOut">
              <a:rPr lang="en-US" smtClean="0"/>
              <a:pPr/>
              <a:t>11/3/2016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6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6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Tuples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/>
              <a:t>ordered n-</a:t>
            </a:r>
            <a:r>
              <a:rPr lang="en-US" i="1" dirty="0" err="1" smtClean="0"/>
              <a:t>tuple</a:t>
            </a:r>
            <a:r>
              <a:rPr lang="en-US" i="1" dirty="0" smtClean="0"/>
              <a:t> </a:t>
            </a:r>
            <a:r>
              <a:rPr lang="en-US" dirty="0" smtClean="0"/>
              <a:t>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,a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,…..,a</a:t>
            </a:r>
            <a:r>
              <a:rPr lang="en-US" i="1" baseline="-25000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)</a:t>
            </a:r>
            <a:r>
              <a:rPr lang="en-US" dirty="0" smtClean="0"/>
              <a:t>  is the ordered collection that has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as its first element and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 as its second element and so on until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i="1" baseline="-25000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dirty="0" smtClean="0"/>
              <a:t>  as its last element.</a:t>
            </a:r>
          </a:p>
          <a:p>
            <a:r>
              <a:rPr lang="en-US" dirty="0" smtClean="0"/>
              <a:t>Two n-</a:t>
            </a:r>
            <a:r>
              <a:rPr lang="en-US" dirty="0" err="1" smtClean="0"/>
              <a:t>tuples</a:t>
            </a:r>
            <a:r>
              <a:rPr lang="en-US" dirty="0" smtClean="0"/>
              <a:t> are equal if and only if their corresponding elements are equal.</a:t>
            </a:r>
          </a:p>
          <a:p>
            <a:r>
              <a:rPr lang="en-US" dirty="0" smtClean="0"/>
              <a:t>2-tuples are called </a:t>
            </a:r>
            <a:r>
              <a:rPr lang="en-US" i="1" dirty="0" smtClean="0"/>
              <a:t>ordered pairs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ordered pairs (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,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b</a:t>
            </a:r>
            <a:r>
              <a:rPr lang="en-US" dirty="0" smtClean="0"/>
              <a:t>) and (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c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, d</a:t>
            </a:r>
            <a:r>
              <a:rPr lang="en-US" dirty="0" smtClean="0"/>
              <a:t>) are equal if and only if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a = c </a:t>
            </a:r>
            <a:r>
              <a:rPr lang="en-US" dirty="0" smtClean="0"/>
              <a:t>and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b = d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8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Cartesian Product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6482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sz="4500" b="1" dirty="0" smtClean="0">
                <a:ea typeface="Cambria Math" pitchFamily="18" charset="0"/>
              </a:rPr>
              <a:t>   Definition</a:t>
            </a:r>
            <a:r>
              <a:rPr lang="en-US" sz="4500" dirty="0" smtClean="0">
                <a:ea typeface="Cambria Math" pitchFamily="18" charset="0"/>
              </a:rPr>
              <a:t>:  The </a:t>
            </a:r>
            <a:r>
              <a:rPr lang="en-US" sz="4500" i="1" dirty="0" smtClean="0">
                <a:ea typeface="Cambria Math" pitchFamily="18" charset="0"/>
              </a:rPr>
              <a:t>Cartesian Product </a:t>
            </a:r>
            <a:r>
              <a:rPr lang="en-US" sz="4500" dirty="0" smtClean="0">
                <a:ea typeface="Cambria Math" pitchFamily="18" charset="0"/>
              </a:rPr>
              <a:t>of two sets </a:t>
            </a:r>
            <a:r>
              <a:rPr lang="en-US" sz="4500" i="1" dirty="0" smtClean="0">
                <a:ea typeface="Cambria Math" pitchFamily="18" charset="0"/>
              </a:rPr>
              <a:t>A</a:t>
            </a:r>
            <a:r>
              <a:rPr lang="en-US" sz="4500" b="1" dirty="0" smtClean="0">
                <a:ea typeface="Cambria Math" pitchFamily="18" charset="0"/>
              </a:rPr>
              <a:t> </a:t>
            </a:r>
            <a:r>
              <a:rPr lang="en-US" sz="4500" dirty="0" smtClean="0">
                <a:ea typeface="Cambria Math" pitchFamily="18" charset="0"/>
              </a:rPr>
              <a:t>and </a:t>
            </a:r>
            <a:r>
              <a:rPr lang="en-US" sz="4500" i="1" dirty="0" smtClean="0">
                <a:ea typeface="Cambria Math" pitchFamily="18" charset="0"/>
              </a:rPr>
              <a:t>B</a:t>
            </a:r>
            <a:r>
              <a:rPr lang="en-US" sz="4500" dirty="0" smtClean="0">
                <a:ea typeface="Cambria Math" pitchFamily="18" charset="0"/>
              </a:rPr>
              <a:t>, denoted by   </a:t>
            </a:r>
            <a:r>
              <a:rPr lang="en-US" sz="4500" i="1" dirty="0" smtClean="0">
                <a:ea typeface="Cambria Math" pitchFamily="18" charset="0"/>
              </a:rPr>
              <a:t>A</a:t>
            </a:r>
            <a:r>
              <a:rPr lang="en-US" sz="4500" dirty="0" smtClean="0">
                <a:ea typeface="Cambria Math" pitchFamily="18" charset="0"/>
              </a:rPr>
              <a:t> × </a:t>
            </a:r>
            <a:r>
              <a:rPr lang="en-US" sz="4500" i="1" dirty="0" smtClean="0">
                <a:ea typeface="Cambria Math" pitchFamily="18" charset="0"/>
              </a:rPr>
              <a:t>B</a:t>
            </a:r>
            <a:r>
              <a:rPr lang="en-US" sz="4500" dirty="0" smtClean="0">
                <a:ea typeface="Cambria Math" pitchFamily="18" charset="0"/>
              </a:rPr>
              <a:t> is the set of ordered pairs (</a:t>
            </a:r>
            <a:r>
              <a:rPr lang="en-US" sz="4500" dirty="0" err="1" smtClean="0">
                <a:ea typeface="Cambria Math" pitchFamily="18" charset="0"/>
              </a:rPr>
              <a:t>a,b</a:t>
            </a:r>
            <a:r>
              <a:rPr lang="en-US" sz="4500" dirty="0" smtClean="0">
                <a:ea typeface="Cambria Math" pitchFamily="18" charset="0"/>
              </a:rPr>
              <a:t>) where    </a:t>
            </a:r>
            <a:r>
              <a:rPr lang="en-US" sz="4500" i="1" dirty="0" smtClean="0">
                <a:ea typeface="Cambria Math" pitchFamily="18" charset="0"/>
              </a:rPr>
              <a:t>a </a:t>
            </a:r>
            <a:r>
              <a:rPr lang="en-US" sz="4500" dirty="0" smtClean="0">
                <a:ea typeface="Cambria Math" pitchFamily="18" charset="0"/>
              </a:rPr>
              <a:t>∈ </a:t>
            </a:r>
            <a:r>
              <a:rPr lang="en-US" sz="4500" i="1" dirty="0" smtClean="0">
                <a:ea typeface="Cambria Math" pitchFamily="18" charset="0"/>
              </a:rPr>
              <a:t>A</a:t>
            </a:r>
            <a:r>
              <a:rPr lang="en-US" sz="4500" dirty="0" smtClean="0">
                <a:ea typeface="Cambria Math" pitchFamily="18" charset="0"/>
              </a:rPr>
              <a:t>   and </a:t>
            </a:r>
            <a:r>
              <a:rPr lang="en-US" sz="4500" i="1" dirty="0" smtClean="0">
                <a:ea typeface="Cambria Math" pitchFamily="18" charset="0"/>
              </a:rPr>
              <a:t>b </a:t>
            </a:r>
            <a:r>
              <a:rPr lang="en-US" sz="4500" dirty="0" smtClean="0">
                <a:ea typeface="Cambria Math" pitchFamily="18" charset="0"/>
              </a:rPr>
              <a:t>∈ </a:t>
            </a:r>
            <a:r>
              <a:rPr lang="en-US" sz="4500" i="1" dirty="0" smtClean="0">
                <a:ea typeface="Cambria Math" pitchFamily="18" charset="0"/>
              </a:rPr>
              <a:t>B</a:t>
            </a:r>
            <a:r>
              <a:rPr lang="en-US" sz="4500" dirty="0" smtClean="0">
                <a:ea typeface="Cambria Math" pitchFamily="18" charset="0"/>
              </a:rPr>
              <a:t> .</a:t>
            </a:r>
          </a:p>
          <a:p>
            <a:pPr>
              <a:buNone/>
            </a:pPr>
            <a:endParaRPr lang="en-US" sz="4500" dirty="0" smtClean="0">
              <a:ea typeface="Cambria Math" pitchFamily="18" charset="0"/>
            </a:endParaRPr>
          </a:p>
          <a:p>
            <a:pPr>
              <a:buNone/>
            </a:pPr>
            <a:r>
              <a:rPr lang="en-US" sz="4500" b="1" dirty="0" smtClean="0">
                <a:ea typeface="Cambria Math" pitchFamily="18" charset="0"/>
              </a:rPr>
              <a:t>   Example</a:t>
            </a:r>
            <a:r>
              <a:rPr lang="en-US" sz="4500" dirty="0" smtClean="0">
                <a:ea typeface="Cambria Math" pitchFamily="18" charset="0"/>
              </a:rPr>
              <a:t>:</a:t>
            </a:r>
          </a:p>
          <a:p>
            <a:pPr>
              <a:buNone/>
            </a:pPr>
            <a:r>
              <a:rPr lang="en-US" sz="4500" dirty="0" smtClean="0">
                <a:ea typeface="Cambria Math" pitchFamily="18" charset="0"/>
              </a:rPr>
              <a:t>   </a:t>
            </a:r>
            <a:r>
              <a:rPr lang="en-US" sz="4500" i="1" dirty="0" smtClean="0">
                <a:ea typeface="Cambria Math" pitchFamily="18" charset="0"/>
              </a:rPr>
              <a:t>A</a:t>
            </a:r>
            <a:r>
              <a:rPr lang="en-US" sz="4500" dirty="0" smtClean="0">
                <a:ea typeface="Cambria Math" pitchFamily="18" charset="0"/>
              </a:rPr>
              <a:t> = {</a:t>
            </a:r>
            <a:r>
              <a:rPr lang="en-US" sz="4500" i="1" dirty="0" smtClean="0">
                <a:ea typeface="Cambria Math" pitchFamily="18" charset="0"/>
              </a:rPr>
              <a:t>a</a:t>
            </a:r>
            <a:r>
              <a:rPr lang="en-US" sz="4500" i="1" dirty="0" smtClean="0">
                <a:ea typeface="Cambria Math" pitchFamily="18" charset="0"/>
              </a:rPr>
              <a:t>, b</a:t>
            </a:r>
            <a:r>
              <a:rPr lang="en-US" sz="4500" dirty="0" smtClean="0">
                <a:ea typeface="Cambria Math" pitchFamily="18" charset="0"/>
              </a:rPr>
              <a:t>}   </a:t>
            </a:r>
            <a:r>
              <a:rPr lang="en-US" sz="4500" i="1" dirty="0" smtClean="0">
                <a:ea typeface="Cambria Math" pitchFamily="18" charset="0"/>
              </a:rPr>
              <a:t>B</a:t>
            </a:r>
            <a:r>
              <a:rPr lang="en-US" sz="4500" dirty="0" smtClean="0">
                <a:ea typeface="Cambria Math" pitchFamily="18" charset="0"/>
              </a:rPr>
              <a:t> = {1</a:t>
            </a:r>
            <a:r>
              <a:rPr lang="en-US" sz="4500" dirty="0" smtClean="0">
                <a:ea typeface="Cambria Math" pitchFamily="18" charset="0"/>
              </a:rPr>
              <a:t>, 2, 3</a:t>
            </a:r>
            <a:r>
              <a:rPr lang="en-US" sz="4500" dirty="0" smtClean="0">
                <a:ea typeface="Cambria Math" pitchFamily="18" charset="0"/>
              </a:rPr>
              <a:t>}</a:t>
            </a:r>
          </a:p>
          <a:p>
            <a:pPr>
              <a:buNone/>
            </a:pPr>
            <a:r>
              <a:rPr lang="en-US" sz="4500" dirty="0" smtClean="0">
                <a:ea typeface="Cambria Math" pitchFamily="18" charset="0"/>
              </a:rPr>
              <a:t>   </a:t>
            </a:r>
            <a:r>
              <a:rPr lang="en-US" sz="4500" i="1" dirty="0" smtClean="0">
                <a:ea typeface="Cambria Math" pitchFamily="18" charset="0"/>
              </a:rPr>
              <a:t>A</a:t>
            </a:r>
            <a:r>
              <a:rPr lang="en-US" sz="4500" dirty="0" smtClean="0">
                <a:ea typeface="Cambria Math" pitchFamily="18" charset="0"/>
              </a:rPr>
              <a:t> × </a:t>
            </a:r>
            <a:r>
              <a:rPr lang="en-US" sz="4500" i="1" dirty="0" smtClean="0">
                <a:ea typeface="Cambria Math" pitchFamily="18" charset="0"/>
              </a:rPr>
              <a:t>B</a:t>
            </a:r>
            <a:r>
              <a:rPr lang="en-US" sz="4500" dirty="0" smtClean="0">
                <a:ea typeface="Cambria Math" pitchFamily="18" charset="0"/>
              </a:rPr>
              <a:t> = {(</a:t>
            </a:r>
            <a:r>
              <a:rPr lang="en-US" sz="4500" i="1" dirty="0" smtClean="0">
                <a:ea typeface="Cambria Math" pitchFamily="18" charset="0"/>
              </a:rPr>
              <a:t>a</a:t>
            </a:r>
            <a:r>
              <a:rPr lang="en-US" sz="4500" dirty="0" smtClean="0">
                <a:ea typeface="Cambria Math" pitchFamily="18" charset="0"/>
              </a:rPr>
              <a:t>,1),(</a:t>
            </a:r>
            <a:r>
              <a:rPr lang="en-US" sz="4500" i="1" dirty="0" smtClean="0">
                <a:ea typeface="Cambria Math" pitchFamily="18" charset="0"/>
              </a:rPr>
              <a:t>a</a:t>
            </a:r>
            <a:r>
              <a:rPr lang="en-US" sz="4500" dirty="0" smtClean="0">
                <a:ea typeface="Cambria Math" pitchFamily="18" charset="0"/>
              </a:rPr>
              <a:t>,2),(</a:t>
            </a:r>
            <a:r>
              <a:rPr lang="en-US" sz="4500" i="1" dirty="0" smtClean="0">
                <a:ea typeface="Cambria Math" pitchFamily="18" charset="0"/>
              </a:rPr>
              <a:t>a</a:t>
            </a:r>
            <a:r>
              <a:rPr lang="en-US" sz="4500" dirty="0" smtClean="0">
                <a:ea typeface="Cambria Math" pitchFamily="18" charset="0"/>
              </a:rPr>
              <a:t>,3), (</a:t>
            </a:r>
            <a:r>
              <a:rPr lang="en-US" sz="4500" i="1" dirty="0" smtClean="0">
                <a:ea typeface="Cambria Math" pitchFamily="18" charset="0"/>
              </a:rPr>
              <a:t>b</a:t>
            </a:r>
            <a:r>
              <a:rPr lang="en-US" sz="4500" dirty="0" smtClean="0">
                <a:ea typeface="Cambria Math" pitchFamily="18" charset="0"/>
              </a:rPr>
              <a:t>,1),(</a:t>
            </a:r>
            <a:r>
              <a:rPr lang="en-US" sz="4500" i="1" dirty="0" smtClean="0">
                <a:ea typeface="Cambria Math" pitchFamily="18" charset="0"/>
              </a:rPr>
              <a:t>b,</a:t>
            </a:r>
            <a:r>
              <a:rPr lang="en-US" sz="4500" dirty="0" smtClean="0">
                <a:ea typeface="Cambria Math" pitchFamily="18" charset="0"/>
              </a:rPr>
              <a:t>2),(</a:t>
            </a:r>
            <a:r>
              <a:rPr lang="en-US" sz="4500" i="1" dirty="0" smtClean="0">
                <a:ea typeface="Cambria Math" pitchFamily="18" charset="0"/>
              </a:rPr>
              <a:t>b,</a:t>
            </a:r>
            <a:r>
              <a:rPr lang="en-US" sz="4500" dirty="0" smtClean="0">
                <a:ea typeface="Cambria Math" pitchFamily="18" charset="0"/>
              </a:rPr>
              <a:t>3)}</a:t>
            </a:r>
          </a:p>
          <a:p>
            <a:pPr>
              <a:buNone/>
            </a:pPr>
            <a:endParaRPr lang="en-US" sz="4500" dirty="0" smtClean="0">
              <a:ea typeface="Cambria Math" pitchFamily="18" charset="0"/>
            </a:endParaRPr>
          </a:p>
          <a:p>
            <a:r>
              <a:rPr lang="en-US" sz="4500" b="1" dirty="0" smtClean="0">
                <a:ea typeface="Cambria Math" pitchFamily="18" charset="0"/>
              </a:rPr>
              <a:t>Definition</a:t>
            </a:r>
            <a:r>
              <a:rPr lang="en-US" sz="4500" dirty="0" smtClean="0">
                <a:ea typeface="Cambria Math" pitchFamily="18" charset="0"/>
              </a:rPr>
              <a:t>: A subset </a:t>
            </a:r>
            <a:r>
              <a:rPr lang="en-US" sz="4500" i="1" dirty="0" smtClean="0">
                <a:ea typeface="Cambria Math" pitchFamily="18" charset="0"/>
              </a:rPr>
              <a:t>R</a:t>
            </a:r>
            <a:r>
              <a:rPr lang="en-US" sz="4500" dirty="0" smtClean="0">
                <a:ea typeface="Cambria Math" pitchFamily="18" charset="0"/>
              </a:rPr>
              <a:t> of the Cartesian product</a:t>
            </a:r>
            <a:r>
              <a:rPr lang="en-US" sz="4500" b="1" dirty="0" smtClean="0">
                <a:ea typeface="Cambria Math" pitchFamily="18" charset="0"/>
              </a:rPr>
              <a:t> </a:t>
            </a:r>
            <a:r>
              <a:rPr lang="en-US" sz="4500" i="1" dirty="0" smtClean="0">
                <a:ea typeface="Cambria Math" pitchFamily="18" charset="0"/>
              </a:rPr>
              <a:t>A</a:t>
            </a:r>
            <a:r>
              <a:rPr lang="en-US" sz="4500" dirty="0" smtClean="0">
                <a:ea typeface="Cambria Math" pitchFamily="18" charset="0"/>
              </a:rPr>
              <a:t> × </a:t>
            </a:r>
            <a:r>
              <a:rPr lang="en-US" sz="4500" i="1" dirty="0" smtClean="0">
                <a:ea typeface="Cambria Math" pitchFamily="18" charset="0"/>
              </a:rPr>
              <a:t>B</a:t>
            </a:r>
            <a:r>
              <a:rPr lang="en-US" sz="4500" dirty="0" smtClean="0">
                <a:ea typeface="Cambria Math" pitchFamily="18" charset="0"/>
              </a:rPr>
              <a:t> is called a </a:t>
            </a:r>
            <a:r>
              <a:rPr lang="en-US" sz="4500" i="1" dirty="0" smtClean="0">
                <a:ea typeface="Cambria Math" pitchFamily="18" charset="0"/>
              </a:rPr>
              <a:t>relation </a:t>
            </a:r>
            <a:r>
              <a:rPr lang="en-US" sz="4500" dirty="0" smtClean="0">
                <a:ea typeface="Cambria Math" pitchFamily="18" charset="0"/>
              </a:rPr>
              <a:t>from the set A to the set B. (Relations will be covered in depth in Chapter </a:t>
            </a:r>
            <a:r>
              <a:rPr lang="en-US" sz="4500" dirty="0" smtClean="0">
                <a:latin typeface="Cambria Math" pitchFamily="18" charset="0"/>
                <a:ea typeface="Cambria Math" pitchFamily="18" charset="0"/>
              </a:rPr>
              <a:t>9</a:t>
            </a:r>
            <a:r>
              <a:rPr lang="en-US" sz="4500" dirty="0" smtClean="0">
                <a:ea typeface="Cambria Math" pitchFamily="18" charset="0"/>
              </a:rPr>
              <a:t>. )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  <a:endParaRPr lang="en-US" i="1" dirty="0"/>
          </a:p>
        </p:txBody>
      </p:sp>
      <p:pic>
        <p:nvPicPr>
          <p:cNvPr id="8" name="Picture 7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3124200" y="2895600"/>
            <a:ext cx="5143500" cy="382905"/>
          </a:xfrm>
          <a:prstGeom prst="rect">
            <a:avLst/>
          </a:prstGeom>
        </p:spPr>
      </p:pic>
      <p:pic>
        <p:nvPicPr>
          <p:cNvPr id="5" name="Picture 4" descr="020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10200" y="381000"/>
            <a:ext cx="899160" cy="10424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00800" y="5334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Ren</a:t>
            </a:r>
            <a:r>
              <a:rPr lang="en-US" dirty="0" smtClean="0">
                <a:latin typeface="Cambria Math"/>
                <a:ea typeface="Cambria Math"/>
              </a:rPr>
              <a:t>é Descartes (1596-1650)</a:t>
            </a:r>
          </a:p>
        </p:txBody>
      </p:sp>
    </p:spTree>
    <p:extLst>
      <p:ext uri="{BB962C8B-B14F-4D97-AF65-F5344CB8AC3E}">
        <p14:creationId xmlns:p14="http://schemas.microsoft.com/office/powerpoint/2010/main" val="2759335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Cartesian Product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Definition</a:t>
            </a:r>
            <a:r>
              <a:rPr lang="en-US" dirty="0" smtClean="0"/>
              <a:t>: The </a:t>
            </a:r>
            <a:r>
              <a:rPr lang="en-US" dirty="0" err="1" smtClean="0"/>
              <a:t>cartesian</a:t>
            </a:r>
            <a:r>
              <a:rPr lang="en-US" dirty="0" smtClean="0"/>
              <a:t> products of the sets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,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,……,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i="1" baseline="-25000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dirty="0" smtClean="0"/>
              <a:t>, denoted by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×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×</a:t>
            </a:r>
            <a:r>
              <a:rPr lang="en-US" b="1" baseline="-250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…… ×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i="1" baseline="-25000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, </a:t>
            </a:r>
            <a:r>
              <a:rPr lang="en-US" dirty="0" smtClean="0"/>
              <a:t>is the set of ordered           </a:t>
            </a:r>
            <a:r>
              <a:rPr lang="en-US" i="1" dirty="0" smtClean="0"/>
              <a:t>n</a:t>
            </a:r>
            <a:r>
              <a:rPr lang="en-US" dirty="0" smtClean="0"/>
              <a:t>-</a:t>
            </a:r>
            <a:r>
              <a:rPr lang="en-US" dirty="0" err="1" smtClean="0"/>
              <a:t>tuples</a:t>
            </a:r>
            <a:r>
              <a:rPr lang="en-US" dirty="0" smtClean="0"/>
              <a:t> (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,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,……,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i="1" baseline="-25000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dirty="0" smtClean="0"/>
              <a:t>)  where   </a:t>
            </a:r>
            <a:r>
              <a:rPr lang="en-US" i="1" dirty="0" err="1" smtClean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i="1" baseline="-25000" dirty="0" err="1" smtClean="0">
                <a:latin typeface="Cambria Math" pitchFamily="18" charset="0"/>
                <a:ea typeface="Cambria Math" pitchFamily="18" charset="0"/>
              </a:rPr>
              <a:t>i</a:t>
            </a:r>
            <a:r>
              <a:rPr lang="en-US" dirty="0" smtClean="0"/>
              <a:t>   belongs to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i</a:t>
            </a:r>
            <a:r>
              <a:rPr lang="en-US" dirty="0" smtClean="0"/>
              <a:t>                   for </a:t>
            </a:r>
            <a:r>
              <a:rPr lang="en-US" i="1" dirty="0" err="1" smtClean="0"/>
              <a:t>i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 … </a:t>
            </a:r>
            <a:r>
              <a:rPr lang="en-US" i="1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dirty="0" smtClean="0"/>
              <a:t>.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b="1" dirty="0" smtClean="0"/>
              <a:t>  Example</a:t>
            </a:r>
            <a:r>
              <a:rPr lang="en-US" dirty="0" smtClean="0"/>
              <a:t>: What is </a:t>
            </a:r>
            <a:r>
              <a:rPr lang="en-US" i="1" dirty="0" smtClean="0"/>
              <a:t>A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×</a:t>
            </a:r>
            <a:r>
              <a:rPr lang="en-US" b="1" dirty="0" smtClean="0"/>
              <a:t> </a:t>
            </a:r>
            <a:r>
              <a:rPr lang="en-US" i="1" dirty="0" smtClean="0"/>
              <a:t>B</a:t>
            </a:r>
            <a:r>
              <a:rPr lang="en-US" b="1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×</a:t>
            </a:r>
            <a:r>
              <a:rPr lang="en-US" b="1" dirty="0" smtClean="0"/>
              <a:t> </a:t>
            </a:r>
            <a:r>
              <a:rPr lang="en-US" dirty="0" smtClean="0"/>
              <a:t>C</a:t>
            </a:r>
            <a:r>
              <a:rPr lang="en-US" b="1" dirty="0" smtClean="0"/>
              <a:t> </a:t>
            </a:r>
            <a:r>
              <a:rPr lang="en-US" dirty="0" smtClean="0"/>
              <a:t>where </a:t>
            </a:r>
            <a:r>
              <a:rPr lang="en-US" i="1" dirty="0" smtClean="0"/>
              <a:t>A</a:t>
            </a:r>
            <a:r>
              <a:rPr lang="en-US" dirty="0" smtClean="0"/>
              <a:t> = {0,1}, </a:t>
            </a:r>
            <a:r>
              <a:rPr lang="en-US" i="1" dirty="0" smtClean="0"/>
              <a:t>B</a:t>
            </a:r>
            <a:r>
              <a:rPr lang="en-US" dirty="0" smtClean="0"/>
              <a:t> = {1,2} and    </a:t>
            </a:r>
            <a:r>
              <a:rPr lang="en-US" i="1" dirty="0" smtClean="0"/>
              <a:t>C</a:t>
            </a:r>
            <a:r>
              <a:rPr lang="en-US" dirty="0" smtClean="0"/>
              <a:t> = {0,1,2}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  Solution: </a:t>
            </a:r>
            <a:r>
              <a:rPr lang="en-US" i="1" dirty="0" smtClean="0"/>
              <a:t>A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×</a:t>
            </a:r>
            <a:r>
              <a:rPr lang="en-US" b="1" dirty="0" smtClean="0"/>
              <a:t> </a:t>
            </a:r>
            <a:r>
              <a:rPr lang="en-US" i="1" dirty="0" smtClean="0"/>
              <a:t>B</a:t>
            </a:r>
            <a:r>
              <a:rPr lang="en-US" b="1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×</a:t>
            </a:r>
            <a:r>
              <a:rPr lang="en-US" b="1" dirty="0" smtClean="0"/>
              <a:t> </a:t>
            </a:r>
            <a:r>
              <a:rPr lang="en-US" dirty="0" smtClean="0"/>
              <a:t>C</a:t>
            </a:r>
            <a:r>
              <a:rPr lang="en-US" b="1" dirty="0" smtClean="0"/>
              <a:t> = </a:t>
            </a:r>
            <a:r>
              <a:rPr lang="en-US" dirty="0" smtClean="0"/>
              <a:t>{(0,1,0), (0,1,1), (0,1,2),(0,2,0), (0,2,1), (0,2,2),(1,1,0), (1,1,1), (1,1,2), (1,2,0), (1,2,1), (1,1,2)}</a:t>
            </a:r>
            <a:endParaRPr lang="en-US" b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6" name="Picture 5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1447801" y="3429000"/>
            <a:ext cx="6386513" cy="68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24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Relations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Relations and Their Properties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Section 9.1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Relations</a:t>
            </a:r>
          </a:p>
          <a:p>
            <a:r>
              <a:rPr lang="en-US" dirty="0" smtClean="0"/>
              <a:t>Properties of Relations</a:t>
            </a:r>
          </a:p>
          <a:p>
            <a:pPr lvl="1"/>
            <a:r>
              <a:rPr lang="en-US" dirty="0" smtClean="0"/>
              <a:t>Reflexive Relations</a:t>
            </a:r>
          </a:p>
          <a:p>
            <a:pPr lvl="1"/>
            <a:r>
              <a:rPr lang="en-US" dirty="0" smtClean="0"/>
              <a:t>Symmetric Relations</a:t>
            </a:r>
          </a:p>
          <a:p>
            <a:pPr lvl="1"/>
            <a:r>
              <a:rPr lang="en-US" dirty="0" smtClean="0"/>
              <a:t>Transitive Relations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Definition:</a:t>
            </a:r>
            <a:r>
              <a:rPr lang="en-US" dirty="0" smtClean="0"/>
              <a:t> A </a:t>
            </a:r>
            <a:r>
              <a:rPr lang="en-US" i="1" dirty="0" smtClean="0"/>
              <a:t>binary relation R</a:t>
            </a:r>
            <a:r>
              <a:rPr lang="en-US" dirty="0" smtClean="0"/>
              <a:t> from a set </a:t>
            </a:r>
            <a:r>
              <a:rPr lang="en-US" i="1" dirty="0" smtClean="0"/>
              <a:t>A</a:t>
            </a:r>
            <a:r>
              <a:rPr lang="en-US" dirty="0" smtClean="0"/>
              <a:t> to a set </a:t>
            </a:r>
            <a:r>
              <a:rPr lang="en-US" i="1" dirty="0" smtClean="0"/>
              <a:t>B</a:t>
            </a:r>
            <a:r>
              <a:rPr lang="en-US" dirty="0" smtClean="0"/>
              <a:t> is a subset </a:t>
            </a:r>
            <a:r>
              <a:rPr lang="en-US" i="1" dirty="0" smtClean="0"/>
              <a:t>R </a:t>
            </a:r>
            <a:r>
              <a:rPr lang="en-US" dirty="0" smtClean="0">
                <a:latin typeface="Cambria Math"/>
                <a:ea typeface="Cambria Math"/>
              </a:rPr>
              <a:t>⊆</a:t>
            </a:r>
            <a:r>
              <a:rPr lang="en-US" i="1" dirty="0" smtClean="0">
                <a:latin typeface="Cambria Math"/>
                <a:ea typeface="Cambria Math"/>
              </a:rPr>
              <a:t> A </a:t>
            </a:r>
            <a:r>
              <a:rPr lang="en-US" dirty="0" smtClean="0">
                <a:latin typeface="Cambria Math"/>
                <a:ea typeface="Cambria Math"/>
              </a:rPr>
              <a:t>×</a:t>
            </a:r>
            <a:r>
              <a:rPr lang="en-US" i="1" dirty="0" smtClean="0">
                <a:latin typeface="Cambria Math"/>
                <a:ea typeface="Cambria Math"/>
              </a:rPr>
              <a:t> B.</a:t>
            </a:r>
          </a:p>
          <a:p>
            <a:pPr>
              <a:buNone/>
            </a:pPr>
            <a:r>
              <a:rPr lang="en-US" b="1" dirty="0" smtClean="0">
                <a:ea typeface="Cambria Math"/>
              </a:rPr>
              <a:t>    Example</a:t>
            </a:r>
            <a:r>
              <a:rPr lang="en-US" dirty="0" smtClean="0">
                <a:ea typeface="Cambria Math"/>
              </a:rPr>
              <a:t>:</a:t>
            </a:r>
          </a:p>
          <a:p>
            <a:pPr lvl="1"/>
            <a:r>
              <a:rPr lang="en-US" dirty="0" smtClean="0">
                <a:ea typeface="Cambria Math"/>
              </a:rPr>
              <a:t>Let </a:t>
            </a:r>
            <a:r>
              <a:rPr lang="en-US" i="1" dirty="0" smtClean="0">
                <a:ea typeface="Cambria Math"/>
              </a:rPr>
              <a:t>A = </a:t>
            </a:r>
            <a:r>
              <a:rPr lang="en-US" dirty="0" smtClean="0">
                <a:ea typeface="Cambria Math"/>
              </a:rPr>
              <a:t>{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>
                <a:ea typeface="Cambria Math"/>
              </a:rPr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1,2</a:t>
            </a:r>
            <a:r>
              <a:rPr lang="en-US" dirty="0" smtClean="0">
                <a:ea typeface="Cambria Math"/>
              </a:rPr>
              <a:t>}</a:t>
            </a:r>
            <a:r>
              <a:rPr lang="en-US" i="1" dirty="0" smtClean="0">
                <a:ea typeface="Cambria Math"/>
              </a:rPr>
              <a:t> </a:t>
            </a:r>
            <a:r>
              <a:rPr lang="en-US" dirty="0" smtClean="0">
                <a:ea typeface="Cambria Math"/>
              </a:rPr>
              <a:t>and</a:t>
            </a:r>
            <a:r>
              <a:rPr lang="en-US" i="1" dirty="0" smtClean="0">
                <a:ea typeface="Cambria Math"/>
              </a:rPr>
              <a:t> B = </a:t>
            </a:r>
            <a:r>
              <a:rPr lang="en-US" dirty="0" smtClean="0">
                <a:ea typeface="Cambria Math"/>
              </a:rPr>
              <a:t>{</a:t>
            </a:r>
            <a:r>
              <a:rPr lang="en-US" i="1" dirty="0" smtClean="0">
                <a:ea typeface="Cambria Math"/>
              </a:rPr>
              <a:t>a, b</a:t>
            </a:r>
            <a:r>
              <a:rPr lang="en-US" dirty="0" smtClean="0">
                <a:ea typeface="Cambria Math"/>
              </a:rPr>
              <a:t>} </a:t>
            </a:r>
          </a:p>
          <a:p>
            <a:pPr lvl="1"/>
            <a:r>
              <a:rPr lang="en-US" dirty="0" smtClean="0">
                <a:ea typeface="Cambria Math"/>
              </a:rPr>
              <a:t>{(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0, </a:t>
            </a:r>
            <a:r>
              <a:rPr lang="en-US" i="1" dirty="0" smtClean="0">
                <a:ea typeface="Cambria Math"/>
              </a:rPr>
              <a:t>a</a:t>
            </a:r>
            <a:r>
              <a:rPr lang="en-US" dirty="0" smtClean="0">
                <a:ea typeface="Cambria Math"/>
              </a:rPr>
              <a:t>)</a:t>
            </a:r>
            <a:r>
              <a:rPr lang="en-US" i="1" dirty="0" smtClean="0">
                <a:ea typeface="Cambria Math"/>
              </a:rPr>
              <a:t>, </a:t>
            </a:r>
            <a:r>
              <a:rPr lang="en-US" dirty="0" smtClean="0">
                <a:ea typeface="Cambria Math"/>
              </a:rPr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0, </a:t>
            </a:r>
            <a:r>
              <a:rPr lang="en-US" i="1" dirty="0" smtClean="0">
                <a:ea typeface="Cambria Math"/>
              </a:rPr>
              <a:t>b</a:t>
            </a:r>
            <a:r>
              <a:rPr lang="en-US" dirty="0" smtClean="0">
                <a:ea typeface="Cambria Math"/>
              </a:rPr>
              <a:t>)</a:t>
            </a:r>
            <a:r>
              <a:rPr lang="en-US" i="1" dirty="0" smtClean="0">
                <a:ea typeface="Cambria Math"/>
              </a:rPr>
              <a:t>, </a:t>
            </a:r>
            <a:r>
              <a:rPr lang="en-US" dirty="0" smtClean="0">
                <a:ea typeface="Cambria Math"/>
              </a:rPr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1,</a:t>
            </a:r>
            <a:r>
              <a:rPr lang="en-US" i="1" dirty="0" smtClean="0">
                <a:ea typeface="Cambria Math"/>
              </a:rPr>
              <a:t>a</a:t>
            </a:r>
            <a:r>
              <a:rPr lang="en-US" dirty="0" smtClean="0">
                <a:ea typeface="Cambria Math"/>
              </a:rPr>
              <a:t>) </a:t>
            </a:r>
            <a:r>
              <a:rPr lang="en-US" i="1" dirty="0" smtClean="0">
                <a:ea typeface="Cambria Math"/>
              </a:rPr>
              <a:t>, </a:t>
            </a:r>
            <a:r>
              <a:rPr lang="en-US" dirty="0" smtClean="0">
                <a:ea typeface="Cambria Math"/>
              </a:rPr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2, </a:t>
            </a:r>
            <a:r>
              <a:rPr lang="en-US" i="1" dirty="0" smtClean="0">
                <a:ea typeface="Cambria Math"/>
              </a:rPr>
              <a:t>b</a:t>
            </a:r>
            <a:r>
              <a:rPr lang="en-US" dirty="0" smtClean="0">
                <a:ea typeface="Cambria Math"/>
              </a:rPr>
              <a:t>)} is a relation from </a:t>
            </a:r>
            <a:r>
              <a:rPr lang="en-US" i="1" dirty="0" smtClean="0">
                <a:ea typeface="Cambria Math"/>
              </a:rPr>
              <a:t>A</a:t>
            </a:r>
            <a:r>
              <a:rPr lang="en-US" dirty="0" smtClean="0">
                <a:ea typeface="Cambria Math"/>
              </a:rPr>
              <a:t> to </a:t>
            </a:r>
            <a:r>
              <a:rPr lang="en-US" i="1" dirty="0" smtClean="0">
                <a:ea typeface="Cambria Math"/>
              </a:rPr>
              <a:t>B</a:t>
            </a:r>
            <a:r>
              <a:rPr lang="en-US" dirty="0" smtClean="0">
                <a:ea typeface="Cambria Math"/>
              </a:rPr>
              <a:t>. </a:t>
            </a:r>
          </a:p>
          <a:p>
            <a:pPr lvl="1"/>
            <a:r>
              <a:rPr lang="en-US" dirty="0" smtClean="0">
                <a:ea typeface="Cambria Math"/>
              </a:rPr>
              <a:t>We can represent relations from a set </a:t>
            </a:r>
            <a:r>
              <a:rPr lang="en-US" i="1" dirty="0" smtClean="0">
                <a:ea typeface="Cambria Math"/>
              </a:rPr>
              <a:t>A</a:t>
            </a:r>
            <a:r>
              <a:rPr lang="en-US" dirty="0" smtClean="0">
                <a:ea typeface="Cambria Math"/>
              </a:rPr>
              <a:t> to a set </a:t>
            </a:r>
            <a:r>
              <a:rPr lang="en-US" i="1" dirty="0" smtClean="0">
                <a:ea typeface="Cambria Math"/>
              </a:rPr>
              <a:t>B</a:t>
            </a:r>
            <a:r>
              <a:rPr lang="en-US" dirty="0" smtClean="0">
                <a:ea typeface="Cambria Math"/>
              </a:rPr>
              <a:t> graphically or using a table:</a:t>
            </a:r>
          </a:p>
          <a:p>
            <a:endParaRPr lang="en-US" dirty="0">
              <a:latin typeface="+mj-lt"/>
            </a:endParaRPr>
          </a:p>
        </p:txBody>
      </p:sp>
      <p:pic>
        <p:nvPicPr>
          <p:cNvPr id="4" name="Picture 3" descr="08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5105400"/>
            <a:ext cx="2394204" cy="13388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48200" y="5105400"/>
            <a:ext cx="3886200" cy="12003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Relations are more general than functions. A function is a relation where exactly one element of </a:t>
            </a:r>
            <a:r>
              <a:rPr lang="en-US" i="1" dirty="0" smtClean="0"/>
              <a:t>B</a:t>
            </a:r>
            <a:r>
              <a:rPr lang="en-US" dirty="0" smtClean="0"/>
              <a:t> is related to each element of </a:t>
            </a:r>
            <a:r>
              <a:rPr lang="en-US" i="1" dirty="0" smtClean="0"/>
              <a:t>A.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59131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Domain and Range of a relation.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429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Domain: the set of all the first components in the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ordered pairs of a relation 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Range: the </a:t>
            </a:r>
            <a:r>
              <a:rPr lang="en-US" dirty="0"/>
              <a:t>set of all the </a:t>
            </a:r>
            <a:r>
              <a:rPr lang="en-US" dirty="0" smtClean="0"/>
              <a:t>second </a:t>
            </a:r>
            <a:r>
              <a:rPr lang="en-US" dirty="0"/>
              <a:t>components in the   </a:t>
            </a:r>
          </a:p>
          <a:p>
            <a:pPr marL="0" indent="0">
              <a:buNone/>
            </a:pPr>
            <a:r>
              <a:rPr lang="en-US" dirty="0"/>
              <a:t>             </a:t>
            </a:r>
            <a:r>
              <a:rPr lang="en-US" dirty="0" smtClean="0"/>
              <a:t>ordered </a:t>
            </a:r>
            <a:r>
              <a:rPr lang="en-US" dirty="0"/>
              <a:t>pairs of a relation R.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641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Relation on a 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33600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  Definition:</a:t>
            </a:r>
            <a:r>
              <a:rPr lang="en-US" dirty="0" smtClean="0"/>
              <a:t> A binary relation </a:t>
            </a:r>
            <a:r>
              <a:rPr lang="en-US" i="1" dirty="0" smtClean="0"/>
              <a:t>R</a:t>
            </a:r>
            <a:r>
              <a:rPr lang="en-US" dirty="0" smtClean="0"/>
              <a:t> </a:t>
            </a:r>
            <a:r>
              <a:rPr lang="en-US" i="1" dirty="0" smtClean="0"/>
              <a:t>on a set A</a:t>
            </a:r>
            <a:r>
              <a:rPr lang="en-US" dirty="0" smtClean="0"/>
              <a:t> is a subset of </a:t>
            </a:r>
            <a:r>
              <a:rPr lang="en-US" i="1" dirty="0" smtClean="0"/>
              <a:t>A </a:t>
            </a:r>
            <a:r>
              <a:rPr lang="en-US" dirty="0" smtClean="0">
                <a:latin typeface="Cambria Math"/>
                <a:ea typeface="Cambria Math"/>
              </a:rPr>
              <a:t>×</a:t>
            </a:r>
            <a:r>
              <a:rPr lang="en-US" i="1" dirty="0" smtClean="0"/>
              <a:t> A </a:t>
            </a:r>
            <a:r>
              <a:rPr lang="en-US" dirty="0" smtClean="0"/>
              <a:t>or a relation from </a:t>
            </a:r>
            <a:r>
              <a:rPr lang="en-US" i="1" dirty="0" smtClean="0"/>
              <a:t>A</a:t>
            </a:r>
            <a:r>
              <a:rPr lang="en-US" dirty="0" smtClean="0"/>
              <a:t> to </a:t>
            </a:r>
            <a:r>
              <a:rPr lang="en-US" i="1" dirty="0" smtClean="0"/>
              <a:t>A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Suppose that </a:t>
            </a:r>
            <a:r>
              <a:rPr lang="en-US" i="1" dirty="0" smtClean="0"/>
              <a:t>   A = </a:t>
            </a:r>
            <a:r>
              <a:rPr lang="en-US" dirty="0" smtClean="0"/>
              <a:t>{</a:t>
            </a:r>
            <a:r>
              <a:rPr lang="en-US" i="1" dirty="0" err="1" smtClean="0"/>
              <a:t>a,b,c</a:t>
            </a:r>
            <a:r>
              <a:rPr lang="en-US" dirty="0" smtClean="0"/>
              <a:t>}. Then</a:t>
            </a:r>
            <a:r>
              <a:rPr lang="en-US" i="1" dirty="0" smtClean="0"/>
              <a:t> R = </a:t>
            </a:r>
            <a:r>
              <a:rPr lang="en-US" dirty="0" smtClean="0"/>
              <a:t>{(</a:t>
            </a:r>
            <a:r>
              <a:rPr lang="en-US" i="1" dirty="0" err="1" smtClean="0"/>
              <a:t>a,a</a:t>
            </a:r>
            <a:r>
              <a:rPr lang="en-US" dirty="0" smtClean="0"/>
              <a:t>)</a:t>
            </a:r>
            <a:r>
              <a:rPr lang="en-US" i="1" dirty="0" smtClean="0"/>
              <a:t>,</a:t>
            </a:r>
            <a:r>
              <a:rPr lang="en-US" dirty="0" smtClean="0"/>
              <a:t>(</a:t>
            </a:r>
            <a:r>
              <a:rPr lang="en-US" i="1" dirty="0" err="1" smtClean="0"/>
              <a:t>a,b</a:t>
            </a:r>
            <a:r>
              <a:rPr lang="en-US" dirty="0" smtClean="0"/>
              <a:t>)</a:t>
            </a:r>
            <a:r>
              <a:rPr lang="en-US" i="1" dirty="0" smtClean="0"/>
              <a:t>, </a:t>
            </a:r>
            <a:r>
              <a:rPr lang="en-US" dirty="0" smtClean="0"/>
              <a:t>(</a:t>
            </a:r>
            <a:r>
              <a:rPr lang="en-US" i="1" dirty="0" err="1" smtClean="0"/>
              <a:t>a,c</a:t>
            </a:r>
            <a:r>
              <a:rPr lang="en-US" dirty="0" smtClean="0"/>
              <a:t>)} is a relation on </a:t>
            </a:r>
            <a:r>
              <a:rPr lang="en-US" i="1" dirty="0" smtClean="0"/>
              <a:t>A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Let  </a:t>
            </a:r>
            <a:r>
              <a:rPr lang="en-US" i="1" dirty="0" smtClean="0"/>
              <a:t>A = </a:t>
            </a:r>
            <a:r>
              <a:rPr lang="en-US" dirty="0" smtClean="0"/>
              <a:t>{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1, 2, 3, 4</a:t>
            </a:r>
            <a:r>
              <a:rPr lang="en-US" dirty="0" smtClean="0"/>
              <a:t>}. The ordered pairs in the relation                  R 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/>
              <a:t>= {(</a:t>
            </a:r>
            <a:r>
              <a:rPr lang="en-US" i="1" dirty="0" err="1" smtClean="0"/>
              <a:t>a</a:t>
            </a:r>
            <a:r>
              <a:rPr lang="en-US" dirty="0" err="1" smtClean="0"/>
              <a:t>,</a:t>
            </a:r>
            <a:r>
              <a:rPr lang="en-US" i="1" dirty="0" err="1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divides </a:t>
            </a:r>
            <a:r>
              <a:rPr lang="en-US" i="1" dirty="0" smtClean="0">
                <a:latin typeface="Cambria Math"/>
                <a:ea typeface="Cambria Math"/>
              </a:rPr>
              <a:t>b</a:t>
            </a:r>
            <a:r>
              <a:rPr lang="en-US" dirty="0" smtClean="0">
                <a:latin typeface="Cambria Math"/>
                <a:ea typeface="Cambria Math"/>
              </a:rPr>
              <a:t>} are</a:t>
            </a:r>
          </a:p>
          <a:p>
            <a:pPr lvl="1">
              <a:buNone/>
            </a:pPr>
            <a:r>
              <a:rPr lang="en-US" dirty="0" smtClean="0">
                <a:latin typeface="Cambria Math"/>
                <a:ea typeface="Cambria Math"/>
              </a:rPr>
              <a:t>     (1,1), (1, 2), (1,3), (1, 4), (2, 2), (2, 4), (3, 3), and  (4, 4).</a:t>
            </a:r>
            <a:endParaRPr lang="en-US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Binary Relation on a Set (</a:t>
            </a:r>
            <a:r>
              <a:rPr lang="en-US" i="1" dirty="0" smtClean="0"/>
              <a:t>cont.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lvl="2" indent="-274320">
              <a:buClr>
                <a:schemeClr val="accent3"/>
              </a:buClr>
              <a:buSzPct val="95000"/>
              <a:buNone/>
            </a:pPr>
            <a:r>
              <a:rPr lang="en-US" b="1" dirty="0" smtClean="0"/>
              <a:t>    </a:t>
            </a:r>
            <a:r>
              <a:rPr lang="en-US" sz="2400" b="1" dirty="0" smtClean="0"/>
              <a:t>Question</a:t>
            </a:r>
            <a:r>
              <a:rPr lang="en-US" sz="2400" dirty="0" smtClean="0"/>
              <a:t>: How many relations are there on a set </a:t>
            </a:r>
            <a:r>
              <a:rPr lang="en-US" sz="2400" i="1" dirty="0" smtClean="0"/>
              <a:t>A</a:t>
            </a:r>
            <a:r>
              <a:rPr lang="en-US" sz="2400" dirty="0" smtClean="0"/>
              <a:t>?</a:t>
            </a:r>
            <a:r>
              <a:rPr lang="en-US" sz="2400" b="1" dirty="0" smtClean="0"/>
              <a:t> </a:t>
            </a:r>
          </a:p>
          <a:p>
            <a:pPr marL="274320" lvl="2" indent="-274320">
              <a:buClr>
                <a:schemeClr val="accent3"/>
              </a:buClr>
              <a:buSzPct val="95000"/>
              <a:buNone/>
            </a:pPr>
            <a:endParaRPr lang="en-US" sz="2400" b="1" dirty="0" smtClean="0"/>
          </a:p>
          <a:p>
            <a:pPr marL="274320" lvl="2" indent="0">
              <a:spcBef>
                <a:spcPts val="0"/>
              </a:spcBef>
              <a:buNone/>
            </a:pPr>
            <a:r>
              <a:rPr lang="en-US" sz="2400" b="1" dirty="0" smtClean="0"/>
              <a:t>Solution</a:t>
            </a:r>
            <a:r>
              <a:rPr lang="en-US" sz="2400" dirty="0" smtClean="0"/>
              <a:t>:  Because a relation on </a:t>
            </a:r>
            <a:r>
              <a:rPr lang="en-US" sz="2400" i="1" dirty="0" smtClean="0"/>
              <a:t>A</a:t>
            </a:r>
            <a:r>
              <a:rPr lang="en-US" sz="2400" dirty="0" smtClean="0"/>
              <a:t> is the same thing as a subset of </a:t>
            </a:r>
            <a:r>
              <a:rPr lang="en-US" sz="2400" i="1" dirty="0" smtClean="0"/>
              <a:t>A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Cambria Math"/>
                <a:ea typeface="Cambria Math"/>
              </a:rPr>
              <a:t>⨉</a:t>
            </a:r>
            <a:r>
              <a:rPr lang="en-US" sz="2400" dirty="0" smtClean="0"/>
              <a:t> </a:t>
            </a:r>
            <a:r>
              <a:rPr lang="en-US" sz="2400" i="1" dirty="0" smtClean="0"/>
              <a:t>A</a:t>
            </a:r>
            <a:r>
              <a:rPr lang="en-US" sz="2400" dirty="0" smtClean="0"/>
              <a:t>, we count the subsets of </a:t>
            </a:r>
            <a:r>
              <a:rPr lang="en-US" sz="2400" i="1" dirty="0" smtClean="0"/>
              <a:t>A </a:t>
            </a:r>
            <a:r>
              <a:rPr lang="en-US" sz="2400" dirty="0" smtClean="0">
                <a:latin typeface="Cambria Math"/>
                <a:ea typeface="Cambria Math"/>
              </a:rPr>
              <a:t>×</a:t>
            </a:r>
            <a:r>
              <a:rPr lang="en-US" sz="2400" dirty="0" smtClean="0"/>
              <a:t> </a:t>
            </a:r>
            <a:r>
              <a:rPr lang="en-US" sz="2400" i="1" dirty="0" smtClean="0"/>
              <a:t>A</a:t>
            </a:r>
            <a:r>
              <a:rPr lang="en-US" sz="2400" dirty="0" smtClean="0"/>
              <a:t>.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2400" dirty="0" smtClean="0">
                <a:ea typeface="Cambria Math" pitchFamily="18" charset="0"/>
              </a:rPr>
              <a:t>Since            </a:t>
            </a:r>
            <a:r>
              <a:rPr lang="en-US" sz="2400" i="1" dirty="0" smtClean="0"/>
              <a:t>A </a:t>
            </a:r>
            <a:r>
              <a:rPr lang="en-US" sz="2400" dirty="0" smtClean="0">
                <a:latin typeface="Cambria Math"/>
                <a:ea typeface="Cambria Math"/>
              </a:rPr>
              <a:t>×</a:t>
            </a:r>
            <a:r>
              <a:rPr lang="en-US" sz="2400" dirty="0" smtClean="0"/>
              <a:t> </a:t>
            </a:r>
            <a:r>
              <a:rPr lang="en-US" sz="2400" i="1" dirty="0" smtClean="0"/>
              <a:t>A</a:t>
            </a:r>
            <a:r>
              <a:rPr lang="en-US" sz="2400" dirty="0" smtClean="0">
                <a:ea typeface="Cambria Math" pitchFamily="18" charset="0"/>
              </a:rPr>
              <a:t> has </a:t>
            </a:r>
            <a:r>
              <a:rPr lang="en-US" sz="2400" i="1" dirty="0" smtClean="0">
                <a:ea typeface="Cambria Math" pitchFamily="18" charset="0"/>
              </a:rPr>
              <a:t>n</a:t>
            </a:r>
            <a:r>
              <a:rPr lang="en-US" sz="2400" baseline="30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400" dirty="0" smtClean="0">
                <a:ea typeface="Cambria Math" pitchFamily="18" charset="0"/>
              </a:rPr>
              <a:t> elements when </a:t>
            </a:r>
            <a:r>
              <a:rPr lang="en-US" sz="2400" i="1" dirty="0" smtClean="0">
                <a:ea typeface="Cambria Math" pitchFamily="18" charset="0"/>
              </a:rPr>
              <a:t>A</a:t>
            </a:r>
            <a:r>
              <a:rPr lang="en-US" sz="2400" dirty="0" smtClean="0">
                <a:ea typeface="Cambria Math" pitchFamily="18" charset="0"/>
              </a:rPr>
              <a:t> has </a:t>
            </a:r>
            <a:r>
              <a:rPr lang="en-US" sz="2400" i="1" dirty="0" smtClean="0">
                <a:ea typeface="Cambria Math" pitchFamily="18" charset="0"/>
              </a:rPr>
              <a:t>n</a:t>
            </a:r>
            <a:r>
              <a:rPr lang="en-US" sz="2400" dirty="0" smtClean="0">
                <a:ea typeface="Cambria Math" pitchFamily="18" charset="0"/>
              </a:rPr>
              <a:t> elements, and a set with </a:t>
            </a:r>
            <a:r>
              <a:rPr lang="en-US" sz="2400" i="1" dirty="0" smtClean="0">
                <a:ea typeface="Cambria Math" pitchFamily="18" charset="0"/>
              </a:rPr>
              <a:t>m</a:t>
            </a:r>
            <a:r>
              <a:rPr lang="en-US" sz="2400" dirty="0" smtClean="0">
                <a:ea typeface="Cambria Math" pitchFamily="18" charset="0"/>
              </a:rPr>
              <a:t> elements has </a:t>
            </a:r>
            <a:r>
              <a:rPr lang="en-US" sz="24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400" i="1" baseline="30000" dirty="0" smtClean="0">
                <a:ea typeface="Cambria Math" pitchFamily="18" charset="0"/>
              </a:rPr>
              <a:t>m</a:t>
            </a:r>
            <a:r>
              <a:rPr lang="en-US" sz="2400" dirty="0" smtClean="0">
                <a:ea typeface="Cambria Math" pitchFamily="18" charset="0"/>
              </a:rPr>
              <a:t> subsets, there are         subsets of  </a:t>
            </a:r>
            <a:r>
              <a:rPr lang="en-US" sz="2400" i="1" dirty="0" smtClean="0"/>
              <a:t>A </a:t>
            </a:r>
            <a:r>
              <a:rPr lang="en-US" sz="2400" dirty="0" smtClean="0">
                <a:latin typeface="Cambria Math"/>
                <a:ea typeface="Cambria Math"/>
              </a:rPr>
              <a:t>×</a:t>
            </a:r>
            <a:r>
              <a:rPr lang="en-US" sz="2400" dirty="0" smtClean="0"/>
              <a:t> </a:t>
            </a:r>
            <a:r>
              <a:rPr lang="en-US" sz="2400" i="1" dirty="0" smtClean="0"/>
              <a:t>A</a:t>
            </a:r>
            <a:r>
              <a:rPr lang="en-US" sz="2400" dirty="0" smtClean="0">
                <a:ea typeface="Cambria Math" pitchFamily="18" charset="0"/>
              </a:rPr>
              <a:t>. Therefore,  there are        relations on a set </a:t>
            </a:r>
            <a:r>
              <a:rPr lang="en-US" sz="2400" i="1" dirty="0" smtClean="0">
                <a:ea typeface="Cambria Math" pitchFamily="18" charset="0"/>
              </a:rPr>
              <a:t>A</a:t>
            </a:r>
            <a:r>
              <a:rPr lang="en-US" sz="2400" dirty="0" smtClean="0">
                <a:ea typeface="Cambria Math" pitchFamily="18" charset="0"/>
              </a:rPr>
              <a:t>.</a:t>
            </a:r>
          </a:p>
          <a:p>
            <a:pPr>
              <a:buNone/>
            </a:pPr>
            <a:endParaRPr lang="en-US" sz="2400" dirty="0"/>
          </a:p>
        </p:txBody>
      </p:sp>
      <p:graphicFrame>
        <p:nvGraphicFramePr>
          <p:cNvPr id="40964" name="Object 4"/>
          <p:cNvGraphicFramePr>
            <a:graphicFrameLocks noChangeAspect="1"/>
          </p:cNvGraphicFramePr>
          <p:nvPr/>
        </p:nvGraphicFramePr>
        <p:xfrm>
          <a:off x="6324600" y="3733800"/>
          <a:ext cx="612775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6" name="Equation" r:id="rId3" imgW="203040" imgH="241200" progId="Equation.DSMT4">
                  <p:embed/>
                </p:oleObj>
              </mc:Choice>
              <mc:Fallback>
                <p:oleObj name="Equation" r:id="rId3" imgW="203040" imgH="2412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3733800"/>
                        <a:ext cx="612775" cy="728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5" name="Object 5"/>
          <p:cNvGraphicFramePr>
            <a:graphicFrameLocks noChangeAspect="1"/>
          </p:cNvGraphicFramePr>
          <p:nvPr/>
        </p:nvGraphicFramePr>
        <p:xfrm>
          <a:off x="4419600" y="4114800"/>
          <a:ext cx="612775" cy="728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7" name="Equation" r:id="rId5" imgW="203040" imgH="241200" progId="Equation.DSMT4">
                  <p:embed/>
                </p:oleObj>
              </mc:Choice>
              <mc:Fallback>
                <p:oleObj name="Equation" r:id="rId5" imgW="203040" imgH="241200" progId="Equation.DSMT4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4114800"/>
                        <a:ext cx="612775" cy="728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Binary Relations on a Set (</a:t>
            </a:r>
            <a:r>
              <a:rPr lang="en-US" i="1" dirty="0" smtClean="0"/>
              <a:t>cont</a:t>
            </a:r>
            <a:r>
              <a:rPr lang="en-US" dirty="0" smtClean="0"/>
              <a:t>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Example</a:t>
            </a:r>
            <a:r>
              <a:rPr lang="en-US" dirty="0" smtClean="0"/>
              <a:t>: Consider these relations on the set of integers:</a:t>
            </a:r>
          </a:p>
          <a:p>
            <a:pPr lvl="1">
              <a:buNone/>
            </a:pP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≤ </a:t>
            </a:r>
            <a:r>
              <a:rPr lang="en-US" i="1" dirty="0" smtClean="0">
                <a:latin typeface="Cambria Math"/>
                <a:ea typeface="Cambria Math"/>
              </a:rPr>
              <a:t>b</a:t>
            </a:r>
            <a:r>
              <a:rPr lang="en-US" dirty="0" smtClean="0">
                <a:latin typeface="Cambria Math"/>
                <a:ea typeface="Cambria Math"/>
              </a:rPr>
              <a:t>},</a:t>
            </a:r>
            <a:r>
              <a:rPr lang="en-US" i="1" dirty="0" smtClean="0"/>
              <a:t>                            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4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= </a:t>
            </a:r>
            <a:r>
              <a:rPr lang="en-US" i="1" dirty="0" smtClean="0">
                <a:latin typeface="Cambria Math"/>
                <a:ea typeface="Cambria Math"/>
              </a:rPr>
              <a:t>b</a:t>
            </a:r>
            <a:r>
              <a:rPr lang="en-US" dirty="0" smtClean="0">
                <a:latin typeface="Cambria Math"/>
                <a:ea typeface="Cambria Math"/>
              </a:rPr>
              <a:t>},</a:t>
            </a:r>
          </a:p>
          <a:p>
            <a:pPr lvl="1">
              <a:buNone/>
            </a:pP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&gt; </a:t>
            </a:r>
            <a:r>
              <a:rPr lang="en-US" i="1" dirty="0" smtClean="0">
                <a:latin typeface="Cambria Math"/>
                <a:ea typeface="Cambria Math"/>
              </a:rPr>
              <a:t>b</a:t>
            </a:r>
            <a:r>
              <a:rPr lang="en-US" dirty="0" smtClean="0">
                <a:latin typeface="Cambria Math"/>
                <a:ea typeface="Cambria Math"/>
              </a:rPr>
              <a:t>},</a:t>
            </a:r>
            <a:r>
              <a:rPr lang="en-US" i="1" dirty="0" smtClean="0"/>
              <a:t>                            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5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= </a:t>
            </a:r>
            <a:r>
              <a:rPr lang="en-US" i="1" dirty="0" smtClean="0">
                <a:latin typeface="Cambria Math"/>
                <a:ea typeface="Cambria Math"/>
              </a:rPr>
              <a:t>b </a:t>
            </a:r>
            <a:r>
              <a:rPr lang="en-US" dirty="0" smtClean="0">
                <a:latin typeface="Cambria Math"/>
                <a:ea typeface="Cambria Math"/>
              </a:rPr>
              <a:t>+ 1},</a:t>
            </a:r>
            <a:endParaRPr lang="en-US" dirty="0" smtClean="0"/>
          </a:p>
          <a:p>
            <a:pPr lvl="1">
              <a:buNone/>
            </a:pP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3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= </a:t>
            </a:r>
            <a:r>
              <a:rPr lang="en-US" i="1" dirty="0" smtClean="0">
                <a:latin typeface="Cambria Math"/>
                <a:ea typeface="Cambria Math"/>
              </a:rPr>
              <a:t>b  </a:t>
            </a:r>
            <a:r>
              <a:rPr lang="en-US" dirty="0" smtClean="0">
                <a:latin typeface="Cambria Math"/>
                <a:ea typeface="Cambria Math"/>
              </a:rPr>
              <a:t>or</a:t>
            </a:r>
            <a:r>
              <a:rPr lang="en-US" i="1" dirty="0" smtClean="0">
                <a:latin typeface="Cambria Math"/>
                <a:ea typeface="Cambria Math"/>
              </a:rPr>
              <a:t> a </a:t>
            </a:r>
            <a:r>
              <a:rPr lang="en-US" dirty="0" smtClean="0">
                <a:latin typeface="Cambria Math"/>
                <a:ea typeface="Cambria Math"/>
              </a:rPr>
              <a:t>=</a:t>
            </a:r>
            <a:r>
              <a:rPr lang="en-US" i="1" dirty="0" smtClean="0">
                <a:latin typeface="Cambria Math"/>
                <a:ea typeface="Cambria Math"/>
              </a:rPr>
              <a:t> −b</a:t>
            </a:r>
            <a:r>
              <a:rPr lang="en-US" dirty="0" smtClean="0">
                <a:latin typeface="Cambria Math"/>
                <a:ea typeface="Cambria Math"/>
              </a:rPr>
              <a:t>},        </a:t>
            </a:r>
            <a:r>
              <a:rPr lang="en-US" i="1" dirty="0" smtClean="0"/>
              <a:t> 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6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+ </a:t>
            </a:r>
            <a:r>
              <a:rPr lang="en-US" i="1" dirty="0" smtClean="0"/>
              <a:t>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≤ 3}.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>
              <a:latin typeface="Cambria Math"/>
              <a:ea typeface="Cambria Math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>
                <a:latin typeface="Cambria Math"/>
                <a:ea typeface="Cambria Math"/>
              </a:rPr>
              <a:t>Which of these relations contain each of the pairs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>
                <a:latin typeface="Cambria Math"/>
                <a:ea typeface="Cambria Math"/>
              </a:rPr>
              <a:t>                         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None/>
            </a:pPr>
            <a:r>
              <a:rPr lang="en-US" dirty="0" smtClean="0">
                <a:latin typeface="Cambria Math"/>
                <a:ea typeface="Cambria Math"/>
              </a:rPr>
              <a:t>           (1,1), (1, 2), (2, 1), (1, −1), and (2, 2)?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 Solution</a:t>
            </a:r>
            <a:r>
              <a:rPr lang="en-US" dirty="0" smtClean="0"/>
              <a:t>: Checking the conditions that define each relation, we see that the pair </a:t>
            </a:r>
            <a:r>
              <a:rPr lang="en-US" dirty="0" smtClean="0">
                <a:latin typeface="Cambria Math"/>
                <a:ea typeface="Cambria Math"/>
              </a:rPr>
              <a:t>(1,1) is in</a:t>
            </a:r>
            <a:r>
              <a:rPr lang="en-US" i="1" dirty="0" smtClean="0"/>
              <a:t> 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>
                <a:latin typeface="Cambria Math"/>
                <a:ea typeface="Cambria Math"/>
              </a:rPr>
              <a:t>,</a:t>
            </a:r>
            <a:r>
              <a:rPr lang="en-US" i="1" dirty="0" smtClean="0"/>
              <a:t> 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>
                <a:latin typeface="Cambria Math"/>
                <a:ea typeface="Cambria Math"/>
              </a:rPr>
              <a:t>, </a:t>
            </a: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4 </a:t>
            </a:r>
            <a:r>
              <a:rPr lang="en-US" dirty="0" smtClean="0">
                <a:latin typeface="Cambria Math"/>
                <a:ea typeface="Cambria Math"/>
              </a:rPr>
              <a:t>, and </a:t>
            </a: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6</a:t>
            </a:r>
            <a:r>
              <a:rPr lang="en-US" dirty="0" smtClean="0">
                <a:latin typeface="Cambria Math"/>
                <a:ea typeface="Cambria Math"/>
              </a:rPr>
              <a:t>: (1,2) is in</a:t>
            </a:r>
            <a:r>
              <a:rPr lang="en-US" i="1" dirty="0" smtClean="0"/>
              <a:t> 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i="1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and </a:t>
            </a: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6</a:t>
            </a:r>
            <a:r>
              <a:rPr lang="en-US" dirty="0" smtClean="0">
                <a:latin typeface="Cambria Math"/>
                <a:ea typeface="Cambria Math"/>
              </a:rPr>
              <a:t>: (2,1) is in</a:t>
            </a:r>
            <a:r>
              <a:rPr lang="en-US" i="1" dirty="0" smtClean="0"/>
              <a:t> 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>
                <a:latin typeface="Cambria Math"/>
                <a:ea typeface="Cambria Math"/>
              </a:rPr>
              <a:t>, </a:t>
            </a: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dirty="0" smtClean="0">
                <a:latin typeface="Cambria Math"/>
                <a:ea typeface="Cambria Math"/>
              </a:rPr>
              <a:t>,</a:t>
            </a:r>
            <a:r>
              <a:rPr lang="en-US" i="1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and </a:t>
            </a: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6</a:t>
            </a:r>
            <a:r>
              <a:rPr lang="en-US" dirty="0" smtClean="0">
                <a:latin typeface="Cambria Math"/>
                <a:ea typeface="Cambria Math"/>
              </a:rPr>
              <a:t>: (1, −1) is in</a:t>
            </a:r>
            <a:r>
              <a:rPr lang="en-US" i="1" dirty="0" smtClean="0"/>
              <a:t> 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>
                <a:latin typeface="Cambria Math"/>
                <a:ea typeface="Cambria Math"/>
              </a:rPr>
              <a:t>, </a:t>
            </a: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>
                <a:latin typeface="Cambria Math"/>
                <a:ea typeface="Cambria Math"/>
              </a:rPr>
              <a:t>,</a:t>
            </a:r>
            <a:r>
              <a:rPr lang="en-US" i="1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and </a:t>
            </a: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6</a:t>
            </a:r>
            <a:r>
              <a:rPr lang="en-US" dirty="0" smtClean="0">
                <a:latin typeface="Cambria Math"/>
                <a:ea typeface="Cambria Math"/>
              </a:rPr>
              <a:t> : (2,2) is in</a:t>
            </a:r>
            <a:r>
              <a:rPr lang="en-US" i="1" dirty="0" smtClean="0"/>
              <a:t> 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>
                <a:latin typeface="Cambria Math"/>
                <a:ea typeface="Cambria Math"/>
              </a:rPr>
              <a:t>, </a:t>
            </a: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>
                <a:latin typeface="Cambria Math"/>
                <a:ea typeface="Cambria Math"/>
              </a:rPr>
              <a:t>,</a:t>
            </a:r>
            <a:r>
              <a:rPr lang="en-US" i="1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and </a:t>
            </a: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dirty="0" smtClean="0">
                <a:latin typeface="Cambria Math"/>
                <a:ea typeface="Cambria Math"/>
              </a:rPr>
              <a:t>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66800" y="3276600"/>
            <a:ext cx="6629400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Note that these relations are on an infinite set and each of these relations is an infinite set.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Reflexive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  Definition: </a:t>
            </a:r>
            <a:r>
              <a:rPr lang="en-US" i="1" dirty="0" smtClean="0"/>
              <a:t>R</a:t>
            </a:r>
            <a:r>
              <a:rPr lang="en-US" b="1" dirty="0" smtClean="0"/>
              <a:t> </a:t>
            </a:r>
            <a:r>
              <a:rPr lang="en-US" dirty="0" smtClean="0"/>
              <a:t>is </a:t>
            </a:r>
            <a:r>
              <a:rPr lang="en-US" i="1" dirty="0" smtClean="0"/>
              <a:t>reflexive</a:t>
            </a:r>
            <a:r>
              <a:rPr lang="en-US" dirty="0" smtClean="0"/>
              <a:t> </a:t>
            </a:r>
            <a:r>
              <a:rPr lang="en-US" dirty="0" err="1" smtClean="0"/>
              <a:t>iff</a:t>
            </a:r>
            <a:r>
              <a:rPr lang="en-US" dirty="0" smtClean="0"/>
              <a:t> (</a:t>
            </a:r>
            <a:r>
              <a:rPr lang="en-US" i="1" dirty="0" smtClean="0"/>
              <a:t>a, a</a:t>
            </a:r>
            <a:r>
              <a:rPr lang="en-US" dirty="0" smtClean="0"/>
              <a:t>)</a:t>
            </a:r>
            <a:r>
              <a:rPr lang="en-US" i="1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∊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i="1" dirty="0" smtClean="0">
                <a:ea typeface="Cambria Math"/>
              </a:rPr>
              <a:t>R</a:t>
            </a:r>
            <a:r>
              <a:rPr lang="en-US" i="1" dirty="0" smtClean="0">
                <a:latin typeface="+mj-lt"/>
                <a:ea typeface="Cambria Math"/>
              </a:rPr>
              <a:t> </a:t>
            </a:r>
            <a:r>
              <a:rPr lang="en-US" dirty="0" smtClean="0">
                <a:ea typeface="Cambria Math"/>
              </a:rPr>
              <a:t>for every element       </a:t>
            </a:r>
            <a:r>
              <a:rPr lang="en-US" i="1" dirty="0" smtClean="0">
                <a:latin typeface="+mj-lt"/>
                <a:ea typeface="Cambria Math"/>
              </a:rPr>
              <a:t>a </a:t>
            </a:r>
            <a:r>
              <a:rPr lang="en-US" dirty="0" smtClean="0">
                <a:latin typeface="Cambria Math"/>
                <a:ea typeface="Cambria Math"/>
              </a:rPr>
              <a:t>∊ </a:t>
            </a:r>
            <a:r>
              <a:rPr lang="en-US" dirty="0" smtClean="0">
                <a:ea typeface="Cambria Math"/>
              </a:rPr>
              <a:t>A</a:t>
            </a:r>
            <a:r>
              <a:rPr lang="en-US" dirty="0" smtClean="0">
                <a:latin typeface="Cambria Math"/>
                <a:ea typeface="Cambria Math"/>
              </a:rPr>
              <a:t>. </a:t>
            </a:r>
            <a:r>
              <a:rPr lang="en-US" dirty="0" smtClean="0">
                <a:ea typeface="Cambria Math"/>
              </a:rPr>
              <a:t>Written symbolically, R is reflexive if and only if </a:t>
            </a:r>
          </a:p>
          <a:p>
            <a:pPr>
              <a:buNone/>
            </a:pPr>
            <a:r>
              <a:rPr lang="en-US" dirty="0" smtClean="0">
                <a:ea typeface="Cambria Math"/>
              </a:rPr>
              <a:t>           </a:t>
            </a:r>
            <a:r>
              <a:rPr lang="en-US" dirty="0" smtClean="0">
                <a:latin typeface="Cambria Math"/>
                <a:ea typeface="Cambria Math"/>
              </a:rPr>
              <a:t>∀</a:t>
            </a:r>
            <a:r>
              <a:rPr lang="en-US" i="1" dirty="0" smtClean="0"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[</a:t>
            </a:r>
            <a:r>
              <a:rPr lang="en-US" dirty="0" smtClean="0">
                <a:ea typeface="Cambria Math"/>
              </a:rPr>
              <a:t>x </a:t>
            </a:r>
            <a:r>
              <a:rPr lang="en-US" dirty="0" smtClean="0">
                <a:latin typeface="Cambria Math"/>
                <a:ea typeface="Cambria Math"/>
              </a:rPr>
              <a:t>∊ </a:t>
            </a:r>
            <a:r>
              <a:rPr lang="en-US" i="1" dirty="0" smtClean="0">
                <a:ea typeface="Cambria Math"/>
              </a:rPr>
              <a:t>U</a:t>
            </a:r>
            <a:r>
              <a:rPr lang="en-US" dirty="0" smtClean="0">
                <a:latin typeface="Cambria Math"/>
                <a:ea typeface="Cambria Math"/>
              </a:rPr>
              <a:t> ⟶ (</a:t>
            </a:r>
            <a:r>
              <a:rPr lang="en-US" i="1" dirty="0" smtClean="0"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, </a:t>
            </a:r>
            <a:r>
              <a:rPr lang="en-US" i="1" dirty="0" smtClean="0"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) ∊ 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]</a:t>
            </a:r>
          </a:p>
          <a:p>
            <a:pPr>
              <a:buNone/>
            </a:pPr>
            <a:r>
              <a:rPr lang="en-US" b="1" dirty="0" smtClean="0">
                <a:ea typeface="Cambria Math"/>
              </a:rPr>
              <a:t>   Example</a:t>
            </a:r>
            <a:r>
              <a:rPr lang="en-US" dirty="0" smtClean="0">
                <a:ea typeface="Cambria Math"/>
              </a:rPr>
              <a:t>: The following relations  on the integers are reflexive:</a:t>
            </a:r>
          </a:p>
          <a:p>
            <a:pPr lvl="1">
              <a:buNone/>
            </a:pP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≤ </a:t>
            </a:r>
            <a:r>
              <a:rPr lang="en-US" i="1" dirty="0" smtClean="0">
                <a:latin typeface="Cambria Math"/>
                <a:ea typeface="Cambria Math"/>
              </a:rPr>
              <a:t>b</a:t>
            </a:r>
            <a:r>
              <a:rPr lang="en-US" dirty="0" smtClean="0">
                <a:latin typeface="Cambria Math"/>
                <a:ea typeface="Cambria Math"/>
              </a:rPr>
              <a:t>},</a:t>
            </a:r>
          </a:p>
          <a:p>
            <a:pPr lvl="1">
              <a:buNone/>
            </a:pP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3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= </a:t>
            </a:r>
            <a:r>
              <a:rPr lang="en-US" i="1" dirty="0" smtClean="0">
                <a:latin typeface="Cambria Math"/>
                <a:ea typeface="Cambria Math"/>
              </a:rPr>
              <a:t>b  </a:t>
            </a:r>
            <a:r>
              <a:rPr lang="en-US" dirty="0" smtClean="0">
                <a:latin typeface="Cambria Math"/>
                <a:ea typeface="Cambria Math"/>
              </a:rPr>
              <a:t>or</a:t>
            </a:r>
            <a:r>
              <a:rPr lang="en-US" i="1" dirty="0" smtClean="0">
                <a:latin typeface="Cambria Math"/>
                <a:ea typeface="Cambria Math"/>
              </a:rPr>
              <a:t> a </a:t>
            </a:r>
            <a:r>
              <a:rPr lang="en-US" dirty="0" smtClean="0">
                <a:latin typeface="Cambria Math"/>
                <a:ea typeface="Cambria Math"/>
              </a:rPr>
              <a:t>=</a:t>
            </a:r>
            <a:r>
              <a:rPr lang="en-US" i="1" dirty="0" smtClean="0">
                <a:latin typeface="Cambria Math"/>
                <a:ea typeface="Cambria Math"/>
              </a:rPr>
              <a:t> −b</a:t>
            </a:r>
            <a:r>
              <a:rPr lang="en-US" dirty="0" smtClean="0">
                <a:latin typeface="Cambria Math"/>
                <a:ea typeface="Cambria Math"/>
              </a:rPr>
              <a:t>},</a:t>
            </a:r>
            <a:endParaRPr lang="en-US" dirty="0" smtClean="0"/>
          </a:p>
          <a:p>
            <a:pPr lvl="1">
              <a:buNone/>
            </a:pP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4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= </a:t>
            </a:r>
            <a:r>
              <a:rPr lang="en-US" i="1" dirty="0" smtClean="0">
                <a:latin typeface="Cambria Math"/>
                <a:ea typeface="Cambria Math"/>
              </a:rPr>
              <a:t>b</a:t>
            </a:r>
            <a:r>
              <a:rPr lang="en-US" dirty="0" smtClean="0">
                <a:latin typeface="Cambria Math"/>
                <a:ea typeface="Cambria Math"/>
              </a:rPr>
              <a:t>}.</a:t>
            </a:r>
          </a:p>
          <a:p>
            <a:pPr lvl="1">
              <a:buNone/>
            </a:pPr>
            <a:r>
              <a:rPr lang="en-US" dirty="0" smtClean="0">
                <a:latin typeface="Cambria Math"/>
                <a:ea typeface="Cambria Math"/>
              </a:rPr>
              <a:t>The following relations are not reflexive:</a:t>
            </a:r>
          </a:p>
          <a:p>
            <a:pPr lvl="1">
              <a:buNone/>
            </a:pP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&gt; </a:t>
            </a:r>
            <a:r>
              <a:rPr lang="en-US" i="1" dirty="0" smtClean="0">
                <a:latin typeface="Cambria Math"/>
                <a:ea typeface="Cambria Math"/>
              </a:rPr>
              <a:t>b</a:t>
            </a:r>
            <a:r>
              <a:rPr lang="en-US" dirty="0" smtClean="0">
                <a:latin typeface="Cambria Math"/>
                <a:ea typeface="Cambria Math"/>
              </a:rPr>
              <a:t>}  (note that  3 ≯ 3),</a:t>
            </a:r>
          </a:p>
          <a:p>
            <a:pPr lvl="1">
              <a:buNone/>
            </a:pP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5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= </a:t>
            </a:r>
            <a:r>
              <a:rPr lang="en-US" i="1" dirty="0" smtClean="0">
                <a:latin typeface="Cambria Math"/>
                <a:ea typeface="Cambria Math"/>
              </a:rPr>
              <a:t>b </a:t>
            </a:r>
            <a:r>
              <a:rPr lang="en-US" dirty="0" smtClean="0">
                <a:latin typeface="Cambria Math"/>
                <a:ea typeface="Cambria Math"/>
              </a:rPr>
              <a:t>+ 1} (note that  3 ≠3 + 1),</a:t>
            </a:r>
          </a:p>
          <a:p>
            <a:pPr lvl="1">
              <a:buNone/>
            </a:pP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6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+ </a:t>
            </a:r>
            <a:r>
              <a:rPr lang="en-US" i="1" dirty="0" smtClean="0"/>
              <a:t>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≤ 3}  (note that 4  + 4 ≰ 3).</a:t>
            </a:r>
          </a:p>
          <a:p>
            <a:pPr lvl="1">
              <a:buNone/>
            </a:pPr>
            <a:endParaRPr lang="en-US" dirty="0" smtClean="0">
              <a:latin typeface="Cambria Math"/>
              <a:ea typeface="Cambria Math"/>
            </a:endParaRPr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endParaRPr lang="en-US" dirty="0" smtClean="0">
              <a:ea typeface="Cambria Math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9200" y="3429000"/>
            <a:ext cx="3352800" cy="73866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ambria Math"/>
                <a:ea typeface="Cambria Math"/>
              </a:rPr>
              <a:t>If </a:t>
            </a:r>
            <a:r>
              <a:rPr lang="en-US" sz="1400" i="1" dirty="0" smtClean="0">
                <a:ea typeface="Cambria Math"/>
              </a:rPr>
              <a:t>A</a:t>
            </a:r>
            <a:r>
              <a:rPr lang="en-US" sz="1400" dirty="0" smtClean="0">
                <a:latin typeface="Cambria Math"/>
                <a:ea typeface="Cambria Math"/>
              </a:rPr>
              <a:t> = ∅ </a:t>
            </a:r>
            <a:r>
              <a:rPr lang="en-US" sz="1400" dirty="0" smtClean="0">
                <a:ea typeface="Cambria Math"/>
              </a:rPr>
              <a:t> then the empty relation is reflexive vacuously. That is the empty relation on an empty set is reflexive!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Symmetric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   Definition:</a:t>
            </a:r>
            <a:r>
              <a:rPr lang="en-US" dirty="0" smtClean="0"/>
              <a:t> </a:t>
            </a:r>
            <a:r>
              <a:rPr lang="en-US" i="1" dirty="0" smtClean="0"/>
              <a:t>R</a:t>
            </a:r>
            <a:r>
              <a:rPr lang="en-US" dirty="0" smtClean="0"/>
              <a:t> is </a:t>
            </a:r>
            <a:r>
              <a:rPr lang="en-US" i="1" dirty="0" smtClean="0"/>
              <a:t>symmetric</a:t>
            </a:r>
            <a:r>
              <a:rPr lang="en-US" dirty="0" smtClean="0"/>
              <a:t> </a:t>
            </a:r>
            <a:r>
              <a:rPr lang="en-US" dirty="0" err="1" smtClean="0"/>
              <a:t>iff</a:t>
            </a:r>
            <a:r>
              <a:rPr lang="en-US" dirty="0" smtClean="0"/>
              <a:t> (</a:t>
            </a:r>
            <a:r>
              <a:rPr lang="en-US" i="1" dirty="0" smtClean="0"/>
              <a:t>b, a</a:t>
            </a:r>
            <a:r>
              <a:rPr lang="en-US" dirty="0" smtClean="0"/>
              <a:t>)</a:t>
            </a:r>
            <a:r>
              <a:rPr lang="en-US" i="1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∊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i="1" dirty="0" smtClean="0">
                <a:ea typeface="Cambria Math"/>
              </a:rPr>
              <a:t>R </a:t>
            </a:r>
            <a:r>
              <a:rPr lang="en-US" dirty="0" smtClean="0">
                <a:ea typeface="Cambria Math"/>
              </a:rPr>
              <a:t>whenever (</a:t>
            </a:r>
            <a:r>
              <a:rPr lang="en-US" i="1" dirty="0" smtClean="0">
                <a:ea typeface="Cambria Math"/>
              </a:rPr>
              <a:t>a, b</a:t>
            </a:r>
            <a:r>
              <a:rPr lang="en-US" dirty="0" smtClean="0">
                <a:ea typeface="Cambria Math"/>
              </a:rPr>
              <a:t>)</a:t>
            </a:r>
            <a:r>
              <a:rPr lang="en-US" i="1" dirty="0" smtClean="0">
                <a:ea typeface="Cambria Math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∊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i="1" dirty="0" smtClean="0">
                <a:ea typeface="Cambria Math"/>
              </a:rPr>
              <a:t>R </a:t>
            </a:r>
            <a:r>
              <a:rPr lang="en-US" dirty="0" smtClean="0">
                <a:ea typeface="Cambria Math"/>
              </a:rPr>
              <a:t>for all </a:t>
            </a:r>
            <a:r>
              <a:rPr lang="en-US" i="1" dirty="0" smtClean="0">
                <a:ea typeface="Cambria Math"/>
              </a:rPr>
              <a:t>a, b</a:t>
            </a:r>
            <a:r>
              <a:rPr lang="en-US" dirty="0" smtClean="0">
                <a:ea typeface="Cambria Math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∊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i="1" dirty="0" smtClean="0">
                <a:ea typeface="Cambria Math"/>
              </a:rPr>
              <a:t>A.</a:t>
            </a:r>
            <a:r>
              <a:rPr lang="en-US" dirty="0" smtClean="0">
                <a:ea typeface="Cambria Math"/>
              </a:rPr>
              <a:t> Written symbolically, 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ea typeface="Cambria Math"/>
              </a:rPr>
              <a:t> is symmetric if and only if </a:t>
            </a:r>
            <a:endParaRPr lang="en-US" i="1" dirty="0" smtClean="0">
              <a:ea typeface="Cambria Math"/>
            </a:endParaRPr>
          </a:p>
          <a:p>
            <a:pPr lvl="1">
              <a:buNone/>
            </a:pPr>
            <a:r>
              <a:rPr lang="en-US" dirty="0" smtClean="0">
                <a:latin typeface="Cambria Math"/>
                <a:ea typeface="Cambria Math"/>
              </a:rPr>
              <a:t>       ∀</a:t>
            </a:r>
            <a:r>
              <a:rPr lang="en-US" i="1" dirty="0" smtClean="0">
                <a:ea typeface="Cambria Math"/>
              </a:rPr>
              <a:t>x </a:t>
            </a:r>
            <a:r>
              <a:rPr lang="en-US" dirty="0" smtClean="0">
                <a:latin typeface="Cambria Math"/>
                <a:ea typeface="Cambria Math"/>
              </a:rPr>
              <a:t>∀ </a:t>
            </a:r>
            <a:r>
              <a:rPr lang="en-US" i="1" dirty="0" smtClean="0">
                <a:ea typeface="Cambria Math"/>
              </a:rPr>
              <a:t>y</a:t>
            </a:r>
            <a:r>
              <a:rPr lang="en-US" dirty="0" smtClean="0">
                <a:latin typeface="Cambria Math"/>
                <a:ea typeface="Cambria Math"/>
              </a:rPr>
              <a:t> [(</a:t>
            </a:r>
            <a:r>
              <a:rPr lang="en-US" i="1" dirty="0" smtClean="0"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, </a:t>
            </a:r>
            <a:r>
              <a:rPr lang="en-US" i="1" dirty="0" smtClean="0">
                <a:ea typeface="Cambria Math"/>
              </a:rPr>
              <a:t>y</a:t>
            </a:r>
            <a:r>
              <a:rPr lang="en-US" dirty="0" smtClean="0">
                <a:latin typeface="Cambria Math"/>
                <a:ea typeface="Cambria Math"/>
              </a:rPr>
              <a:t>) ∊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 ⟶ (</a:t>
            </a:r>
            <a:r>
              <a:rPr lang="en-US" i="1" dirty="0" smtClean="0">
                <a:ea typeface="Cambria Math"/>
              </a:rPr>
              <a:t>y</a:t>
            </a:r>
            <a:r>
              <a:rPr lang="en-US" dirty="0" smtClean="0">
                <a:ea typeface="Cambria Math"/>
              </a:rPr>
              <a:t>, </a:t>
            </a:r>
            <a:r>
              <a:rPr lang="en-US" i="1" dirty="0" smtClean="0"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) ∊ 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]</a:t>
            </a:r>
          </a:p>
          <a:p>
            <a:pPr>
              <a:buNone/>
            </a:pPr>
            <a:r>
              <a:rPr lang="en-US" b="1" dirty="0" smtClean="0">
                <a:ea typeface="Cambria Math"/>
              </a:rPr>
              <a:t>   Example</a:t>
            </a:r>
            <a:r>
              <a:rPr lang="en-US" dirty="0" smtClean="0">
                <a:ea typeface="Cambria Math"/>
              </a:rPr>
              <a:t>: The following relations  on the integers are symmetric:</a:t>
            </a:r>
          </a:p>
          <a:p>
            <a:pPr lvl="1">
              <a:buNone/>
            </a:pP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3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= </a:t>
            </a:r>
            <a:r>
              <a:rPr lang="en-US" i="1" dirty="0" smtClean="0">
                <a:latin typeface="Cambria Math"/>
                <a:ea typeface="Cambria Math"/>
              </a:rPr>
              <a:t>b  </a:t>
            </a:r>
            <a:r>
              <a:rPr lang="en-US" dirty="0" smtClean="0">
                <a:latin typeface="Cambria Math"/>
                <a:ea typeface="Cambria Math"/>
              </a:rPr>
              <a:t>or</a:t>
            </a:r>
            <a:r>
              <a:rPr lang="en-US" i="1" dirty="0" smtClean="0">
                <a:latin typeface="Cambria Math"/>
                <a:ea typeface="Cambria Math"/>
              </a:rPr>
              <a:t> a </a:t>
            </a:r>
            <a:r>
              <a:rPr lang="en-US" dirty="0" smtClean="0">
                <a:latin typeface="Cambria Math"/>
                <a:ea typeface="Cambria Math"/>
              </a:rPr>
              <a:t>=</a:t>
            </a:r>
            <a:r>
              <a:rPr lang="en-US" i="1" dirty="0" smtClean="0">
                <a:latin typeface="Cambria Math"/>
                <a:ea typeface="Cambria Math"/>
              </a:rPr>
              <a:t> −b</a:t>
            </a:r>
            <a:r>
              <a:rPr lang="en-US" dirty="0" smtClean="0">
                <a:latin typeface="Cambria Math"/>
                <a:ea typeface="Cambria Math"/>
              </a:rPr>
              <a:t>},</a:t>
            </a:r>
            <a:endParaRPr lang="en-US" dirty="0" smtClean="0"/>
          </a:p>
          <a:p>
            <a:pPr lvl="1">
              <a:buNone/>
            </a:pP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4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= </a:t>
            </a:r>
            <a:r>
              <a:rPr lang="en-US" i="1" dirty="0" smtClean="0">
                <a:latin typeface="Cambria Math"/>
                <a:ea typeface="Cambria Math"/>
              </a:rPr>
              <a:t>b</a:t>
            </a:r>
            <a:r>
              <a:rPr lang="en-US" dirty="0" smtClean="0">
                <a:latin typeface="Cambria Math"/>
                <a:ea typeface="Cambria Math"/>
              </a:rPr>
              <a:t>},</a:t>
            </a:r>
            <a:endParaRPr lang="en-US" dirty="0" smtClean="0"/>
          </a:p>
          <a:p>
            <a:pPr lvl="1">
              <a:buNone/>
            </a:pP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6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+ </a:t>
            </a:r>
            <a:r>
              <a:rPr lang="en-US" i="1" dirty="0" smtClean="0"/>
              <a:t>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≤ 3}.</a:t>
            </a:r>
          </a:p>
          <a:p>
            <a:pPr lvl="1">
              <a:buNone/>
            </a:pPr>
            <a:r>
              <a:rPr lang="en-US" dirty="0" smtClean="0">
                <a:latin typeface="Cambria Math"/>
                <a:ea typeface="Cambria Math"/>
              </a:rPr>
              <a:t>The following are not symmetric:</a:t>
            </a:r>
          </a:p>
          <a:p>
            <a:pPr lvl="1">
              <a:buNone/>
            </a:pP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≤ </a:t>
            </a:r>
            <a:r>
              <a:rPr lang="en-US" i="1" dirty="0" smtClean="0">
                <a:latin typeface="Cambria Math"/>
                <a:ea typeface="Cambria Math"/>
              </a:rPr>
              <a:t>b</a:t>
            </a:r>
            <a:r>
              <a:rPr lang="en-US" dirty="0" smtClean="0">
                <a:latin typeface="Cambria Math"/>
                <a:ea typeface="Cambria Math"/>
              </a:rPr>
              <a:t>} (note that 3 ≤ 4, but 4 ≰ 3),</a:t>
            </a:r>
          </a:p>
          <a:p>
            <a:pPr lvl="1">
              <a:buNone/>
            </a:pP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&gt; </a:t>
            </a:r>
            <a:r>
              <a:rPr lang="en-US" i="1" dirty="0" smtClean="0">
                <a:latin typeface="Cambria Math"/>
                <a:ea typeface="Cambria Math"/>
              </a:rPr>
              <a:t>b</a:t>
            </a:r>
            <a:r>
              <a:rPr lang="en-US" dirty="0" smtClean="0">
                <a:latin typeface="Cambria Math"/>
                <a:ea typeface="Cambria Math"/>
              </a:rPr>
              <a:t>}  (note that 4 &gt; 3, but 3 ≯ 4),</a:t>
            </a:r>
          </a:p>
          <a:p>
            <a:pPr lvl="1">
              <a:buNone/>
            </a:pP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5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= </a:t>
            </a:r>
            <a:r>
              <a:rPr lang="en-US" i="1" dirty="0" smtClean="0">
                <a:latin typeface="Cambria Math"/>
                <a:ea typeface="Cambria Math"/>
              </a:rPr>
              <a:t>b </a:t>
            </a:r>
            <a:r>
              <a:rPr lang="en-US" dirty="0" smtClean="0">
                <a:latin typeface="Cambria Math"/>
                <a:ea typeface="Cambria Math"/>
              </a:rPr>
              <a:t>+ 1} (note that 4 = 3 + 1, but 3 ≠4 + 1).</a:t>
            </a:r>
          </a:p>
          <a:p>
            <a:pPr lvl="1">
              <a:buNone/>
            </a:pPr>
            <a:endParaRPr lang="en-US" dirty="0" smtClean="0">
              <a:latin typeface="Cambria Math"/>
              <a:ea typeface="Cambria Math"/>
            </a:endParaRPr>
          </a:p>
          <a:p>
            <a:pPr lvl="1">
              <a:buNone/>
            </a:pPr>
            <a:endParaRPr lang="en-US" dirty="0" smtClean="0">
              <a:latin typeface="Cambria Math"/>
              <a:ea typeface="Cambria Math"/>
            </a:endParaRPr>
          </a:p>
          <a:p>
            <a:pPr lvl="1">
              <a:buNone/>
            </a:pPr>
            <a:endParaRPr lang="en-US" dirty="0" smtClean="0">
              <a:latin typeface="Cambria Math"/>
              <a:ea typeface="Cambria Math"/>
            </a:endParaRPr>
          </a:p>
          <a:p>
            <a:pPr lvl="1">
              <a:buNone/>
            </a:pPr>
            <a:endParaRPr lang="en-US" dirty="0" smtClean="0">
              <a:latin typeface="Cambria Math"/>
              <a:ea typeface="Cambria Math"/>
            </a:endParaRPr>
          </a:p>
          <a:p>
            <a:pPr lvl="1">
              <a:buNone/>
            </a:pPr>
            <a:endParaRPr lang="en-US" dirty="0" smtClean="0">
              <a:latin typeface="Cambria Math"/>
              <a:ea typeface="Cambria Math"/>
            </a:endParaRPr>
          </a:p>
          <a:p>
            <a:pPr lvl="1">
              <a:buNone/>
            </a:pPr>
            <a:endParaRPr lang="en-US" dirty="0" smtClean="0">
              <a:latin typeface="Cambria Math"/>
              <a:ea typeface="Cambria Math"/>
            </a:endParaRPr>
          </a:p>
          <a:p>
            <a:pPr>
              <a:buNone/>
            </a:pPr>
            <a:endParaRPr lang="en-US" dirty="0" smtClean="0">
              <a:ea typeface="Cambria Math"/>
            </a:endParaRP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Transitive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   Definition: </a:t>
            </a:r>
            <a:r>
              <a:rPr lang="en-US" dirty="0" smtClean="0"/>
              <a:t>A relation </a:t>
            </a:r>
            <a:r>
              <a:rPr lang="en-US" i="1" dirty="0" smtClean="0"/>
              <a:t>R</a:t>
            </a:r>
            <a:r>
              <a:rPr lang="en-US" dirty="0" smtClean="0"/>
              <a:t> on a set </a:t>
            </a:r>
            <a:r>
              <a:rPr lang="en-US" i="1" dirty="0" smtClean="0"/>
              <a:t>A</a:t>
            </a:r>
            <a:r>
              <a:rPr lang="en-US" dirty="0" smtClean="0"/>
              <a:t> is called transitive if whenever 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</a:t>
            </a:r>
            <a:r>
              <a:rPr lang="en-US" dirty="0" smtClean="0">
                <a:latin typeface="Cambria Math"/>
                <a:ea typeface="Cambria Math"/>
              </a:rPr>
              <a:t>∊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i="1" dirty="0" smtClean="0">
                <a:ea typeface="Cambria Math"/>
              </a:rPr>
              <a:t>R</a:t>
            </a:r>
            <a:r>
              <a:rPr lang="en-US" b="1" i="1" dirty="0" smtClean="0">
                <a:ea typeface="Cambria Math"/>
              </a:rPr>
              <a:t> </a:t>
            </a:r>
            <a:r>
              <a:rPr lang="en-US" dirty="0" smtClean="0">
                <a:ea typeface="Cambria Math"/>
              </a:rPr>
              <a:t>and </a:t>
            </a:r>
            <a:r>
              <a:rPr lang="en-US" dirty="0" smtClean="0"/>
              <a:t>(</a:t>
            </a:r>
            <a:r>
              <a:rPr lang="en-US" i="1" dirty="0" smtClean="0"/>
              <a:t>b</a:t>
            </a:r>
            <a:r>
              <a:rPr lang="en-US" dirty="0" smtClean="0"/>
              <a:t>, </a:t>
            </a:r>
            <a:r>
              <a:rPr lang="en-US" i="1" dirty="0" smtClean="0"/>
              <a:t>c</a:t>
            </a:r>
            <a:r>
              <a:rPr lang="en-US" dirty="0" smtClean="0"/>
              <a:t>) </a:t>
            </a:r>
            <a:r>
              <a:rPr lang="en-US" dirty="0" smtClean="0">
                <a:latin typeface="Cambria Math"/>
                <a:ea typeface="Cambria Math"/>
              </a:rPr>
              <a:t>∊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ea typeface="Cambria Math"/>
              </a:rPr>
              <a:t>, then </a:t>
            </a:r>
            <a:r>
              <a:rPr lang="en-US" dirty="0" smtClean="0"/>
              <a:t>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c</a:t>
            </a:r>
            <a:r>
              <a:rPr lang="en-US" dirty="0" smtClean="0"/>
              <a:t>) </a:t>
            </a:r>
            <a:r>
              <a:rPr lang="en-US" dirty="0" smtClean="0">
                <a:latin typeface="Cambria Math"/>
                <a:ea typeface="Cambria Math"/>
              </a:rPr>
              <a:t>∊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ea typeface="Cambria Math"/>
              </a:rPr>
              <a:t>, for all </a:t>
            </a:r>
            <a:r>
              <a:rPr lang="en-US" i="1" dirty="0" smtClean="0">
                <a:ea typeface="Cambria Math"/>
              </a:rPr>
              <a:t>a</a:t>
            </a:r>
            <a:r>
              <a:rPr lang="en-US" dirty="0" smtClean="0">
                <a:ea typeface="Cambria Math"/>
              </a:rPr>
              <a:t>, </a:t>
            </a:r>
            <a:r>
              <a:rPr lang="en-US" i="1" dirty="0" smtClean="0">
                <a:ea typeface="Cambria Math"/>
              </a:rPr>
              <a:t>b</a:t>
            </a:r>
            <a:r>
              <a:rPr lang="en-US" dirty="0" smtClean="0">
                <a:ea typeface="Cambria Math"/>
              </a:rPr>
              <a:t>, </a:t>
            </a:r>
            <a:r>
              <a:rPr lang="en-US" i="1" dirty="0" smtClean="0">
                <a:ea typeface="Cambria Math"/>
              </a:rPr>
              <a:t>c</a:t>
            </a:r>
            <a:r>
              <a:rPr lang="en-US" dirty="0" smtClean="0">
                <a:ea typeface="Cambria Math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∊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i="1" dirty="0" smtClean="0">
                <a:ea typeface="Cambria Math"/>
              </a:rPr>
              <a:t>A</a:t>
            </a:r>
            <a:r>
              <a:rPr lang="en-US" dirty="0" smtClean="0">
                <a:ea typeface="Cambria Math"/>
              </a:rPr>
              <a:t>. Written symbolically, 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ea typeface="Cambria Math"/>
              </a:rPr>
              <a:t> is transitive if and only if </a:t>
            </a:r>
          </a:p>
          <a:p>
            <a:pPr lvl="1">
              <a:buNone/>
            </a:pPr>
            <a:r>
              <a:rPr lang="en-US" dirty="0" smtClean="0">
                <a:latin typeface="Cambria Math"/>
                <a:ea typeface="Cambria Math"/>
              </a:rPr>
              <a:t>      ∀</a:t>
            </a:r>
            <a:r>
              <a:rPr lang="en-US" i="1" dirty="0" smtClean="0">
                <a:ea typeface="Cambria Math"/>
              </a:rPr>
              <a:t>x </a:t>
            </a:r>
            <a:r>
              <a:rPr lang="en-US" dirty="0" smtClean="0">
                <a:latin typeface="Cambria Math"/>
                <a:ea typeface="Cambria Math"/>
              </a:rPr>
              <a:t>∀ </a:t>
            </a:r>
            <a:r>
              <a:rPr lang="en-US" i="1" dirty="0" smtClean="0">
                <a:ea typeface="Cambria Math"/>
              </a:rPr>
              <a:t>y</a:t>
            </a:r>
            <a:r>
              <a:rPr lang="en-US" dirty="0" smtClean="0">
                <a:latin typeface="Cambria Math"/>
                <a:ea typeface="Cambria Math"/>
              </a:rPr>
              <a:t> ∀</a:t>
            </a:r>
            <a:r>
              <a:rPr lang="en-US" i="1" dirty="0" smtClean="0">
                <a:ea typeface="Cambria Math"/>
              </a:rPr>
              <a:t>z</a:t>
            </a:r>
            <a:r>
              <a:rPr lang="en-US" dirty="0" smtClean="0">
                <a:latin typeface="Cambria Math"/>
                <a:ea typeface="Cambria Math"/>
              </a:rPr>
              <a:t>[(</a:t>
            </a:r>
            <a:r>
              <a:rPr lang="en-US" i="1" dirty="0" smtClean="0"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, </a:t>
            </a:r>
            <a:r>
              <a:rPr lang="en-US" i="1" dirty="0" smtClean="0">
                <a:ea typeface="Cambria Math"/>
              </a:rPr>
              <a:t>y</a:t>
            </a:r>
            <a:r>
              <a:rPr lang="en-US" dirty="0" smtClean="0">
                <a:latin typeface="Cambria Math"/>
                <a:ea typeface="Cambria Math"/>
              </a:rPr>
              <a:t>) ∊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 ∧ (</a:t>
            </a:r>
            <a:r>
              <a:rPr lang="en-US" i="1" dirty="0" smtClean="0">
                <a:ea typeface="Cambria Math"/>
              </a:rPr>
              <a:t>y</a:t>
            </a:r>
            <a:r>
              <a:rPr lang="en-US" dirty="0" smtClean="0">
                <a:latin typeface="Cambria Math"/>
                <a:ea typeface="Cambria Math"/>
              </a:rPr>
              <a:t>, </a:t>
            </a:r>
            <a:r>
              <a:rPr lang="en-US" i="1" dirty="0" smtClean="0">
                <a:ea typeface="Cambria Math"/>
              </a:rPr>
              <a:t>z</a:t>
            </a:r>
            <a:r>
              <a:rPr lang="en-US" dirty="0" smtClean="0">
                <a:latin typeface="Cambria Math"/>
                <a:ea typeface="Cambria Math"/>
              </a:rPr>
              <a:t>) ∊ R ⟶ (</a:t>
            </a:r>
            <a:r>
              <a:rPr lang="en-US" i="1" dirty="0" smtClean="0">
                <a:ea typeface="Cambria Math"/>
              </a:rPr>
              <a:t>x</a:t>
            </a:r>
            <a:r>
              <a:rPr lang="en-US" dirty="0" smtClean="0">
                <a:latin typeface="Cambria Math"/>
                <a:ea typeface="Cambria Math"/>
              </a:rPr>
              <a:t>, </a:t>
            </a:r>
            <a:r>
              <a:rPr lang="en-US" i="1" dirty="0" smtClean="0">
                <a:ea typeface="Cambria Math"/>
              </a:rPr>
              <a:t>z</a:t>
            </a:r>
            <a:r>
              <a:rPr lang="en-US" dirty="0" smtClean="0">
                <a:latin typeface="Cambria Math"/>
                <a:ea typeface="Cambria Math"/>
              </a:rPr>
              <a:t>) ∊ </a:t>
            </a:r>
            <a:r>
              <a:rPr lang="en-US" i="1" dirty="0" smtClean="0">
                <a:ea typeface="Cambria Math"/>
              </a:rPr>
              <a:t>R</a:t>
            </a:r>
            <a:r>
              <a:rPr lang="en-US" dirty="0" smtClean="0">
                <a:latin typeface="Cambria Math"/>
                <a:ea typeface="Cambria Math"/>
              </a:rPr>
              <a:t> ]</a:t>
            </a:r>
            <a:endParaRPr lang="en-US" dirty="0" smtClean="0">
              <a:ea typeface="Cambria Math"/>
            </a:endParaRPr>
          </a:p>
          <a:p>
            <a:r>
              <a:rPr lang="en-US" b="1" dirty="0" smtClean="0">
                <a:ea typeface="Cambria Math"/>
              </a:rPr>
              <a:t>Example</a:t>
            </a:r>
            <a:r>
              <a:rPr lang="en-US" dirty="0" smtClean="0">
                <a:ea typeface="Cambria Math"/>
              </a:rPr>
              <a:t>: The following relations  on the integers are transitive:</a:t>
            </a:r>
          </a:p>
          <a:p>
            <a:pPr lvl="1">
              <a:buNone/>
            </a:pP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≤ </a:t>
            </a:r>
            <a:r>
              <a:rPr lang="en-US" i="1" dirty="0" smtClean="0">
                <a:latin typeface="Cambria Math"/>
                <a:ea typeface="Cambria Math"/>
              </a:rPr>
              <a:t>b</a:t>
            </a:r>
            <a:r>
              <a:rPr lang="en-US" dirty="0" smtClean="0">
                <a:latin typeface="Cambria Math"/>
                <a:ea typeface="Cambria Math"/>
              </a:rPr>
              <a:t>},</a:t>
            </a:r>
          </a:p>
          <a:p>
            <a:pPr lvl="1">
              <a:buNone/>
            </a:pP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&gt; </a:t>
            </a:r>
            <a:r>
              <a:rPr lang="en-US" i="1" dirty="0" smtClean="0">
                <a:latin typeface="Cambria Math"/>
                <a:ea typeface="Cambria Math"/>
              </a:rPr>
              <a:t>b</a:t>
            </a:r>
            <a:r>
              <a:rPr lang="en-US" dirty="0" smtClean="0">
                <a:latin typeface="Cambria Math"/>
                <a:ea typeface="Cambria Math"/>
              </a:rPr>
              <a:t>},</a:t>
            </a:r>
            <a:endParaRPr lang="en-US" dirty="0" smtClean="0"/>
          </a:p>
          <a:p>
            <a:pPr lvl="1">
              <a:buNone/>
            </a:pP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3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= </a:t>
            </a:r>
            <a:r>
              <a:rPr lang="en-US" i="1" dirty="0" smtClean="0">
                <a:latin typeface="Cambria Math"/>
                <a:ea typeface="Cambria Math"/>
              </a:rPr>
              <a:t>b  </a:t>
            </a:r>
            <a:r>
              <a:rPr lang="en-US" dirty="0" smtClean="0">
                <a:latin typeface="Cambria Math"/>
                <a:ea typeface="Cambria Math"/>
              </a:rPr>
              <a:t>or</a:t>
            </a:r>
            <a:r>
              <a:rPr lang="en-US" i="1" dirty="0" smtClean="0">
                <a:latin typeface="Cambria Math"/>
                <a:ea typeface="Cambria Math"/>
              </a:rPr>
              <a:t> a </a:t>
            </a:r>
            <a:r>
              <a:rPr lang="en-US" dirty="0" smtClean="0">
                <a:latin typeface="Cambria Math"/>
                <a:ea typeface="Cambria Math"/>
              </a:rPr>
              <a:t>=</a:t>
            </a:r>
            <a:r>
              <a:rPr lang="en-US" i="1" dirty="0" smtClean="0">
                <a:latin typeface="Cambria Math"/>
                <a:ea typeface="Cambria Math"/>
              </a:rPr>
              <a:t> −b</a:t>
            </a:r>
            <a:r>
              <a:rPr lang="en-US" dirty="0" smtClean="0">
                <a:latin typeface="Cambria Math"/>
                <a:ea typeface="Cambria Math"/>
              </a:rPr>
              <a:t>},</a:t>
            </a:r>
            <a:endParaRPr lang="en-US" dirty="0" smtClean="0"/>
          </a:p>
          <a:p>
            <a:pPr lvl="1">
              <a:buNone/>
            </a:pP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4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= </a:t>
            </a:r>
            <a:r>
              <a:rPr lang="en-US" i="1" dirty="0" smtClean="0">
                <a:latin typeface="Cambria Math"/>
                <a:ea typeface="Cambria Math"/>
              </a:rPr>
              <a:t>b</a:t>
            </a:r>
            <a:r>
              <a:rPr lang="en-US" dirty="0" smtClean="0">
                <a:latin typeface="Cambria Math"/>
                <a:ea typeface="Cambria Math"/>
              </a:rPr>
              <a:t>}.</a:t>
            </a:r>
          </a:p>
          <a:p>
            <a:pPr lvl="1">
              <a:buNone/>
            </a:pPr>
            <a:r>
              <a:rPr lang="en-US" dirty="0" smtClean="0">
                <a:latin typeface="Cambria Math"/>
                <a:ea typeface="Cambria Math"/>
              </a:rPr>
              <a:t>The following are not transitive:</a:t>
            </a:r>
          </a:p>
          <a:p>
            <a:pPr lvl="1">
              <a:buNone/>
            </a:pPr>
            <a:r>
              <a:rPr lang="en-US" dirty="0" smtClean="0">
                <a:latin typeface="Cambria Math"/>
                <a:ea typeface="Cambria Math"/>
              </a:rPr>
              <a:t> </a:t>
            </a: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5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= </a:t>
            </a:r>
            <a:r>
              <a:rPr lang="en-US" i="1" dirty="0" smtClean="0">
                <a:latin typeface="Cambria Math"/>
                <a:ea typeface="Cambria Math"/>
              </a:rPr>
              <a:t>b </a:t>
            </a:r>
            <a:r>
              <a:rPr lang="en-US" dirty="0" smtClean="0">
                <a:latin typeface="Cambria Math"/>
                <a:ea typeface="Cambria Math"/>
              </a:rPr>
              <a:t>+ 1} (note that both (3, 2) and (4, 3) belong to </a:t>
            </a: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dirty="0" smtClean="0">
                <a:latin typeface="Cambria Math"/>
                <a:ea typeface="Cambria Math"/>
              </a:rPr>
              <a:t>, but not (3,3)),</a:t>
            </a:r>
          </a:p>
          <a:p>
            <a:pPr lvl="1">
              <a:buNone/>
            </a:pPr>
            <a:r>
              <a:rPr lang="en-US" i="1" dirty="0" smtClean="0"/>
              <a:t> 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6 </a:t>
            </a:r>
            <a:r>
              <a:rPr lang="en-US" dirty="0" smtClean="0"/>
              <a:t>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+ </a:t>
            </a:r>
            <a:r>
              <a:rPr lang="en-US" i="1" dirty="0" smtClean="0"/>
              <a:t>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≤ 3} (note that both (2,1) and (1,2) belong to </a:t>
            </a:r>
            <a:r>
              <a:rPr lang="en-US" i="1" dirty="0" smtClean="0"/>
              <a:t>R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6</a:t>
            </a:r>
            <a:r>
              <a:rPr lang="en-US" dirty="0" smtClean="0">
                <a:latin typeface="Cambria Math"/>
                <a:ea typeface="Cambria Math"/>
              </a:rPr>
              <a:t>, but not (2,2)).</a:t>
            </a:r>
          </a:p>
          <a:p>
            <a:pPr lvl="1">
              <a:buNone/>
            </a:pPr>
            <a:endParaRPr lang="en-US" dirty="0" smtClean="0">
              <a:latin typeface="Cambria Math"/>
              <a:ea typeface="Cambria Math"/>
            </a:endParaRPr>
          </a:p>
          <a:p>
            <a:pPr lvl="1">
              <a:buNone/>
            </a:pPr>
            <a:endParaRPr lang="en-US" dirty="0" smtClean="0"/>
          </a:p>
          <a:p>
            <a:pPr>
              <a:buNone/>
            </a:pPr>
            <a:endParaRPr lang="en-US" b="1" dirty="0" smtClean="0">
              <a:ea typeface="Cambria Math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124200" y="3581400"/>
            <a:ext cx="7620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191000" y="3505200"/>
            <a:ext cx="34290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For every integer,</a:t>
            </a:r>
            <a:r>
              <a:rPr lang="en-US" i="1" dirty="0" smtClean="0"/>
              <a:t> 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≤ </a:t>
            </a:r>
            <a:r>
              <a:rPr lang="en-US" i="1" dirty="0" smtClean="0">
                <a:latin typeface="Cambria Math"/>
                <a:ea typeface="Cambria Math"/>
              </a:rPr>
              <a:t>b </a:t>
            </a:r>
          </a:p>
          <a:p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dirty="0" smtClean="0">
                <a:latin typeface="Cambria Math"/>
                <a:ea typeface="Cambria Math"/>
              </a:rPr>
              <a:t>and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≤ </a:t>
            </a:r>
            <a:r>
              <a:rPr lang="en-US" i="1" dirty="0" smtClean="0">
                <a:ea typeface="Cambria Math"/>
              </a:rPr>
              <a:t>c</a:t>
            </a:r>
            <a:r>
              <a:rPr lang="en-US" i="1" dirty="0" smtClean="0">
                <a:latin typeface="Cambria Math"/>
                <a:ea typeface="Cambria Math"/>
              </a:rPr>
              <a:t>, </a:t>
            </a:r>
            <a:r>
              <a:rPr lang="en-US" dirty="0" smtClean="0">
                <a:latin typeface="Cambria Math"/>
                <a:ea typeface="Cambria Math"/>
              </a:rPr>
              <a:t>then </a:t>
            </a:r>
            <a:r>
              <a:rPr lang="en-US" i="1" dirty="0" smtClean="0"/>
              <a:t>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≤ </a:t>
            </a:r>
            <a:r>
              <a:rPr lang="en-US" i="1" dirty="0" smtClean="0">
                <a:ea typeface="Cambria Math"/>
              </a:rPr>
              <a:t>c. </a:t>
            </a:r>
            <a:r>
              <a:rPr lang="en-US" i="1" dirty="0" smtClean="0">
                <a:latin typeface="Cambria Math"/>
                <a:ea typeface="Cambria Math"/>
              </a:rPr>
              <a:t> </a:t>
            </a:r>
            <a:r>
              <a:rPr lang="en-US" dirty="0" smtClean="0"/>
              <a:t>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Representing Relations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Section 9.3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Representing Relations using Matrices</a:t>
            </a:r>
          </a:p>
          <a:p>
            <a:r>
              <a:rPr lang="en-US" dirty="0" smtClean="0"/>
              <a:t>Representing Relations using Digraphs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Representing Relations Using 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 relation between finite sets can be represented using a zero-one matrix. </a:t>
            </a:r>
          </a:p>
          <a:p>
            <a:r>
              <a:rPr lang="en-US" dirty="0" smtClean="0"/>
              <a:t>Suppose </a:t>
            </a:r>
            <a:r>
              <a:rPr lang="en-US" i="1" dirty="0" smtClean="0"/>
              <a:t>R</a:t>
            </a:r>
            <a:r>
              <a:rPr lang="en-US" dirty="0" smtClean="0"/>
              <a:t> is a relation from </a:t>
            </a:r>
            <a:r>
              <a:rPr lang="en-US" i="1" dirty="0" smtClean="0"/>
              <a:t>A</a:t>
            </a:r>
            <a:r>
              <a:rPr lang="en-US" dirty="0" smtClean="0"/>
              <a:t> = {</a:t>
            </a:r>
            <a:r>
              <a:rPr lang="en-US" i="1" dirty="0" smtClean="0"/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 </a:t>
            </a:r>
            <a:r>
              <a:rPr lang="en-US" i="1" dirty="0" smtClean="0"/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, …, </a:t>
            </a:r>
            <a:r>
              <a:rPr lang="en-US" i="1" dirty="0" smtClean="0"/>
              <a:t>a</a:t>
            </a:r>
            <a:r>
              <a:rPr lang="en-US" i="1" baseline="-25000" dirty="0" smtClean="0"/>
              <a:t>m</a:t>
            </a:r>
            <a:r>
              <a:rPr lang="en-US" dirty="0" smtClean="0"/>
              <a:t>} to                         </a:t>
            </a:r>
            <a:r>
              <a:rPr lang="en-US" i="1" dirty="0" smtClean="0"/>
              <a:t>B</a:t>
            </a:r>
            <a:r>
              <a:rPr lang="en-US" dirty="0" smtClean="0"/>
              <a:t> = {</a:t>
            </a:r>
            <a:r>
              <a:rPr lang="en-US" i="1" dirty="0" smtClean="0"/>
              <a:t>b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, …, </a:t>
            </a:r>
            <a:r>
              <a:rPr lang="en-US" i="1" dirty="0" err="1" smtClean="0"/>
              <a:t>b</a:t>
            </a:r>
            <a:r>
              <a:rPr lang="en-US" i="1" baseline="-25000" dirty="0" err="1" smtClean="0"/>
              <a:t>n</a:t>
            </a:r>
            <a:r>
              <a:rPr lang="en-US" dirty="0" smtClean="0"/>
              <a:t>}.</a:t>
            </a:r>
          </a:p>
          <a:p>
            <a:pPr lvl="1"/>
            <a:r>
              <a:rPr lang="en-US" dirty="0" smtClean="0"/>
              <a:t>The elements of the two sets can be listed in any particular arbitrary order. When </a:t>
            </a:r>
            <a:r>
              <a:rPr lang="en-US" i="1" dirty="0" smtClean="0"/>
              <a:t>A</a:t>
            </a:r>
            <a:r>
              <a:rPr lang="en-US" dirty="0" smtClean="0"/>
              <a:t> = </a:t>
            </a:r>
            <a:r>
              <a:rPr lang="en-US" i="1" dirty="0" smtClean="0"/>
              <a:t>B</a:t>
            </a:r>
            <a:r>
              <a:rPr lang="en-US" dirty="0" smtClean="0"/>
              <a:t>, we use the same ordering. </a:t>
            </a:r>
          </a:p>
          <a:p>
            <a:r>
              <a:rPr lang="en-US" dirty="0" smtClean="0"/>
              <a:t>The relation </a:t>
            </a:r>
            <a:r>
              <a:rPr lang="en-US" i="1" dirty="0" smtClean="0"/>
              <a:t>R</a:t>
            </a:r>
            <a:r>
              <a:rPr lang="en-US" dirty="0" smtClean="0"/>
              <a:t> is represented by the matrix                                         </a:t>
            </a:r>
            <a:r>
              <a:rPr lang="en-US" i="1" dirty="0" smtClean="0"/>
              <a:t>M</a:t>
            </a:r>
            <a:r>
              <a:rPr lang="en-US" i="1" baseline="-25000" dirty="0" smtClean="0"/>
              <a:t>R</a:t>
            </a:r>
            <a:r>
              <a:rPr lang="en-US" dirty="0" smtClean="0"/>
              <a:t> = [</a:t>
            </a:r>
            <a:r>
              <a:rPr lang="en-US" i="1" dirty="0" err="1" smtClean="0"/>
              <a:t>m</a:t>
            </a:r>
            <a:r>
              <a:rPr lang="en-US" i="1" baseline="-25000" dirty="0" err="1" smtClean="0"/>
              <a:t>ij</a:t>
            </a:r>
            <a:r>
              <a:rPr lang="en-US" dirty="0" smtClean="0"/>
              <a:t>], where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matrix representing </a:t>
            </a:r>
            <a:r>
              <a:rPr lang="en-US" i="1" dirty="0" smtClean="0"/>
              <a:t>R</a:t>
            </a:r>
            <a:r>
              <a:rPr lang="en-US" dirty="0" smtClean="0"/>
              <a:t> has a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as its (</a:t>
            </a:r>
            <a:r>
              <a:rPr lang="en-US" i="1" dirty="0" err="1" smtClean="0"/>
              <a:t>i</a:t>
            </a:r>
            <a:r>
              <a:rPr lang="en-US" dirty="0" err="1" smtClean="0"/>
              <a:t>,</a:t>
            </a:r>
            <a:r>
              <a:rPr lang="en-US" i="1" dirty="0" err="1" smtClean="0"/>
              <a:t>j</a:t>
            </a:r>
            <a:r>
              <a:rPr lang="en-US" dirty="0" smtClean="0"/>
              <a:t>) entry when </a:t>
            </a:r>
            <a:r>
              <a:rPr lang="en-US" i="1" dirty="0" err="1" smtClean="0"/>
              <a:t>a</a:t>
            </a:r>
            <a:r>
              <a:rPr lang="en-US" i="1" baseline="-25000" dirty="0" err="1" smtClean="0"/>
              <a:t>i</a:t>
            </a:r>
            <a:r>
              <a:rPr lang="en-US" dirty="0" smtClean="0"/>
              <a:t> is related to </a:t>
            </a:r>
            <a:r>
              <a:rPr lang="en-US" i="1" dirty="0" err="1" smtClean="0"/>
              <a:t>b</a:t>
            </a:r>
            <a:r>
              <a:rPr lang="en-US" i="1" baseline="-25000" dirty="0" err="1" smtClean="0"/>
              <a:t>j</a:t>
            </a:r>
            <a:r>
              <a:rPr lang="en-US" i="1" dirty="0" smtClean="0"/>
              <a:t> </a:t>
            </a:r>
            <a:r>
              <a:rPr lang="en-US" dirty="0" smtClean="0"/>
              <a:t>and a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 if  </a:t>
            </a:r>
            <a:r>
              <a:rPr lang="en-US" i="1" dirty="0" err="1" smtClean="0"/>
              <a:t>a</a:t>
            </a:r>
            <a:r>
              <a:rPr lang="en-US" i="1" baseline="-25000" dirty="0" err="1" smtClean="0"/>
              <a:t>i</a:t>
            </a:r>
            <a:r>
              <a:rPr lang="en-US" dirty="0" smtClean="0"/>
              <a:t> is not related to </a:t>
            </a:r>
            <a:r>
              <a:rPr lang="en-US" i="1" dirty="0" err="1" smtClean="0"/>
              <a:t>b</a:t>
            </a:r>
            <a:r>
              <a:rPr lang="en-US" i="1" baseline="-25000" dirty="0" err="1" smtClean="0"/>
              <a:t>j</a:t>
            </a:r>
            <a:r>
              <a:rPr lang="en-US" dirty="0" smtClean="0"/>
              <a:t>. </a:t>
            </a:r>
            <a:endParaRPr lang="en-US" dirty="0"/>
          </a:p>
        </p:txBody>
      </p:sp>
      <p:pic>
        <p:nvPicPr>
          <p:cNvPr id="5" name="Picture 4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2971800" y="4572000"/>
            <a:ext cx="2760345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Examples of Representing Relations Using Matrices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: Suppose that </a:t>
            </a:r>
            <a:r>
              <a:rPr lang="en-US" i="1" dirty="0" smtClean="0"/>
              <a:t>A</a:t>
            </a:r>
            <a:r>
              <a:rPr lang="en-US" dirty="0" smtClean="0"/>
              <a:t> = {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1,2,3</a:t>
            </a:r>
            <a:r>
              <a:rPr lang="en-US" dirty="0" smtClean="0"/>
              <a:t>} and </a:t>
            </a:r>
            <a:r>
              <a:rPr lang="en-US" i="1" dirty="0" smtClean="0"/>
              <a:t>B</a:t>
            </a:r>
            <a:r>
              <a:rPr lang="en-US" dirty="0" smtClean="0"/>
              <a:t> = {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1,2</a:t>
            </a:r>
            <a:r>
              <a:rPr lang="en-US" dirty="0" smtClean="0"/>
              <a:t>}. Let  </a:t>
            </a:r>
            <a:r>
              <a:rPr lang="en-US" i="1" dirty="0" smtClean="0"/>
              <a:t>R</a:t>
            </a:r>
            <a:r>
              <a:rPr lang="en-US" dirty="0" smtClean="0"/>
              <a:t> be  the relation from </a:t>
            </a:r>
            <a:r>
              <a:rPr lang="en-US" i="1" dirty="0" smtClean="0"/>
              <a:t>A</a:t>
            </a:r>
            <a:r>
              <a:rPr lang="en-US" dirty="0" smtClean="0"/>
              <a:t> to </a:t>
            </a:r>
            <a:r>
              <a:rPr lang="en-US" i="1" dirty="0" smtClean="0"/>
              <a:t>B</a:t>
            </a:r>
            <a:r>
              <a:rPr lang="en-US" dirty="0" smtClean="0"/>
              <a:t> containing 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if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∈</a:t>
            </a:r>
            <a:r>
              <a:rPr lang="en-US" dirty="0" smtClean="0"/>
              <a:t> </a:t>
            </a:r>
            <a:r>
              <a:rPr lang="en-US" i="1" dirty="0" smtClean="0"/>
              <a:t>A</a:t>
            </a:r>
            <a:r>
              <a:rPr lang="en-US" dirty="0" smtClean="0"/>
              <a:t>,    </a:t>
            </a:r>
            <a:r>
              <a:rPr lang="en-US" i="1" dirty="0" smtClean="0"/>
              <a:t>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∈</a:t>
            </a:r>
            <a:r>
              <a:rPr lang="en-US" dirty="0" smtClean="0"/>
              <a:t>  </a:t>
            </a:r>
            <a:r>
              <a:rPr lang="en-US" i="1" dirty="0" smtClean="0"/>
              <a:t>B</a:t>
            </a:r>
            <a:r>
              <a:rPr lang="en-US" dirty="0" smtClean="0"/>
              <a:t>, and </a:t>
            </a:r>
            <a:r>
              <a:rPr lang="en-US" i="1" dirty="0" smtClean="0"/>
              <a:t>a</a:t>
            </a:r>
            <a:r>
              <a:rPr lang="en-US" dirty="0" smtClean="0"/>
              <a:t> &gt; </a:t>
            </a:r>
            <a:r>
              <a:rPr lang="en-US" i="1" dirty="0" smtClean="0"/>
              <a:t>b</a:t>
            </a:r>
            <a:r>
              <a:rPr lang="en-US" dirty="0" smtClean="0"/>
              <a:t>. What is the matrix representing </a:t>
            </a:r>
            <a:r>
              <a:rPr lang="en-US" i="1" dirty="0" smtClean="0"/>
              <a:t>R </a:t>
            </a:r>
            <a:r>
              <a:rPr lang="en-US" dirty="0" smtClean="0"/>
              <a:t> (assuming the ordering of elements is the same as the increasing numerical order)?</a:t>
            </a:r>
          </a:p>
          <a:p>
            <a:pPr>
              <a:buNone/>
            </a:pPr>
            <a:r>
              <a:rPr lang="en-US" b="1" dirty="0" smtClean="0"/>
              <a:t>   Solution: </a:t>
            </a:r>
            <a:r>
              <a:rPr lang="en-US" dirty="0" smtClean="0"/>
              <a:t>Because </a:t>
            </a:r>
            <a:r>
              <a:rPr lang="en-US" i="1" dirty="0" smtClean="0"/>
              <a:t>R</a:t>
            </a:r>
            <a:r>
              <a:rPr lang="en-US" dirty="0" smtClean="0"/>
              <a:t> = {(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2,1</a:t>
            </a:r>
            <a:r>
              <a:rPr lang="en-US" dirty="0" smtClean="0"/>
              <a:t>), 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3,1</a:t>
            </a:r>
            <a:r>
              <a:rPr lang="en-US" dirty="0" smtClean="0"/>
              <a:t>),(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3,2</a:t>
            </a:r>
            <a:r>
              <a:rPr lang="en-US" dirty="0" smtClean="0"/>
              <a:t>)}, the matrix is</a:t>
            </a:r>
            <a:endParaRPr lang="en-US" dirty="0"/>
          </a:p>
        </p:txBody>
      </p:sp>
      <p:pic>
        <p:nvPicPr>
          <p:cNvPr id="7" name="Picture 6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3505200" y="4648201"/>
            <a:ext cx="1927860" cy="9124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Examples of Representing Relations Using Matrices (</a:t>
            </a:r>
            <a:r>
              <a:rPr lang="en-US" i="1" dirty="0" smtClean="0"/>
              <a:t>cont.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   Example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: Let </a:t>
            </a:r>
            <a:r>
              <a:rPr lang="en-US" i="1" dirty="0" smtClean="0"/>
              <a:t>A</a:t>
            </a:r>
            <a:r>
              <a:rPr lang="en-US" dirty="0" smtClean="0"/>
              <a:t> = {</a:t>
            </a:r>
            <a:r>
              <a:rPr lang="en-US" i="1" dirty="0" smtClean="0"/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,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, </a:t>
            </a:r>
            <a:r>
              <a:rPr lang="en-US" i="1" dirty="0" smtClean="0">
                <a:ea typeface="Cambria Math" pitchFamily="18" charset="0"/>
              </a:rPr>
              <a:t>a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} and </a:t>
            </a:r>
            <a:r>
              <a:rPr lang="en-US" i="1" dirty="0" smtClean="0"/>
              <a:t>B</a:t>
            </a:r>
            <a:r>
              <a:rPr lang="en-US" dirty="0" smtClean="0"/>
              <a:t> = {</a:t>
            </a:r>
            <a:r>
              <a:rPr lang="en-US" i="1" dirty="0" smtClean="0"/>
              <a:t>b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,</a:t>
            </a:r>
            <a:r>
              <a:rPr lang="en-US" i="1" dirty="0" smtClean="0">
                <a:ea typeface="Cambria Math" pitchFamily="18" charset="0"/>
              </a:rPr>
              <a:t>b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, </a:t>
            </a:r>
            <a:r>
              <a:rPr lang="en-US" i="1" dirty="0" smtClean="0">
                <a:ea typeface="Cambria Math" pitchFamily="18" charset="0"/>
              </a:rPr>
              <a:t>b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, </a:t>
            </a:r>
            <a:r>
              <a:rPr lang="en-US" i="1" dirty="0" smtClean="0">
                <a:ea typeface="Cambria Math" pitchFamily="18" charset="0"/>
              </a:rPr>
              <a:t>b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, </a:t>
            </a:r>
            <a:r>
              <a:rPr lang="en-US" i="1" dirty="0" smtClean="0">
                <a:ea typeface="Cambria Math" pitchFamily="18" charset="0"/>
              </a:rPr>
              <a:t>b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dirty="0" smtClean="0"/>
              <a:t>}. Which ordered pairs are in the relation </a:t>
            </a:r>
            <a:r>
              <a:rPr lang="en-US" i="1" dirty="0" smtClean="0"/>
              <a:t>R</a:t>
            </a:r>
            <a:r>
              <a:rPr lang="en-US" dirty="0" smtClean="0"/>
              <a:t> represented by the matrix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 Solution: </a:t>
            </a:r>
            <a:r>
              <a:rPr lang="en-US" dirty="0" smtClean="0"/>
              <a:t>Because </a:t>
            </a:r>
            <a:r>
              <a:rPr lang="en-US" i="1" dirty="0" smtClean="0"/>
              <a:t>R</a:t>
            </a:r>
            <a:r>
              <a:rPr lang="en-US" dirty="0" smtClean="0"/>
              <a:t>  consists of those ordered pairs (</a:t>
            </a:r>
            <a:r>
              <a:rPr lang="en-US" i="1" dirty="0" err="1" smtClean="0"/>
              <a:t>a</a:t>
            </a:r>
            <a:r>
              <a:rPr lang="en-US" i="1" baseline="-25000" dirty="0" err="1" smtClean="0"/>
              <a:t>i</a:t>
            </a:r>
            <a:r>
              <a:rPr lang="en-US" dirty="0" smtClean="0"/>
              <a:t>, </a:t>
            </a:r>
            <a:r>
              <a:rPr lang="en-US" i="1" dirty="0" err="1" smtClean="0"/>
              <a:t>b</a:t>
            </a:r>
            <a:r>
              <a:rPr lang="en-US" i="1" baseline="-25000" dirty="0" err="1" smtClean="0"/>
              <a:t>j</a:t>
            </a:r>
            <a:r>
              <a:rPr lang="en-US" dirty="0" smtClean="0"/>
              <a:t>) with </a:t>
            </a:r>
            <a:r>
              <a:rPr lang="en-US" i="1" dirty="0" err="1" smtClean="0"/>
              <a:t>m</a:t>
            </a:r>
            <a:r>
              <a:rPr lang="en-US" i="1" baseline="-25000" dirty="0" err="1" smtClean="0"/>
              <a:t>ij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 it follows that: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000" i="1" dirty="0" smtClean="0"/>
              <a:t>          R </a:t>
            </a:r>
            <a:r>
              <a:rPr lang="en-US" sz="2000" dirty="0" smtClean="0"/>
              <a:t>= {(</a:t>
            </a:r>
            <a:r>
              <a:rPr lang="en-US" sz="2000" i="1" dirty="0" smtClean="0"/>
              <a:t>a</a:t>
            </a:r>
            <a:r>
              <a:rPr lang="en-US" sz="2000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2000" dirty="0" smtClean="0">
                <a:latin typeface="Cambria Math" pitchFamily="18" charset="0"/>
                <a:ea typeface="Cambria Math" pitchFamily="18" charset="0"/>
              </a:rPr>
              <a:t>,</a:t>
            </a:r>
            <a:r>
              <a:rPr lang="en-US" sz="2000" i="1" dirty="0" smtClean="0">
                <a:ea typeface="Cambria Math" pitchFamily="18" charset="0"/>
              </a:rPr>
              <a:t> b</a:t>
            </a:r>
            <a:r>
              <a:rPr lang="en-US" sz="2000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000" dirty="0" smtClean="0"/>
              <a:t>), (</a:t>
            </a:r>
            <a:r>
              <a:rPr lang="en-US" sz="2000" i="1" dirty="0" smtClean="0">
                <a:ea typeface="Cambria Math" pitchFamily="18" charset="0"/>
              </a:rPr>
              <a:t>a</a:t>
            </a:r>
            <a:r>
              <a:rPr lang="en-US" sz="2000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000" dirty="0" smtClean="0">
                <a:latin typeface="Cambria Math" pitchFamily="18" charset="0"/>
                <a:ea typeface="Cambria Math" pitchFamily="18" charset="0"/>
              </a:rPr>
              <a:t>,</a:t>
            </a:r>
            <a:r>
              <a:rPr lang="en-US" sz="2000" i="1" dirty="0" smtClean="0"/>
              <a:t> b</a:t>
            </a:r>
            <a:r>
              <a:rPr lang="en-US" sz="2000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2000" dirty="0" smtClean="0"/>
              <a:t>),(</a:t>
            </a:r>
            <a:r>
              <a:rPr lang="en-US" sz="2000" i="1" dirty="0" smtClean="0">
                <a:ea typeface="Cambria Math" pitchFamily="18" charset="0"/>
              </a:rPr>
              <a:t>a</a:t>
            </a:r>
            <a:r>
              <a:rPr lang="en-US" sz="2000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000" dirty="0" smtClean="0">
                <a:latin typeface="Cambria Math" pitchFamily="18" charset="0"/>
                <a:ea typeface="Cambria Math" pitchFamily="18" charset="0"/>
              </a:rPr>
              <a:t>,</a:t>
            </a:r>
            <a:r>
              <a:rPr lang="en-US" sz="2000" i="1" dirty="0" smtClean="0">
                <a:ea typeface="Cambria Math" pitchFamily="18" charset="0"/>
              </a:rPr>
              <a:t> b</a:t>
            </a:r>
            <a:r>
              <a:rPr lang="en-US" sz="2000" baseline="-25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sz="2000" dirty="0" smtClean="0"/>
              <a:t>), (</a:t>
            </a:r>
            <a:r>
              <a:rPr lang="en-US" sz="2000" i="1" dirty="0" smtClean="0">
                <a:ea typeface="Cambria Math" pitchFamily="18" charset="0"/>
              </a:rPr>
              <a:t>a</a:t>
            </a:r>
            <a:r>
              <a:rPr lang="en-US" sz="2000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2000" dirty="0" smtClean="0">
                <a:latin typeface="Cambria Math" pitchFamily="18" charset="0"/>
                <a:ea typeface="Cambria Math" pitchFamily="18" charset="0"/>
              </a:rPr>
              <a:t>,</a:t>
            </a:r>
            <a:r>
              <a:rPr lang="en-US" sz="2000" i="1" dirty="0" smtClean="0"/>
              <a:t> b</a:t>
            </a:r>
            <a:r>
              <a:rPr lang="en-US" sz="2000" baseline="-25000" dirty="0" smtClean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sz="2000" dirty="0" smtClean="0"/>
              <a:t>),(</a:t>
            </a:r>
            <a:r>
              <a:rPr lang="en-US" sz="2000" i="1" dirty="0" smtClean="0">
                <a:ea typeface="Cambria Math" pitchFamily="18" charset="0"/>
              </a:rPr>
              <a:t>a</a:t>
            </a:r>
            <a:r>
              <a:rPr lang="en-US" sz="2000" baseline="-25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sz="2000" dirty="0" smtClean="0">
                <a:latin typeface="Cambria Math" pitchFamily="18" charset="0"/>
                <a:ea typeface="Cambria Math" pitchFamily="18" charset="0"/>
              </a:rPr>
              <a:t>,</a:t>
            </a:r>
            <a:r>
              <a:rPr lang="en-US" sz="2000" i="1" dirty="0" smtClean="0">
                <a:ea typeface="Cambria Math" pitchFamily="18" charset="0"/>
              </a:rPr>
              <a:t> b</a:t>
            </a:r>
            <a:r>
              <a:rPr lang="en-US" sz="2000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2000" dirty="0" smtClean="0"/>
              <a:t>), {(</a:t>
            </a:r>
            <a:r>
              <a:rPr lang="en-US" sz="2000" i="1" dirty="0" smtClean="0"/>
              <a:t>a</a:t>
            </a:r>
            <a:r>
              <a:rPr lang="en-US" sz="2000" baseline="-25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sz="2000" dirty="0" smtClean="0">
                <a:latin typeface="Cambria Math" pitchFamily="18" charset="0"/>
                <a:ea typeface="Cambria Math" pitchFamily="18" charset="0"/>
              </a:rPr>
              <a:t>,</a:t>
            </a:r>
            <a:r>
              <a:rPr lang="en-US" sz="2000" i="1" dirty="0" smtClean="0">
                <a:ea typeface="Cambria Math" pitchFamily="18" charset="0"/>
              </a:rPr>
              <a:t> b</a:t>
            </a:r>
            <a:r>
              <a:rPr lang="en-US" sz="2000" baseline="-25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sz="2000" dirty="0" smtClean="0"/>
              <a:t>), (</a:t>
            </a:r>
            <a:r>
              <a:rPr lang="en-US" sz="2000" i="1" dirty="0" smtClean="0">
                <a:ea typeface="Cambria Math" pitchFamily="18" charset="0"/>
              </a:rPr>
              <a:t>a</a:t>
            </a:r>
            <a:r>
              <a:rPr lang="en-US" sz="2000" baseline="-25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sz="2000" dirty="0" smtClean="0">
                <a:latin typeface="Cambria Math" pitchFamily="18" charset="0"/>
                <a:ea typeface="Cambria Math" pitchFamily="18" charset="0"/>
              </a:rPr>
              <a:t>,</a:t>
            </a:r>
            <a:r>
              <a:rPr lang="en-US" sz="2000" i="1" dirty="0" smtClean="0"/>
              <a:t> b</a:t>
            </a:r>
            <a:r>
              <a:rPr lang="en-US" sz="2000" baseline="-25000" dirty="0" smtClean="0">
                <a:latin typeface="Cambria Math" pitchFamily="18" charset="0"/>
                <a:ea typeface="Cambria Math" pitchFamily="18" charset="0"/>
              </a:rPr>
              <a:t>5</a:t>
            </a:r>
            <a:r>
              <a:rPr lang="en-US" sz="2000" dirty="0" smtClean="0"/>
              <a:t>)}. </a:t>
            </a:r>
            <a:endParaRPr lang="en-US" sz="2000" dirty="0"/>
          </a:p>
        </p:txBody>
      </p:sp>
      <p:pic>
        <p:nvPicPr>
          <p:cNvPr id="6" name="Picture 5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3505200" y="3124200"/>
            <a:ext cx="3082290" cy="9124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Matrices of Relations on 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</a:t>
            </a:r>
            <a:r>
              <a:rPr lang="en-US" i="1" dirty="0" smtClean="0"/>
              <a:t>R</a:t>
            </a:r>
            <a:r>
              <a:rPr lang="en-US" dirty="0" smtClean="0"/>
              <a:t> is a reflexive relation, all the elements on the main diagonal of </a:t>
            </a:r>
            <a:r>
              <a:rPr lang="en-US" i="1" dirty="0" smtClean="0"/>
              <a:t>M</a:t>
            </a:r>
            <a:r>
              <a:rPr lang="en-US" i="1" baseline="-25000" dirty="0" smtClean="0"/>
              <a:t>R</a:t>
            </a:r>
            <a:r>
              <a:rPr lang="en-US" dirty="0" smtClean="0"/>
              <a:t> are equal to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 </a:t>
            </a:r>
            <a:r>
              <a:rPr lang="en-US" i="1" dirty="0" smtClean="0"/>
              <a:t>R</a:t>
            </a:r>
            <a:r>
              <a:rPr lang="en-US" dirty="0" smtClean="0"/>
              <a:t> is a symmetric relation, if and only if </a:t>
            </a:r>
            <a:r>
              <a:rPr lang="en-US" i="1" dirty="0" err="1" smtClean="0"/>
              <a:t>m</a:t>
            </a:r>
            <a:r>
              <a:rPr lang="en-US" i="1" baseline="-25000" dirty="0" err="1" smtClean="0"/>
              <a:t>ij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 </a:t>
            </a:r>
            <a:r>
              <a:rPr lang="en-US" dirty="0" smtClean="0"/>
              <a:t>whenever </a:t>
            </a:r>
            <a:r>
              <a:rPr lang="en-US" i="1" dirty="0" err="1" smtClean="0"/>
              <a:t>m</a:t>
            </a:r>
            <a:r>
              <a:rPr lang="en-US" i="1" baseline="-25000" dirty="0" err="1" smtClean="0"/>
              <a:t>ji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mtClean="0"/>
              <a:t>. </a:t>
            </a:r>
            <a:endParaRPr lang="en-US" dirty="0"/>
          </a:p>
        </p:txBody>
      </p:sp>
      <p:pic>
        <p:nvPicPr>
          <p:cNvPr id="4" name="Content Placeholder 3" descr="08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72200" y="2667000"/>
            <a:ext cx="819150" cy="832104"/>
          </a:xfrm>
          <a:prstGeom prst="rect">
            <a:avLst/>
          </a:prstGeom>
        </p:spPr>
      </p:pic>
      <p:pic>
        <p:nvPicPr>
          <p:cNvPr id="5" name="Content Placeholder 5" descr="08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38800" y="5334000"/>
            <a:ext cx="1937004" cy="9761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a Relation on a Set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: Suppose that the relation </a:t>
            </a:r>
            <a:r>
              <a:rPr lang="en-US" i="1" dirty="0" smtClean="0"/>
              <a:t>R</a:t>
            </a:r>
            <a:r>
              <a:rPr lang="en-US" dirty="0" smtClean="0"/>
              <a:t> on a set is represented by the matrix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Is </a:t>
            </a:r>
            <a:r>
              <a:rPr lang="en-US" i="1" dirty="0" smtClean="0"/>
              <a:t>R</a:t>
            </a:r>
            <a:r>
              <a:rPr lang="en-US" dirty="0" smtClean="0"/>
              <a:t> reflexive and/or symmetric?</a:t>
            </a:r>
          </a:p>
          <a:p>
            <a:pPr>
              <a:buNone/>
            </a:pPr>
            <a:r>
              <a:rPr lang="en-US" b="1" dirty="0" smtClean="0"/>
              <a:t>   Solution</a:t>
            </a:r>
            <a:r>
              <a:rPr lang="en-US" dirty="0" smtClean="0"/>
              <a:t>: Because all the diagonal elements are equal to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1</a:t>
            </a:r>
            <a:r>
              <a:rPr lang="en-US" dirty="0" smtClean="0"/>
              <a:t>, </a:t>
            </a:r>
            <a:r>
              <a:rPr lang="en-US" i="1" dirty="0" smtClean="0"/>
              <a:t>R</a:t>
            </a:r>
            <a:r>
              <a:rPr lang="en-US" dirty="0" smtClean="0"/>
              <a:t> is reflexive. Because </a:t>
            </a:r>
            <a:r>
              <a:rPr lang="en-US" i="1" dirty="0" smtClean="0"/>
              <a:t>M</a:t>
            </a:r>
            <a:r>
              <a:rPr lang="en-US" i="1" baseline="-25000" dirty="0" smtClean="0"/>
              <a:t>R</a:t>
            </a:r>
            <a:r>
              <a:rPr lang="en-US" dirty="0" smtClean="0"/>
              <a:t> is symmetric, </a:t>
            </a:r>
            <a:r>
              <a:rPr lang="en-US" i="1" dirty="0" smtClean="0"/>
              <a:t>R</a:t>
            </a:r>
            <a:r>
              <a:rPr lang="en-US" dirty="0" smtClean="0"/>
              <a:t> is symmetric. </a:t>
            </a:r>
          </a:p>
        </p:txBody>
      </p:sp>
      <p:pic>
        <p:nvPicPr>
          <p:cNvPr id="10" name="Picture 9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648200" y="2743200"/>
            <a:ext cx="2308860" cy="9124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Representing Relations Using Digraphs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A </a:t>
            </a:r>
            <a:r>
              <a:rPr lang="en-US" i="1" dirty="0" smtClean="0"/>
              <a:t>directed graph</a:t>
            </a:r>
            <a:r>
              <a:rPr lang="en-US" dirty="0" smtClean="0"/>
              <a:t>, or </a:t>
            </a:r>
            <a:r>
              <a:rPr lang="en-US" i="1" dirty="0" smtClean="0"/>
              <a:t>digraph</a:t>
            </a:r>
            <a:r>
              <a:rPr lang="en-US" dirty="0" smtClean="0"/>
              <a:t>, consists of a set </a:t>
            </a:r>
            <a:r>
              <a:rPr lang="en-US" i="1" dirty="0" smtClean="0"/>
              <a:t>V</a:t>
            </a:r>
            <a:r>
              <a:rPr lang="en-US" dirty="0" smtClean="0"/>
              <a:t> of </a:t>
            </a:r>
            <a:r>
              <a:rPr lang="en-US" i="1" dirty="0" smtClean="0"/>
              <a:t>vertices</a:t>
            </a:r>
            <a:r>
              <a:rPr lang="en-US" dirty="0" smtClean="0"/>
              <a:t> (or </a:t>
            </a:r>
            <a:r>
              <a:rPr lang="en-US" i="1" dirty="0" smtClean="0"/>
              <a:t>nodes</a:t>
            </a:r>
            <a:r>
              <a:rPr lang="en-US" dirty="0" smtClean="0"/>
              <a:t>) together with a set </a:t>
            </a:r>
            <a:r>
              <a:rPr lang="en-US" i="1" dirty="0" smtClean="0"/>
              <a:t>E</a:t>
            </a:r>
            <a:r>
              <a:rPr lang="en-US" dirty="0" smtClean="0"/>
              <a:t> of ordered pairs of elements of </a:t>
            </a:r>
            <a:r>
              <a:rPr lang="en-US" i="1" dirty="0" smtClean="0"/>
              <a:t>V</a:t>
            </a:r>
            <a:r>
              <a:rPr lang="en-US" dirty="0" smtClean="0"/>
              <a:t> called </a:t>
            </a:r>
            <a:r>
              <a:rPr lang="en-US" i="1" dirty="0" smtClean="0"/>
              <a:t>edges</a:t>
            </a:r>
            <a:r>
              <a:rPr lang="en-US" dirty="0" smtClean="0"/>
              <a:t> (or </a:t>
            </a:r>
            <a:r>
              <a:rPr lang="en-US" i="1" dirty="0" smtClean="0"/>
              <a:t>arcs</a:t>
            </a:r>
            <a:r>
              <a:rPr lang="en-US" dirty="0" smtClean="0"/>
              <a:t>). The vertex </a:t>
            </a:r>
            <a:r>
              <a:rPr lang="en-US" i="1" dirty="0" smtClean="0"/>
              <a:t>a</a:t>
            </a:r>
            <a:r>
              <a:rPr lang="en-US" dirty="0" smtClean="0"/>
              <a:t> is called the </a:t>
            </a:r>
            <a:r>
              <a:rPr lang="en-US" i="1" dirty="0" smtClean="0"/>
              <a:t>initial vertex</a:t>
            </a:r>
            <a:r>
              <a:rPr lang="en-US" dirty="0" smtClean="0"/>
              <a:t> of the edge 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), and the vertex </a:t>
            </a:r>
            <a:r>
              <a:rPr lang="en-US" i="1" dirty="0" smtClean="0"/>
              <a:t>b</a:t>
            </a:r>
            <a:r>
              <a:rPr lang="en-US" dirty="0" smtClean="0"/>
              <a:t> is called the </a:t>
            </a:r>
            <a:r>
              <a:rPr lang="en-US" i="1" dirty="0" smtClean="0"/>
              <a:t>terminal vertex </a:t>
            </a:r>
            <a:r>
              <a:rPr lang="en-US" dirty="0" smtClean="0"/>
              <a:t>of this edge.</a:t>
            </a:r>
          </a:p>
          <a:p>
            <a:pPr lvl="1"/>
            <a:r>
              <a:rPr lang="en-US" dirty="0" smtClean="0"/>
              <a:t>An edge of the form 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a</a:t>
            </a:r>
            <a:r>
              <a:rPr lang="en-US" dirty="0" smtClean="0"/>
              <a:t>) is called a </a:t>
            </a:r>
            <a:r>
              <a:rPr lang="en-US" i="1" dirty="0" smtClean="0"/>
              <a:t>loop</a:t>
            </a:r>
            <a:r>
              <a:rPr lang="en-US" dirty="0" smtClean="0"/>
              <a:t>.  </a:t>
            </a:r>
          </a:p>
          <a:p>
            <a:pPr>
              <a:buNone/>
            </a:pPr>
            <a:r>
              <a:rPr lang="en-US" b="1" dirty="0" smtClean="0"/>
              <a:t>    </a:t>
            </a:r>
          </a:p>
          <a:p>
            <a:pPr>
              <a:buNone/>
            </a:pPr>
            <a:r>
              <a:rPr lang="en-US" b="1" dirty="0" smtClean="0"/>
              <a:t>    Example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7</a:t>
            </a:r>
            <a:r>
              <a:rPr lang="en-US" dirty="0" smtClean="0"/>
              <a:t>:  A drawing of the directed graph with vertices 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, </a:t>
            </a:r>
            <a:r>
              <a:rPr lang="en-US" i="1" dirty="0" smtClean="0"/>
              <a:t>c</a:t>
            </a:r>
            <a:r>
              <a:rPr lang="en-US" dirty="0" smtClean="0"/>
              <a:t>, and </a:t>
            </a:r>
            <a:r>
              <a:rPr lang="en-US" i="1" dirty="0" smtClean="0"/>
              <a:t>d</a:t>
            </a:r>
            <a:r>
              <a:rPr lang="en-US" dirty="0" smtClean="0"/>
              <a:t>, and edges   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), 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d</a:t>
            </a:r>
            <a:r>
              <a:rPr lang="en-US" dirty="0" smtClean="0"/>
              <a:t>), (</a:t>
            </a:r>
            <a:r>
              <a:rPr lang="en-US" i="1" dirty="0" smtClean="0"/>
              <a:t>b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), (</a:t>
            </a:r>
            <a:r>
              <a:rPr lang="en-US" i="1" dirty="0" smtClean="0"/>
              <a:t>b</a:t>
            </a:r>
            <a:r>
              <a:rPr lang="en-US" dirty="0" smtClean="0"/>
              <a:t>, </a:t>
            </a:r>
            <a:r>
              <a:rPr lang="en-US" i="1" dirty="0" smtClean="0"/>
              <a:t>d</a:t>
            </a:r>
            <a:r>
              <a:rPr lang="en-US" dirty="0" smtClean="0"/>
              <a:t>), (</a:t>
            </a:r>
            <a:r>
              <a:rPr lang="en-US" i="1" dirty="0" smtClean="0"/>
              <a:t>c</a:t>
            </a:r>
            <a:r>
              <a:rPr lang="en-US" dirty="0" smtClean="0"/>
              <a:t>, a), (</a:t>
            </a:r>
            <a:r>
              <a:rPr lang="en-US" i="1" dirty="0" smtClean="0"/>
              <a:t>c,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), and (</a:t>
            </a:r>
            <a:r>
              <a:rPr lang="en-US" i="1" dirty="0" smtClean="0"/>
              <a:t>d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is shown here.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Content Placeholder 3" descr="08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95600" y="4419600"/>
            <a:ext cx="976122" cy="110871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Examples of Digraphs Representing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 Example 8</a:t>
            </a:r>
            <a:r>
              <a:rPr lang="en-US" dirty="0" smtClean="0"/>
              <a:t>: What are the ordered pairs in the relation </a:t>
            </a:r>
            <a:endParaRPr lang="en-US" i="1" dirty="0" smtClean="0"/>
          </a:p>
          <a:p>
            <a:pPr>
              <a:buNone/>
            </a:pPr>
            <a:r>
              <a:rPr lang="en-US" i="1" dirty="0" smtClean="0"/>
              <a:t>   </a:t>
            </a:r>
            <a:r>
              <a:rPr lang="en-US" dirty="0" smtClean="0"/>
              <a:t>represented by this directed graph?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Solution</a:t>
            </a:r>
            <a:r>
              <a:rPr lang="en-US" dirty="0" smtClean="0"/>
              <a:t>: The ordered pairs in the relation are</a:t>
            </a:r>
          </a:p>
          <a:p>
            <a:pPr>
              <a:buNone/>
            </a:pPr>
            <a:r>
              <a:rPr lang="en-US" sz="2800" i="1" dirty="0" smtClean="0"/>
              <a:t>   </a:t>
            </a:r>
            <a:r>
              <a:rPr lang="en-US" sz="2800" dirty="0" smtClean="0"/>
              <a:t>(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1, 3</a:t>
            </a:r>
            <a:r>
              <a:rPr lang="en-US" sz="2800" dirty="0" smtClean="0"/>
              <a:t>), (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1, 4</a:t>
            </a:r>
            <a:r>
              <a:rPr lang="en-US" sz="2800" dirty="0" smtClean="0"/>
              <a:t>), (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2, 1</a:t>
            </a:r>
            <a:r>
              <a:rPr lang="en-US" sz="2800" dirty="0" smtClean="0"/>
              <a:t>), (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2, 2</a:t>
            </a:r>
            <a:r>
              <a:rPr lang="en-US" sz="2800" dirty="0" smtClean="0"/>
              <a:t>), (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2, 3</a:t>
            </a:r>
            <a:r>
              <a:rPr lang="en-US" sz="2800" dirty="0" smtClean="0"/>
              <a:t>), (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3, 1</a:t>
            </a:r>
            <a:r>
              <a:rPr lang="en-US" sz="2800" dirty="0" smtClean="0"/>
              <a:t>), (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3, 3</a:t>
            </a:r>
            <a:r>
              <a:rPr lang="en-US" sz="2800" dirty="0" smtClean="0"/>
              <a:t>),        (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4, 1</a:t>
            </a:r>
            <a:r>
              <a:rPr lang="en-US" sz="2800" dirty="0" smtClean="0"/>
              <a:t>),  and (</a:t>
            </a:r>
            <a:r>
              <a:rPr lang="en-US" sz="2800" dirty="0" smtClean="0">
                <a:latin typeface="Cambria Math" pitchFamily="18" charset="0"/>
                <a:ea typeface="Cambria Math" pitchFamily="18" charset="0"/>
              </a:rPr>
              <a:t>4, 3</a:t>
            </a:r>
            <a:r>
              <a:rPr lang="en-US" sz="2800" dirty="0" smtClean="0"/>
              <a:t>)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6" name="Content Placeholder 5" descr="08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38600" y="2971800"/>
            <a:ext cx="994410" cy="10660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Determining which Properties a Relation has from its Digraph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33600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   </a:t>
            </a:r>
            <a:endParaRPr lang="en-US" i="1" dirty="0" smtClean="0"/>
          </a:p>
          <a:p>
            <a:r>
              <a:rPr lang="en-US" i="1" dirty="0" smtClean="0">
                <a:ea typeface="Cambria Math"/>
              </a:rPr>
              <a:t>Reflexivity</a:t>
            </a:r>
            <a:r>
              <a:rPr lang="en-US" dirty="0" smtClean="0">
                <a:ea typeface="Cambria Math"/>
              </a:rPr>
              <a:t>: A loop must be present at all vertices in the graph.</a:t>
            </a:r>
          </a:p>
          <a:p>
            <a:r>
              <a:rPr lang="en-US" i="1" dirty="0" smtClean="0">
                <a:ea typeface="Cambria Math"/>
              </a:rPr>
              <a:t>Symmetry</a:t>
            </a:r>
            <a:r>
              <a:rPr lang="en-US" dirty="0" smtClean="0">
                <a:latin typeface="Cambria Math"/>
                <a:ea typeface="Cambria Math"/>
              </a:rPr>
              <a:t>: If </a:t>
            </a:r>
            <a:r>
              <a:rPr lang="en-US" dirty="0" smtClean="0">
                <a:ea typeface="Cambria Math"/>
              </a:rPr>
              <a:t> (</a:t>
            </a:r>
            <a:r>
              <a:rPr lang="en-US" i="1" dirty="0" smtClean="0">
                <a:ea typeface="Cambria Math"/>
              </a:rPr>
              <a:t>x, y</a:t>
            </a:r>
            <a:r>
              <a:rPr lang="en-US" dirty="0" smtClean="0">
                <a:ea typeface="Cambria Math"/>
              </a:rPr>
              <a:t>) is an edge,</a:t>
            </a:r>
            <a:r>
              <a:rPr lang="en-US" i="1" dirty="0" smtClean="0">
                <a:ea typeface="Cambria Math"/>
              </a:rPr>
              <a:t> </a:t>
            </a:r>
            <a:r>
              <a:rPr lang="en-US" dirty="0" smtClean="0">
                <a:ea typeface="Cambria Math"/>
              </a:rPr>
              <a:t>then so is (</a:t>
            </a:r>
            <a:r>
              <a:rPr lang="en-US" i="1" dirty="0" smtClean="0">
                <a:ea typeface="Cambria Math"/>
              </a:rPr>
              <a:t>y, x</a:t>
            </a:r>
            <a:r>
              <a:rPr lang="en-US" dirty="0" smtClean="0">
                <a:ea typeface="Cambria Math"/>
              </a:rPr>
              <a:t>)</a:t>
            </a:r>
            <a:r>
              <a:rPr lang="en-US" i="1" dirty="0" smtClean="0">
                <a:ea typeface="Cambria Math"/>
              </a:rPr>
              <a:t>.</a:t>
            </a:r>
          </a:p>
          <a:p>
            <a:r>
              <a:rPr lang="en-US" i="1" dirty="0" smtClean="0">
                <a:ea typeface="Cambria Math"/>
              </a:rPr>
              <a:t>Transitivity</a:t>
            </a:r>
            <a:r>
              <a:rPr lang="en-US" dirty="0" smtClean="0">
                <a:latin typeface="Cambria Math"/>
                <a:ea typeface="Cambria Math"/>
              </a:rPr>
              <a:t>: If </a:t>
            </a:r>
            <a:r>
              <a:rPr lang="en-US" dirty="0" smtClean="0">
                <a:ea typeface="Cambria Math"/>
              </a:rPr>
              <a:t>(</a:t>
            </a:r>
            <a:r>
              <a:rPr lang="en-US" i="1" dirty="0" smtClean="0">
                <a:ea typeface="Cambria Math"/>
              </a:rPr>
              <a:t>x, y</a:t>
            </a:r>
            <a:r>
              <a:rPr lang="en-US" dirty="0" smtClean="0">
                <a:ea typeface="Cambria Math"/>
              </a:rPr>
              <a:t>) and (</a:t>
            </a:r>
            <a:r>
              <a:rPr lang="en-US" i="1" dirty="0" smtClean="0">
                <a:ea typeface="Cambria Math"/>
              </a:rPr>
              <a:t>y, z</a:t>
            </a:r>
            <a:r>
              <a:rPr lang="en-US" dirty="0" smtClean="0">
                <a:ea typeface="Cambria Math"/>
              </a:rPr>
              <a:t>)</a:t>
            </a:r>
            <a:r>
              <a:rPr lang="en-US" i="1" dirty="0" smtClean="0">
                <a:ea typeface="Cambria Math"/>
              </a:rPr>
              <a:t> </a:t>
            </a:r>
            <a:r>
              <a:rPr lang="en-US" dirty="0" smtClean="0">
                <a:ea typeface="Cambria Math"/>
              </a:rPr>
              <a:t>are edges, then </a:t>
            </a:r>
          </a:p>
          <a:p>
            <a:r>
              <a:rPr lang="en-US" dirty="0">
                <a:ea typeface="Cambria Math"/>
              </a:rPr>
              <a:t> </a:t>
            </a:r>
            <a:r>
              <a:rPr lang="en-US" dirty="0" smtClean="0">
                <a:ea typeface="Cambria Math"/>
              </a:rPr>
              <a:t>                     so is (</a:t>
            </a:r>
            <a:r>
              <a:rPr lang="en-US" i="1" dirty="0" smtClean="0">
                <a:ea typeface="Cambria Math"/>
              </a:rPr>
              <a:t>x, z</a:t>
            </a:r>
            <a:r>
              <a:rPr lang="en-US" dirty="0" smtClean="0">
                <a:ea typeface="Cambria Math"/>
              </a:rPr>
              <a:t>)</a:t>
            </a:r>
            <a:r>
              <a:rPr lang="en-US" i="1" dirty="0" smtClean="0">
                <a:ea typeface="Cambria Math"/>
              </a:rPr>
              <a:t>. </a:t>
            </a:r>
            <a:endParaRPr lang="en-US" dirty="0" smtClean="0">
              <a:ea typeface="Cambria Math"/>
            </a:endParaRPr>
          </a:p>
          <a:p>
            <a:pPr lvl="1"/>
            <a:endParaRPr lang="en-US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  <a:p>
            <a:pPr lvl="1"/>
            <a:endParaRPr lang="en-US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590800" y="25908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648200" y="25908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724400" y="41148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609600" y="4953000"/>
            <a:ext cx="800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i="1" dirty="0" smtClean="0"/>
              <a:t>Reflexive?</a:t>
            </a:r>
            <a:r>
              <a:rPr lang="en-US" dirty="0" smtClean="0"/>
              <a:t> No, not every vertex has a loop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i="1" dirty="0" smtClean="0"/>
              <a:t>Symmetric?</a:t>
            </a:r>
            <a:r>
              <a:rPr lang="en-US" dirty="0" smtClean="0"/>
              <a:t> Yes  (trivially), there is no edge from  one vertex to another</a:t>
            </a:r>
          </a:p>
          <a:p>
            <a:pPr>
              <a:buFont typeface="Arial" pitchFamily="34" charset="0"/>
              <a:buChar char="•"/>
            </a:pPr>
            <a:r>
              <a:rPr lang="en-US" i="1" dirty="0" smtClean="0"/>
              <a:t>Transitive?</a:t>
            </a:r>
            <a:r>
              <a:rPr lang="en-US" dirty="0" smtClean="0"/>
              <a:t> Yes, (trivially) since there is no edge from one vertex to another</a:t>
            </a:r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2667000" y="41910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 38"/>
          <p:cNvSpPr/>
          <p:nvPr/>
        </p:nvSpPr>
        <p:spPr>
          <a:xfrm>
            <a:off x="2443216" y="2399168"/>
            <a:ext cx="382419" cy="353085"/>
          </a:xfrm>
          <a:custGeom>
            <a:avLst/>
            <a:gdLst>
              <a:gd name="connsiteX0" fmla="*/ 127968 w 382419"/>
              <a:gd name="connsiteY0" fmla="*/ 353085 h 353085"/>
              <a:gd name="connsiteX1" fmla="*/ 37434 w 382419"/>
              <a:gd name="connsiteY1" fmla="*/ 280658 h 353085"/>
              <a:gd name="connsiteX2" fmla="*/ 19327 w 382419"/>
              <a:gd name="connsiteY2" fmla="*/ 253497 h 353085"/>
              <a:gd name="connsiteX3" fmla="*/ 1220 w 382419"/>
              <a:gd name="connsiteY3" fmla="*/ 226337 h 353085"/>
              <a:gd name="connsiteX4" fmla="*/ 10273 w 382419"/>
              <a:gd name="connsiteY4" fmla="*/ 99588 h 353085"/>
              <a:gd name="connsiteX5" fmla="*/ 73647 w 382419"/>
              <a:gd name="connsiteY5" fmla="*/ 27161 h 353085"/>
              <a:gd name="connsiteX6" fmla="*/ 164182 w 382419"/>
              <a:gd name="connsiteY6" fmla="*/ 0 h 353085"/>
              <a:gd name="connsiteX7" fmla="*/ 290931 w 382419"/>
              <a:gd name="connsiteY7" fmla="*/ 18107 h 353085"/>
              <a:gd name="connsiteX8" fmla="*/ 318091 w 382419"/>
              <a:gd name="connsiteY8" fmla="*/ 36214 h 353085"/>
              <a:gd name="connsiteX9" fmla="*/ 327144 w 382419"/>
              <a:gd name="connsiteY9" fmla="*/ 63375 h 353085"/>
              <a:gd name="connsiteX10" fmla="*/ 345251 w 382419"/>
              <a:gd name="connsiteY10" fmla="*/ 90535 h 353085"/>
              <a:gd name="connsiteX11" fmla="*/ 363358 w 382419"/>
              <a:gd name="connsiteY11" fmla="*/ 144856 h 353085"/>
              <a:gd name="connsiteX12" fmla="*/ 372412 w 382419"/>
              <a:gd name="connsiteY12" fmla="*/ 172016 h 353085"/>
              <a:gd name="connsiteX13" fmla="*/ 381465 w 382419"/>
              <a:gd name="connsiteY13" fmla="*/ 208230 h 35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82419" h="353085">
                <a:moveTo>
                  <a:pt x="127968" y="353085"/>
                </a:moveTo>
                <a:cubicBezTo>
                  <a:pt x="53002" y="328098"/>
                  <a:pt x="84234" y="350860"/>
                  <a:pt x="37434" y="280658"/>
                </a:cubicBezTo>
                <a:lnTo>
                  <a:pt x="19327" y="253497"/>
                </a:lnTo>
                <a:lnTo>
                  <a:pt x="1220" y="226337"/>
                </a:lnTo>
                <a:cubicBezTo>
                  <a:pt x="4238" y="184087"/>
                  <a:pt x="0" y="140681"/>
                  <a:pt x="10273" y="99588"/>
                </a:cubicBezTo>
                <a:cubicBezTo>
                  <a:pt x="17157" y="72052"/>
                  <a:pt x="46063" y="39421"/>
                  <a:pt x="73647" y="27161"/>
                </a:cubicBezTo>
                <a:cubicBezTo>
                  <a:pt x="101983" y="14567"/>
                  <a:pt x="134087" y="7524"/>
                  <a:pt x="164182" y="0"/>
                </a:cubicBezTo>
                <a:cubicBezTo>
                  <a:pt x="189615" y="2312"/>
                  <a:pt x="256099" y="691"/>
                  <a:pt x="290931" y="18107"/>
                </a:cubicBezTo>
                <a:cubicBezTo>
                  <a:pt x="300663" y="22973"/>
                  <a:pt x="309038" y="30178"/>
                  <a:pt x="318091" y="36214"/>
                </a:cubicBezTo>
                <a:cubicBezTo>
                  <a:pt x="321109" y="45268"/>
                  <a:pt x="322876" y="54839"/>
                  <a:pt x="327144" y="63375"/>
                </a:cubicBezTo>
                <a:cubicBezTo>
                  <a:pt x="332010" y="73107"/>
                  <a:pt x="340832" y="80592"/>
                  <a:pt x="345251" y="90535"/>
                </a:cubicBezTo>
                <a:cubicBezTo>
                  <a:pt x="353003" y="107976"/>
                  <a:pt x="357322" y="126749"/>
                  <a:pt x="363358" y="144856"/>
                </a:cubicBezTo>
                <a:lnTo>
                  <a:pt x="372412" y="172016"/>
                </a:lnTo>
                <a:cubicBezTo>
                  <a:pt x="382419" y="202038"/>
                  <a:pt x="381465" y="189634"/>
                  <a:pt x="381465" y="208230"/>
                </a:cubicBezTo>
              </a:path>
            </a:pathLst>
          </a:cu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2133600" y="27432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a</a:t>
            </a:r>
            <a:endParaRPr lang="en-US" sz="2800" i="1" dirty="0"/>
          </a:p>
        </p:txBody>
      </p:sp>
      <p:sp>
        <p:nvSpPr>
          <p:cNvPr id="42" name="TextBox 41"/>
          <p:cNvSpPr txBox="1"/>
          <p:nvPr/>
        </p:nvSpPr>
        <p:spPr>
          <a:xfrm>
            <a:off x="4267200" y="40386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d</a:t>
            </a:r>
            <a:endParaRPr lang="en-US" sz="2800" i="1" dirty="0"/>
          </a:p>
        </p:txBody>
      </p:sp>
      <p:sp>
        <p:nvSpPr>
          <p:cNvPr id="43" name="TextBox 42"/>
          <p:cNvSpPr txBox="1"/>
          <p:nvPr/>
        </p:nvSpPr>
        <p:spPr>
          <a:xfrm>
            <a:off x="2286000" y="41148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c</a:t>
            </a:r>
            <a:endParaRPr lang="en-US" sz="2800" i="1" dirty="0"/>
          </a:p>
        </p:txBody>
      </p:sp>
      <p:sp>
        <p:nvSpPr>
          <p:cNvPr id="44" name="TextBox 43"/>
          <p:cNvSpPr txBox="1"/>
          <p:nvPr/>
        </p:nvSpPr>
        <p:spPr>
          <a:xfrm>
            <a:off x="4267200" y="26670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b</a:t>
            </a:r>
            <a:endParaRPr lang="en-US" sz="2800" i="1" dirty="0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609600" y="8564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Determining which Properties a Relation has from its Digraph – Example 1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286000" y="25908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724400" y="25908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219200" y="4724400"/>
            <a:ext cx="731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i="1" dirty="0" smtClean="0"/>
              <a:t>Reflexive?</a:t>
            </a:r>
            <a:r>
              <a:rPr lang="en-US" dirty="0" smtClean="0"/>
              <a:t> No, there are no loops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i="1" dirty="0" smtClean="0"/>
              <a:t>Symmetric?</a:t>
            </a:r>
            <a:r>
              <a:rPr lang="en-US" dirty="0" smtClean="0"/>
              <a:t> No, there is an edge from </a:t>
            </a:r>
            <a:r>
              <a:rPr lang="en-US" i="1" dirty="0" smtClean="0"/>
              <a:t>a</a:t>
            </a:r>
            <a:r>
              <a:rPr lang="en-US" dirty="0" smtClean="0"/>
              <a:t> to </a:t>
            </a:r>
            <a:r>
              <a:rPr lang="en-US" i="1" dirty="0" smtClean="0"/>
              <a:t>b</a:t>
            </a:r>
            <a:r>
              <a:rPr lang="en-US" dirty="0" smtClean="0"/>
              <a:t>, but not from </a:t>
            </a:r>
            <a:r>
              <a:rPr lang="en-US" i="1" dirty="0" smtClean="0"/>
              <a:t>b</a:t>
            </a:r>
            <a:r>
              <a:rPr lang="en-US" dirty="0" smtClean="0"/>
              <a:t> to </a:t>
            </a:r>
            <a:r>
              <a:rPr lang="en-US" i="1" dirty="0" smtClean="0"/>
              <a:t>a</a:t>
            </a:r>
            <a:endParaRPr lang="en-US" dirty="0" smtClean="0"/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i="1" dirty="0" smtClean="0"/>
              <a:t>Transitive?</a:t>
            </a:r>
            <a:r>
              <a:rPr lang="en-US" dirty="0" smtClean="0"/>
              <a:t> No, there are edges from </a:t>
            </a:r>
            <a:r>
              <a:rPr lang="en-US" i="1" dirty="0" smtClean="0"/>
              <a:t>a</a:t>
            </a:r>
            <a:r>
              <a:rPr lang="en-US" dirty="0" smtClean="0"/>
              <a:t> to </a:t>
            </a:r>
            <a:r>
              <a:rPr lang="en-US" i="1" dirty="0"/>
              <a:t>b</a:t>
            </a:r>
            <a:r>
              <a:rPr lang="en-US" dirty="0" smtClean="0"/>
              <a:t> and from </a:t>
            </a:r>
            <a:r>
              <a:rPr lang="en-US" i="1" dirty="0"/>
              <a:t>b</a:t>
            </a:r>
            <a:r>
              <a:rPr lang="en-US" dirty="0" smtClean="0"/>
              <a:t> to </a:t>
            </a:r>
            <a:r>
              <a:rPr lang="en-US" i="1" dirty="0"/>
              <a:t>d</a:t>
            </a:r>
            <a:r>
              <a:rPr lang="en-US" dirty="0" smtClean="0"/>
              <a:t>, </a:t>
            </a:r>
          </a:p>
          <a:p>
            <a:r>
              <a:rPr lang="en-US" dirty="0" smtClean="0"/>
              <a:t>                 but  there is no edge from </a:t>
            </a:r>
            <a:r>
              <a:rPr lang="en-US" i="1" dirty="0" smtClean="0"/>
              <a:t>a</a:t>
            </a:r>
            <a:r>
              <a:rPr lang="en-US" dirty="0" smtClean="0"/>
              <a:t> to </a:t>
            </a:r>
            <a:r>
              <a:rPr lang="en-US" i="1" dirty="0" smtClean="0"/>
              <a:t>d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667000" y="2743200"/>
            <a:ext cx="19812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905000" y="26670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a</a:t>
            </a:r>
            <a:endParaRPr lang="en-US" sz="2800" i="1" dirty="0"/>
          </a:p>
        </p:txBody>
      </p:sp>
      <p:sp>
        <p:nvSpPr>
          <p:cNvPr id="31" name="TextBox 30"/>
          <p:cNvSpPr txBox="1"/>
          <p:nvPr/>
        </p:nvSpPr>
        <p:spPr>
          <a:xfrm>
            <a:off x="4267200" y="28956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b</a:t>
            </a:r>
            <a:endParaRPr lang="en-US" sz="2800" i="1" dirty="0"/>
          </a:p>
        </p:txBody>
      </p:sp>
      <p:sp>
        <p:nvSpPr>
          <p:cNvPr id="32" name="TextBox 31"/>
          <p:cNvSpPr txBox="1"/>
          <p:nvPr/>
        </p:nvSpPr>
        <p:spPr>
          <a:xfrm>
            <a:off x="1905000" y="40386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c</a:t>
            </a:r>
            <a:endParaRPr lang="en-US" sz="2800" i="1" dirty="0"/>
          </a:p>
        </p:txBody>
      </p:sp>
      <p:sp>
        <p:nvSpPr>
          <p:cNvPr id="33" name="TextBox 32"/>
          <p:cNvSpPr txBox="1"/>
          <p:nvPr/>
        </p:nvSpPr>
        <p:spPr>
          <a:xfrm>
            <a:off x="4191000" y="40386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d</a:t>
            </a:r>
            <a:endParaRPr lang="en-US" sz="2800" i="1" dirty="0"/>
          </a:p>
        </p:txBody>
      </p:sp>
      <p:sp>
        <p:nvSpPr>
          <p:cNvPr id="34" name="Oval 33"/>
          <p:cNvSpPr/>
          <p:nvPr/>
        </p:nvSpPr>
        <p:spPr>
          <a:xfrm>
            <a:off x="2362200" y="41148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4724400" y="41910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4724400" y="2971800"/>
            <a:ext cx="0" cy="114300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5029200" y="2895600"/>
            <a:ext cx="0" cy="1295400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 txBox="1">
            <a:spLocks/>
          </p:cNvSpPr>
          <p:nvPr/>
        </p:nvSpPr>
        <p:spPr>
          <a:xfrm>
            <a:off x="457200" y="68580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Determining which Properties a Relation has from its Digraph – Example 2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286000" y="25908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724400" y="25908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876800" y="41148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914400" y="4876800"/>
            <a:ext cx="662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Reflexive?</a:t>
            </a:r>
            <a:r>
              <a:rPr lang="en-US" dirty="0" smtClean="0"/>
              <a:t> No, there are no loops</a:t>
            </a:r>
          </a:p>
          <a:p>
            <a:r>
              <a:rPr lang="en-US" i="1" dirty="0" smtClean="0"/>
              <a:t>Symmetric?</a:t>
            </a:r>
            <a:r>
              <a:rPr lang="en-US" dirty="0" smtClean="0"/>
              <a:t>  No, for example, there is no edge from </a:t>
            </a:r>
            <a:r>
              <a:rPr lang="en-US" i="1" dirty="0" smtClean="0"/>
              <a:t>c</a:t>
            </a:r>
            <a:r>
              <a:rPr lang="en-US" dirty="0" smtClean="0"/>
              <a:t> to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</a:p>
          <a:p>
            <a:r>
              <a:rPr lang="en-US" i="1" dirty="0" smtClean="0"/>
              <a:t>Transitive? </a:t>
            </a:r>
            <a:r>
              <a:rPr lang="en-US" dirty="0" smtClean="0"/>
              <a:t>No, there is no edge from </a:t>
            </a:r>
            <a:r>
              <a:rPr lang="en-US" i="1" dirty="0" smtClean="0"/>
              <a:t>a</a:t>
            </a:r>
            <a:r>
              <a:rPr lang="en-US" dirty="0" smtClean="0"/>
              <a:t> to </a:t>
            </a:r>
            <a:r>
              <a:rPr lang="en-US" i="1" dirty="0" smtClean="0"/>
              <a:t>b</a:t>
            </a:r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895600" y="4225098"/>
            <a:ext cx="1981200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16200000" flipH="1">
            <a:off x="1943100" y="3390900"/>
            <a:ext cx="990600" cy="1524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V="1">
            <a:off x="2743200" y="2895600"/>
            <a:ext cx="1905000" cy="990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828800" y="25908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a</a:t>
            </a:r>
            <a:endParaRPr lang="en-US" sz="2800" i="1" dirty="0"/>
          </a:p>
        </p:txBody>
      </p:sp>
      <p:sp>
        <p:nvSpPr>
          <p:cNvPr id="20" name="TextBox 19"/>
          <p:cNvSpPr txBox="1"/>
          <p:nvPr/>
        </p:nvSpPr>
        <p:spPr>
          <a:xfrm>
            <a:off x="4419600" y="41148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d</a:t>
            </a:r>
            <a:endParaRPr lang="en-US" sz="2800" i="1" dirty="0"/>
          </a:p>
        </p:txBody>
      </p:sp>
      <p:sp>
        <p:nvSpPr>
          <p:cNvPr id="22" name="TextBox 21"/>
          <p:cNvSpPr txBox="1"/>
          <p:nvPr/>
        </p:nvSpPr>
        <p:spPr>
          <a:xfrm>
            <a:off x="1905000" y="39624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c</a:t>
            </a:r>
            <a:endParaRPr lang="en-US" sz="2800" i="1" dirty="0"/>
          </a:p>
        </p:txBody>
      </p:sp>
      <p:sp>
        <p:nvSpPr>
          <p:cNvPr id="23" name="TextBox 22"/>
          <p:cNvSpPr txBox="1"/>
          <p:nvPr/>
        </p:nvSpPr>
        <p:spPr>
          <a:xfrm>
            <a:off x="4648200" y="29718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/>
              <a:t>b</a:t>
            </a:r>
            <a:endParaRPr lang="en-US" sz="2800" i="1" dirty="0"/>
          </a:p>
        </p:txBody>
      </p:sp>
      <p:sp>
        <p:nvSpPr>
          <p:cNvPr id="24" name="Oval 23"/>
          <p:cNvSpPr/>
          <p:nvPr/>
        </p:nvSpPr>
        <p:spPr>
          <a:xfrm>
            <a:off x="2514600" y="4038600"/>
            <a:ext cx="304800" cy="304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457200" y="68580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 fontScale="7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Determining which Properties a Relation has from its Digraph – Example </a:t>
            </a:r>
            <a:r>
              <a:rPr lang="en-US" sz="5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3</a:t>
            </a:r>
            <a:endParaRPr kumimoji="0" lang="en-US" sz="5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Equivalence Relations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Section 9.5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Equivalence Relations</a:t>
            </a:r>
          </a:p>
          <a:p>
            <a:r>
              <a:rPr lang="en-US" dirty="0" smtClean="0"/>
              <a:t>Equivalence Classes</a:t>
            </a:r>
          </a:p>
          <a:p>
            <a:r>
              <a:rPr lang="en-US" dirty="0" smtClean="0"/>
              <a:t>Equivalence Classes and Partitions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Equivalence Relations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Definition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:  A relation on a set </a:t>
            </a:r>
            <a:r>
              <a:rPr lang="en-US" i="1" dirty="0" smtClean="0"/>
              <a:t>A</a:t>
            </a:r>
            <a:r>
              <a:rPr lang="en-US" dirty="0" smtClean="0"/>
              <a:t> is called an </a:t>
            </a:r>
            <a:r>
              <a:rPr lang="en-US" i="1" dirty="0" smtClean="0"/>
              <a:t>equivalence relation </a:t>
            </a:r>
            <a:r>
              <a:rPr lang="en-US" dirty="0" smtClean="0"/>
              <a:t>if it is reflexive, symmetric, and transitive.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Definition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:  Two elements </a:t>
            </a:r>
            <a:r>
              <a:rPr lang="en-US" i="1" dirty="0" smtClean="0"/>
              <a:t>a</a:t>
            </a:r>
            <a:r>
              <a:rPr lang="en-US" dirty="0" smtClean="0"/>
              <a:t>, and </a:t>
            </a:r>
            <a:r>
              <a:rPr lang="en-US" i="1" dirty="0" smtClean="0"/>
              <a:t>b</a:t>
            </a:r>
            <a:r>
              <a:rPr lang="en-US" dirty="0" smtClean="0"/>
              <a:t> that are related by an equivalence relation are called  </a:t>
            </a:r>
            <a:r>
              <a:rPr lang="en-US" i="1" dirty="0" smtClean="0"/>
              <a:t>equivalent.  </a:t>
            </a:r>
            <a:r>
              <a:rPr lang="en-US" dirty="0" smtClean="0"/>
              <a:t>The notation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∼ </a:t>
            </a:r>
            <a:r>
              <a:rPr lang="en-US" i="1" dirty="0" smtClean="0"/>
              <a:t>b</a:t>
            </a:r>
            <a:r>
              <a:rPr lang="en-US" dirty="0" smtClean="0"/>
              <a:t> is often used to denote that </a:t>
            </a:r>
            <a:r>
              <a:rPr lang="en-US" i="1" dirty="0" smtClean="0"/>
              <a:t>a</a:t>
            </a:r>
            <a:r>
              <a:rPr lang="en-US" dirty="0" smtClean="0"/>
              <a:t> and </a:t>
            </a:r>
            <a:r>
              <a:rPr lang="en-US" i="1" dirty="0" smtClean="0"/>
              <a:t>b</a:t>
            </a:r>
            <a:r>
              <a:rPr lang="en-US" dirty="0" smtClean="0"/>
              <a:t> are equivalent elements with respect to a particular equivalence relation.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4624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Partition of a 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A </a:t>
            </a:r>
            <a:r>
              <a:rPr lang="en-US" i="1" dirty="0" smtClean="0"/>
              <a:t>partition</a:t>
            </a:r>
            <a:r>
              <a:rPr lang="en-US" dirty="0" smtClean="0"/>
              <a:t> of a set </a:t>
            </a:r>
            <a:r>
              <a:rPr lang="en-US" i="1" dirty="0" smtClean="0"/>
              <a:t>S </a:t>
            </a:r>
            <a:r>
              <a:rPr lang="en-US" dirty="0" smtClean="0"/>
              <a:t>is a collection of disjoint nonempty subsets of </a:t>
            </a:r>
            <a:r>
              <a:rPr lang="en-US" i="1" dirty="0" smtClean="0"/>
              <a:t>S</a:t>
            </a:r>
            <a:r>
              <a:rPr lang="en-US" dirty="0" smtClean="0"/>
              <a:t> that have </a:t>
            </a:r>
            <a:r>
              <a:rPr lang="en-US" i="1" dirty="0" smtClean="0"/>
              <a:t>S</a:t>
            </a:r>
            <a:r>
              <a:rPr lang="en-US" dirty="0" smtClean="0"/>
              <a:t> as their union. In other words, the collection of subsets </a:t>
            </a:r>
            <a:r>
              <a:rPr lang="en-US" i="1" dirty="0" smtClean="0"/>
              <a:t>A</a:t>
            </a:r>
            <a:r>
              <a:rPr lang="en-US" i="1" baseline="-25000" dirty="0" smtClean="0"/>
              <a:t>i</a:t>
            </a:r>
            <a:r>
              <a:rPr lang="en-US" dirty="0" smtClean="0"/>
              <a:t>, where </a:t>
            </a:r>
            <a:r>
              <a:rPr lang="en-US" i="1" dirty="0" err="1" smtClean="0"/>
              <a:t>i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∈</a:t>
            </a:r>
            <a:r>
              <a:rPr lang="en-US" dirty="0" smtClean="0"/>
              <a:t> </a:t>
            </a:r>
            <a:r>
              <a:rPr lang="en-US" i="1" dirty="0" smtClean="0"/>
              <a:t>I</a:t>
            </a:r>
            <a:r>
              <a:rPr lang="en-US" dirty="0" smtClean="0"/>
              <a:t> (where </a:t>
            </a:r>
            <a:r>
              <a:rPr lang="en-US" i="1" dirty="0" smtClean="0"/>
              <a:t>I</a:t>
            </a:r>
            <a:r>
              <a:rPr lang="en-US" dirty="0" smtClean="0"/>
              <a:t> is an index set), forms a partition of </a:t>
            </a:r>
            <a:r>
              <a:rPr lang="en-US" i="1" dirty="0" smtClean="0"/>
              <a:t>S</a:t>
            </a:r>
            <a:r>
              <a:rPr lang="en-US" dirty="0" smtClean="0"/>
              <a:t> if and only if</a:t>
            </a:r>
          </a:p>
          <a:p>
            <a:pPr lvl="1"/>
            <a:r>
              <a:rPr lang="en-US" i="1" dirty="0" smtClean="0"/>
              <a:t>A</a:t>
            </a:r>
            <a:r>
              <a:rPr lang="en-US" i="1" baseline="-25000" dirty="0" smtClean="0"/>
              <a:t>i</a:t>
            </a:r>
            <a:r>
              <a:rPr lang="en-US" dirty="0" smtClean="0">
                <a:latin typeface="Cambria Math"/>
                <a:ea typeface="Cambria Math"/>
              </a:rPr>
              <a:t> ≠ ∅ for </a:t>
            </a:r>
            <a:r>
              <a:rPr lang="en-US" i="1" dirty="0" err="1" smtClean="0"/>
              <a:t>i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∈</a:t>
            </a:r>
            <a:r>
              <a:rPr lang="en-US" dirty="0" smtClean="0"/>
              <a:t> </a:t>
            </a:r>
            <a:r>
              <a:rPr lang="en-US" i="1" dirty="0" smtClean="0"/>
              <a:t>I,</a:t>
            </a:r>
          </a:p>
          <a:p>
            <a:pPr lvl="1"/>
            <a:r>
              <a:rPr lang="en-US" i="1" dirty="0" smtClean="0"/>
              <a:t>A</a:t>
            </a:r>
            <a:r>
              <a:rPr lang="en-US" i="1" baseline="-25000" dirty="0" smtClean="0"/>
              <a:t>i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∩</a:t>
            </a:r>
            <a:r>
              <a:rPr lang="en-US" dirty="0" smtClean="0"/>
              <a:t> </a:t>
            </a:r>
            <a:r>
              <a:rPr lang="en-US" i="1" dirty="0" err="1" smtClean="0"/>
              <a:t>A</a:t>
            </a:r>
            <a:r>
              <a:rPr lang="en-US" i="1" baseline="-25000" dirty="0" err="1" smtClean="0"/>
              <a:t>j</a:t>
            </a:r>
            <a:r>
              <a:rPr lang="en-US" i="1" dirty="0" smtClean="0"/>
              <a:t>=</a:t>
            </a:r>
            <a:r>
              <a:rPr lang="en-US" dirty="0" smtClean="0">
                <a:latin typeface="Cambria Math"/>
                <a:ea typeface="Cambria Math"/>
              </a:rPr>
              <a:t>∅ </a:t>
            </a:r>
            <a:r>
              <a:rPr lang="en-US" dirty="0" smtClean="0"/>
              <a:t>when </a:t>
            </a:r>
            <a:r>
              <a:rPr lang="en-US" i="1" dirty="0" err="1" smtClean="0"/>
              <a:t>i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≠ </a:t>
            </a:r>
            <a:r>
              <a:rPr lang="en-US" i="1" dirty="0" smtClean="0"/>
              <a:t>j,</a:t>
            </a:r>
          </a:p>
          <a:p>
            <a:pPr lvl="1"/>
            <a:r>
              <a:rPr lang="en-US" dirty="0" smtClean="0"/>
              <a:t>and</a:t>
            </a:r>
            <a:r>
              <a:rPr lang="en-US" i="1" dirty="0" smtClean="0"/>
              <a:t> </a:t>
            </a:r>
            <a:endParaRPr lang="en-US" i="1" dirty="0"/>
          </a:p>
        </p:txBody>
      </p:sp>
      <p:pic>
        <p:nvPicPr>
          <p:cNvPr id="4" name="Picture 3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2057400" y="5029200"/>
            <a:ext cx="1163955" cy="558165"/>
          </a:xfrm>
          <a:prstGeom prst="rect">
            <a:avLst/>
          </a:prstGeom>
        </p:spPr>
      </p:pic>
      <p:pic>
        <p:nvPicPr>
          <p:cNvPr id="5" name="Picture 4" descr="08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86400" y="4495800"/>
            <a:ext cx="1986534" cy="126796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5000" y="61722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 Partition of a 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6263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6751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A partition yields an equivalence relation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229600" cy="5181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Suppose A = P1 U P2 U P3 U … U Pk.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Then (P1 X P1) U (P2 X P2) U (P3 x P3) … (</a:t>
            </a:r>
            <a:r>
              <a:rPr lang="en-US" dirty="0" err="1" smtClean="0"/>
              <a:t>Pk</a:t>
            </a:r>
            <a:r>
              <a:rPr lang="en-US" dirty="0" smtClean="0"/>
              <a:t> X </a:t>
            </a:r>
            <a:r>
              <a:rPr lang="en-US" dirty="0" err="1" smtClean="0"/>
              <a:t>Pk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is an equivalence relation on A.</a:t>
            </a:r>
          </a:p>
          <a:p>
            <a:pPr marL="0" indent="0">
              <a:buNone/>
            </a:pPr>
            <a:r>
              <a:rPr lang="en-US" dirty="0" smtClean="0"/>
              <a:t>Example. A = {1, 2, 3, 4} = P1 U P2, where P1 = {1, 4} and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                        P2 = {2, 3}.</a:t>
            </a:r>
          </a:p>
          <a:p>
            <a:pPr marL="0" indent="0">
              <a:buNone/>
            </a:pPr>
            <a:r>
              <a:rPr lang="en-US" dirty="0" smtClean="0"/>
              <a:t>Then P1 X P1 = {(1, 1), (1, 4), (4, 1), (4, 4)} and 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      P2 X P2 </a:t>
            </a:r>
            <a:r>
              <a:rPr lang="en-US" dirty="0"/>
              <a:t>= </a:t>
            </a:r>
            <a:r>
              <a:rPr lang="en-US" dirty="0" smtClean="0"/>
              <a:t>{(2, 2), (2, 3), (3, 2), (3, 3)}. </a:t>
            </a:r>
          </a:p>
          <a:p>
            <a:pPr marL="0" indent="0">
              <a:buNone/>
            </a:pPr>
            <a:r>
              <a:rPr lang="en-US" dirty="0" smtClean="0"/>
              <a:t>So </a:t>
            </a:r>
            <a:r>
              <a:rPr lang="en-US" dirty="0"/>
              <a:t>(P1 X P1) U (P2 X P2) </a:t>
            </a:r>
            <a:r>
              <a:rPr lang="en-US" dirty="0" smtClean="0"/>
              <a:t>= {(</a:t>
            </a:r>
            <a:r>
              <a:rPr lang="en-US" dirty="0"/>
              <a:t>1, 1), (1, 4), (4, 1), (4, 4</a:t>
            </a:r>
            <a:r>
              <a:rPr lang="en-US" dirty="0" smtClean="0"/>
              <a:t>),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 (</a:t>
            </a:r>
            <a:r>
              <a:rPr lang="en-US" dirty="0"/>
              <a:t>2, 2), (2, 3), (3, 2), (3, 3</a:t>
            </a:r>
            <a:r>
              <a:rPr lang="en-US" dirty="0" smtClean="0"/>
              <a:t>)}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is </a:t>
            </a:r>
            <a:r>
              <a:rPr lang="en-US" dirty="0"/>
              <a:t>an equivalence relation on A.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00112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dirty="0" smtClean="0"/>
              <a:t>Strings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38912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b="1" dirty="0" smtClean="0"/>
              <a:t>   </a:t>
            </a:r>
          </a:p>
          <a:p>
            <a:pPr>
              <a:buNone/>
            </a:pPr>
            <a:r>
              <a:rPr lang="en-US" b="1" dirty="0" smtClean="0"/>
              <a:t>     </a:t>
            </a:r>
            <a:r>
              <a:rPr lang="en-US" sz="3400" b="1" dirty="0" smtClean="0"/>
              <a:t>Example</a:t>
            </a:r>
            <a:r>
              <a:rPr lang="en-US" sz="3400" dirty="0" smtClean="0"/>
              <a:t>: Suppose that </a:t>
            </a:r>
            <a:r>
              <a:rPr lang="en-US" sz="3400" i="1" dirty="0" smtClean="0"/>
              <a:t>R</a:t>
            </a:r>
            <a:r>
              <a:rPr lang="en-US" sz="3400" dirty="0" smtClean="0"/>
              <a:t> is the relation on the set of strings of English letters such that </a:t>
            </a:r>
            <a:r>
              <a:rPr lang="en-US" sz="3400" i="1" dirty="0" err="1" smtClean="0"/>
              <a:t>aRb</a:t>
            </a:r>
            <a:r>
              <a:rPr lang="en-US" sz="3400" dirty="0" smtClean="0"/>
              <a:t> if and only if </a:t>
            </a:r>
            <a:r>
              <a:rPr lang="en-US" sz="3400" i="1" dirty="0" smtClean="0"/>
              <a:t>l</a:t>
            </a:r>
            <a:r>
              <a:rPr lang="en-US" sz="3400" dirty="0" smtClean="0"/>
              <a:t>(</a:t>
            </a:r>
            <a:r>
              <a:rPr lang="en-US" sz="3400" i="1" dirty="0" smtClean="0"/>
              <a:t>a</a:t>
            </a:r>
            <a:r>
              <a:rPr lang="en-US" sz="3400" dirty="0" smtClean="0"/>
              <a:t>) = </a:t>
            </a:r>
            <a:r>
              <a:rPr lang="en-US" sz="3400" i="1" dirty="0" smtClean="0"/>
              <a:t>l</a:t>
            </a:r>
            <a:r>
              <a:rPr lang="en-US" sz="3400" dirty="0" smtClean="0"/>
              <a:t>(</a:t>
            </a:r>
            <a:r>
              <a:rPr lang="en-US" sz="3400" i="1" dirty="0" smtClean="0"/>
              <a:t>b</a:t>
            </a:r>
            <a:r>
              <a:rPr lang="en-US" sz="3400" dirty="0" smtClean="0"/>
              <a:t>), where </a:t>
            </a:r>
            <a:r>
              <a:rPr lang="en-US" sz="3400" i="1" dirty="0" smtClean="0"/>
              <a:t>l</a:t>
            </a:r>
            <a:r>
              <a:rPr lang="en-US" sz="3400" dirty="0" smtClean="0"/>
              <a:t>(</a:t>
            </a:r>
            <a:r>
              <a:rPr lang="en-US" sz="3400" i="1" dirty="0" smtClean="0"/>
              <a:t>x</a:t>
            </a:r>
            <a:r>
              <a:rPr lang="en-US" sz="3400" dirty="0" smtClean="0"/>
              <a:t>) is the length of the string </a:t>
            </a:r>
            <a:r>
              <a:rPr lang="en-US" sz="3400" i="1" dirty="0" smtClean="0"/>
              <a:t>x</a:t>
            </a:r>
            <a:r>
              <a:rPr lang="en-US" sz="3400" dirty="0" smtClean="0"/>
              <a:t>. Is </a:t>
            </a:r>
            <a:r>
              <a:rPr lang="en-US" sz="3400" i="1" dirty="0" smtClean="0"/>
              <a:t>R</a:t>
            </a:r>
            <a:r>
              <a:rPr lang="en-US" sz="3400" dirty="0" smtClean="0"/>
              <a:t> an equivalence relation? </a:t>
            </a:r>
          </a:p>
          <a:p>
            <a:pPr>
              <a:buNone/>
            </a:pPr>
            <a:endParaRPr lang="en-US" sz="3400" dirty="0" smtClean="0"/>
          </a:p>
          <a:p>
            <a:pPr>
              <a:buNone/>
            </a:pPr>
            <a:r>
              <a:rPr lang="en-US" sz="3400" dirty="0" smtClean="0"/>
              <a:t>    </a:t>
            </a:r>
            <a:r>
              <a:rPr lang="en-US" sz="3400" b="1" dirty="0" smtClean="0"/>
              <a:t>Solution</a:t>
            </a:r>
            <a:r>
              <a:rPr lang="en-US" sz="3400" dirty="0" smtClean="0"/>
              <a:t>: Show that all of the properties of an equivalence relation hold.</a:t>
            </a:r>
          </a:p>
          <a:p>
            <a:pPr lvl="1"/>
            <a:r>
              <a:rPr lang="en-US" sz="3400" i="1" dirty="0" smtClean="0"/>
              <a:t>Reflexivity</a:t>
            </a:r>
            <a:r>
              <a:rPr lang="en-US" sz="3400" dirty="0" smtClean="0"/>
              <a:t>: Because</a:t>
            </a:r>
            <a:r>
              <a:rPr lang="en-US" sz="3400" i="1" dirty="0" smtClean="0"/>
              <a:t> l</a:t>
            </a:r>
            <a:r>
              <a:rPr lang="en-US" sz="3400" dirty="0" smtClean="0"/>
              <a:t>(</a:t>
            </a:r>
            <a:r>
              <a:rPr lang="en-US" sz="3400" i="1" dirty="0" smtClean="0"/>
              <a:t>a</a:t>
            </a:r>
            <a:r>
              <a:rPr lang="en-US" sz="3400" dirty="0" smtClean="0"/>
              <a:t>) = </a:t>
            </a:r>
            <a:r>
              <a:rPr lang="en-US" sz="3400" i="1" dirty="0" smtClean="0"/>
              <a:t>l</a:t>
            </a:r>
            <a:r>
              <a:rPr lang="en-US" sz="3400" dirty="0" smtClean="0"/>
              <a:t>(</a:t>
            </a:r>
            <a:r>
              <a:rPr lang="en-US" sz="3400" i="1" dirty="0" smtClean="0"/>
              <a:t>a</a:t>
            </a:r>
            <a:r>
              <a:rPr lang="en-US" sz="3400" dirty="0" smtClean="0"/>
              <a:t>), it follows that </a:t>
            </a:r>
            <a:r>
              <a:rPr lang="en-US" sz="3400" i="1" dirty="0" err="1" smtClean="0"/>
              <a:t>aRa</a:t>
            </a:r>
            <a:r>
              <a:rPr lang="en-US" sz="3400" dirty="0" smtClean="0"/>
              <a:t> for all strings </a:t>
            </a:r>
            <a:r>
              <a:rPr lang="en-US" sz="3400" i="1" dirty="0" smtClean="0"/>
              <a:t>a</a:t>
            </a:r>
            <a:r>
              <a:rPr lang="en-US" sz="3400" dirty="0" smtClean="0"/>
              <a:t>. </a:t>
            </a:r>
          </a:p>
          <a:p>
            <a:pPr lvl="1"/>
            <a:r>
              <a:rPr lang="en-US" sz="3400" i="1" dirty="0" smtClean="0"/>
              <a:t>Symmetry</a:t>
            </a:r>
            <a:r>
              <a:rPr lang="en-US" sz="3400" dirty="0" smtClean="0"/>
              <a:t>: Suppose that </a:t>
            </a:r>
            <a:r>
              <a:rPr lang="en-US" sz="3400" i="1" dirty="0" err="1" smtClean="0"/>
              <a:t>aRb</a:t>
            </a:r>
            <a:r>
              <a:rPr lang="en-US" sz="3400" i="1" dirty="0" smtClean="0"/>
              <a:t>.</a:t>
            </a:r>
            <a:r>
              <a:rPr lang="en-US" sz="3400" dirty="0" smtClean="0"/>
              <a:t>  Since </a:t>
            </a:r>
            <a:r>
              <a:rPr lang="en-US" sz="3400" i="1" dirty="0" smtClean="0"/>
              <a:t>l</a:t>
            </a:r>
            <a:r>
              <a:rPr lang="en-US" sz="3400" dirty="0" smtClean="0"/>
              <a:t>(</a:t>
            </a:r>
            <a:r>
              <a:rPr lang="en-US" sz="3400" i="1" dirty="0" smtClean="0"/>
              <a:t>a</a:t>
            </a:r>
            <a:r>
              <a:rPr lang="en-US" sz="3400" dirty="0" smtClean="0"/>
              <a:t>) = </a:t>
            </a:r>
            <a:r>
              <a:rPr lang="en-US" sz="3400" i="1" dirty="0" smtClean="0"/>
              <a:t>l</a:t>
            </a:r>
            <a:r>
              <a:rPr lang="en-US" sz="3400" dirty="0" smtClean="0"/>
              <a:t>(</a:t>
            </a:r>
            <a:r>
              <a:rPr lang="en-US" sz="3400" i="1" dirty="0" smtClean="0"/>
              <a:t>b</a:t>
            </a:r>
            <a:r>
              <a:rPr lang="en-US" sz="3400" dirty="0" smtClean="0"/>
              <a:t>), </a:t>
            </a:r>
            <a:r>
              <a:rPr lang="en-US" sz="3400" i="1" dirty="0" smtClean="0"/>
              <a:t>l</a:t>
            </a:r>
            <a:r>
              <a:rPr lang="en-US" sz="3400" dirty="0" smtClean="0"/>
              <a:t>(</a:t>
            </a:r>
            <a:r>
              <a:rPr lang="en-US" sz="3400" i="1" dirty="0" smtClean="0"/>
              <a:t>b</a:t>
            </a:r>
            <a:r>
              <a:rPr lang="en-US" sz="3400" dirty="0" smtClean="0"/>
              <a:t>) = </a:t>
            </a:r>
            <a:r>
              <a:rPr lang="en-US" sz="3400" i="1" dirty="0" smtClean="0"/>
              <a:t>l</a:t>
            </a:r>
            <a:r>
              <a:rPr lang="en-US" sz="3400" dirty="0" smtClean="0"/>
              <a:t>(</a:t>
            </a:r>
            <a:r>
              <a:rPr lang="en-US" sz="3400" i="1" dirty="0" smtClean="0"/>
              <a:t>a</a:t>
            </a:r>
            <a:r>
              <a:rPr lang="en-US" sz="3400" dirty="0" smtClean="0"/>
              <a:t>) also holds  and </a:t>
            </a:r>
            <a:r>
              <a:rPr lang="en-US" sz="3400" i="1" dirty="0" err="1" smtClean="0"/>
              <a:t>bRa</a:t>
            </a:r>
            <a:r>
              <a:rPr lang="en-US" sz="3400" dirty="0" smtClean="0"/>
              <a:t>. </a:t>
            </a:r>
          </a:p>
          <a:p>
            <a:pPr lvl="1"/>
            <a:r>
              <a:rPr lang="en-US" sz="3400" i="1" dirty="0" smtClean="0"/>
              <a:t>Transitivity</a:t>
            </a:r>
            <a:r>
              <a:rPr lang="en-US" sz="3400" dirty="0" smtClean="0"/>
              <a:t>: Suppose that </a:t>
            </a:r>
            <a:r>
              <a:rPr lang="en-US" sz="3400" dirty="0" err="1" smtClean="0"/>
              <a:t>a</a:t>
            </a:r>
            <a:r>
              <a:rPr lang="en-US" sz="3400" i="1" dirty="0" err="1" smtClean="0"/>
              <a:t>R</a:t>
            </a:r>
            <a:r>
              <a:rPr lang="en-US" sz="3400" dirty="0" err="1" smtClean="0"/>
              <a:t>b</a:t>
            </a:r>
            <a:r>
              <a:rPr lang="en-US" sz="3400" i="1" dirty="0" smtClean="0"/>
              <a:t> </a:t>
            </a:r>
            <a:r>
              <a:rPr lang="en-US" sz="3400" dirty="0" smtClean="0"/>
              <a:t>and </a:t>
            </a:r>
            <a:r>
              <a:rPr lang="en-US" sz="3400" i="1" dirty="0" err="1" smtClean="0"/>
              <a:t>bRc</a:t>
            </a:r>
            <a:r>
              <a:rPr lang="en-US" sz="3400" dirty="0" smtClean="0"/>
              <a:t>. Since </a:t>
            </a:r>
            <a:r>
              <a:rPr lang="en-US" sz="3400" i="1" dirty="0" smtClean="0"/>
              <a:t>l</a:t>
            </a:r>
            <a:r>
              <a:rPr lang="en-US" sz="3400" dirty="0" smtClean="0"/>
              <a:t>(</a:t>
            </a:r>
            <a:r>
              <a:rPr lang="en-US" sz="3400" i="1" dirty="0" smtClean="0"/>
              <a:t>a</a:t>
            </a:r>
            <a:r>
              <a:rPr lang="en-US" sz="3400" dirty="0" smtClean="0"/>
              <a:t>) = </a:t>
            </a:r>
            <a:r>
              <a:rPr lang="en-US" sz="3400" i="1" dirty="0" smtClean="0"/>
              <a:t>l</a:t>
            </a:r>
            <a:r>
              <a:rPr lang="en-US" sz="3400" dirty="0" smtClean="0"/>
              <a:t>(</a:t>
            </a:r>
            <a:r>
              <a:rPr lang="en-US" sz="3400" i="1" dirty="0" smtClean="0"/>
              <a:t>b</a:t>
            </a:r>
            <a:r>
              <a:rPr lang="en-US" sz="3400" dirty="0" smtClean="0"/>
              <a:t>),and </a:t>
            </a:r>
            <a:r>
              <a:rPr lang="en-US" sz="3400" i="1" dirty="0" smtClean="0"/>
              <a:t>l</a:t>
            </a:r>
            <a:r>
              <a:rPr lang="en-US" sz="3400" dirty="0" smtClean="0"/>
              <a:t>(</a:t>
            </a:r>
            <a:r>
              <a:rPr lang="en-US" sz="3400" i="1" dirty="0" smtClean="0"/>
              <a:t>b</a:t>
            </a:r>
            <a:r>
              <a:rPr lang="en-US" sz="3400" dirty="0" smtClean="0"/>
              <a:t>) = </a:t>
            </a:r>
            <a:r>
              <a:rPr lang="en-US" sz="3400" i="1" dirty="0" smtClean="0"/>
              <a:t>l</a:t>
            </a:r>
            <a:r>
              <a:rPr lang="en-US" sz="3400" dirty="0" smtClean="0"/>
              <a:t>(</a:t>
            </a:r>
            <a:r>
              <a:rPr lang="en-US" sz="3400" i="1" dirty="0" smtClean="0"/>
              <a:t>c</a:t>
            </a:r>
            <a:r>
              <a:rPr lang="en-US" sz="3400" dirty="0" smtClean="0"/>
              <a:t>), </a:t>
            </a:r>
            <a:r>
              <a:rPr lang="en-US" sz="3400" i="1" dirty="0" smtClean="0"/>
              <a:t>l</a:t>
            </a:r>
            <a:r>
              <a:rPr lang="en-US" sz="3400" dirty="0" smtClean="0"/>
              <a:t>(</a:t>
            </a:r>
            <a:r>
              <a:rPr lang="en-US" sz="3400" i="1" dirty="0" smtClean="0"/>
              <a:t>a</a:t>
            </a:r>
            <a:r>
              <a:rPr lang="en-US" sz="3400" dirty="0" smtClean="0"/>
              <a:t>) = </a:t>
            </a:r>
            <a:r>
              <a:rPr lang="en-US" sz="3400" i="1" dirty="0" smtClean="0"/>
              <a:t>l</a:t>
            </a:r>
            <a:r>
              <a:rPr lang="en-US" sz="3400" dirty="0" smtClean="0"/>
              <a:t>(</a:t>
            </a:r>
            <a:r>
              <a:rPr lang="en-US" sz="3400" i="1" dirty="0" smtClean="0"/>
              <a:t>a</a:t>
            </a:r>
            <a:r>
              <a:rPr lang="en-US" sz="3400" dirty="0" smtClean="0"/>
              <a:t>) also holds and </a:t>
            </a:r>
            <a:r>
              <a:rPr lang="en-US" sz="3400" i="1" dirty="0" err="1" smtClean="0"/>
              <a:t>aRc</a:t>
            </a:r>
            <a:r>
              <a:rPr lang="en-US" sz="3400" dirty="0" smtClean="0"/>
              <a:t>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 </a:t>
            </a:r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Divides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 Show that the “divides” relation on the set of positive integers is not an equivalence relation.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Solution</a:t>
            </a:r>
            <a:r>
              <a:rPr lang="en-US" dirty="0" smtClean="0"/>
              <a:t>: The properties of reflexivity, and transitivity do hold, but there relation is not transitive. Hence, “divides” is not an equivalence relation.</a:t>
            </a:r>
          </a:p>
          <a:p>
            <a:pPr lvl="1"/>
            <a:r>
              <a:rPr lang="en-US" i="1" dirty="0" smtClean="0"/>
              <a:t>Reflexivity</a:t>
            </a:r>
            <a:r>
              <a:rPr lang="en-US" dirty="0" smtClean="0"/>
              <a:t>: 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∣ </a:t>
            </a:r>
            <a:r>
              <a:rPr lang="en-US" i="1" dirty="0" smtClean="0">
                <a:ea typeface="Cambria Math"/>
              </a:rPr>
              <a:t>a</a:t>
            </a:r>
            <a:r>
              <a:rPr lang="en-US" dirty="0" smtClean="0">
                <a:latin typeface="Cambria Math"/>
                <a:ea typeface="Cambria Math"/>
              </a:rPr>
              <a:t> for all </a:t>
            </a:r>
            <a:r>
              <a:rPr lang="en-US" i="1" dirty="0" smtClean="0">
                <a:ea typeface="Cambria Math"/>
              </a:rPr>
              <a:t>a</a:t>
            </a:r>
            <a:r>
              <a:rPr lang="en-US" dirty="0" smtClean="0">
                <a:latin typeface="Cambria Math"/>
                <a:ea typeface="Cambria Math"/>
              </a:rPr>
              <a:t>. </a:t>
            </a:r>
            <a:endParaRPr lang="en-US" dirty="0" smtClean="0"/>
          </a:p>
          <a:p>
            <a:pPr lvl="1"/>
            <a:r>
              <a:rPr lang="en-US" i="1" dirty="0" smtClean="0"/>
              <a:t>Not Symmetric</a:t>
            </a:r>
            <a:r>
              <a:rPr lang="en-US" dirty="0" smtClean="0"/>
              <a:t>: For example,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∣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dirty="0" smtClean="0"/>
              <a:t>, but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∤ 2. </a:t>
            </a:r>
            <a:r>
              <a:rPr lang="en-US" dirty="0" smtClean="0">
                <a:ea typeface="Cambria Math"/>
              </a:rPr>
              <a:t>Hence, the relation is not symmetric. </a:t>
            </a:r>
            <a:endParaRPr lang="en-US" dirty="0" smtClean="0"/>
          </a:p>
          <a:p>
            <a:pPr lvl="1"/>
            <a:r>
              <a:rPr lang="en-US" i="1" dirty="0" smtClean="0"/>
              <a:t>Transitivity</a:t>
            </a:r>
            <a:r>
              <a:rPr lang="en-US" dirty="0" smtClean="0"/>
              <a:t>:  Suppose that </a:t>
            </a:r>
            <a:r>
              <a:rPr lang="en-US" i="1" dirty="0" smtClean="0"/>
              <a:t>a</a:t>
            </a:r>
            <a:r>
              <a:rPr lang="en-US" dirty="0" smtClean="0"/>
              <a:t> divides </a:t>
            </a:r>
            <a:r>
              <a:rPr lang="en-US" i="1" dirty="0" smtClean="0"/>
              <a:t>b</a:t>
            </a:r>
            <a:r>
              <a:rPr lang="en-US" dirty="0" smtClean="0"/>
              <a:t> and </a:t>
            </a:r>
            <a:r>
              <a:rPr lang="en-US" i="1" dirty="0" smtClean="0"/>
              <a:t>b</a:t>
            </a:r>
            <a:r>
              <a:rPr lang="en-US" dirty="0" smtClean="0"/>
              <a:t> divides </a:t>
            </a:r>
            <a:r>
              <a:rPr lang="en-US" i="1" dirty="0" smtClean="0"/>
              <a:t>c</a:t>
            </a:r>
            <a:r>
              <a:rPr lang="en-US" dirty="0" smtClean="0"/>
              <a:t>. Then there are positive integers </a:t>
            </a:r>
            <a:r>
              <a:rPr lang="en-US" i="1" dirty="0" smtClean="0"/>
              <a:t>k</a:t>
            </a:r>
            <a:r>
              <a:rPr lang="en-US" dirty="0" smtClean="0"/>
              <a:t> and </a:t>
            </a:r>
            <a:r>
              <a:rPr lang="en-US" i="1" dirty="0" smtClean="0"/>
              <a:t>l </a:t>
            </a:r>
            <a:r>
              <a:rPr lang="en-US" dirty="0" smtClean="0"/>
              <a:t>such that </a:t>
            </a:r>
            <a:r>
              <a:rPr lang="en-US" i="1" dirty="0" smtClean="0"/>
              <a:t>b</a:t>
            </a:r>
            <a:r>
              <a:rPr lang="en-US" dirty="0" smtClean="0"/>
              <a:t> = </a:t>
            </a:r>
            <a:r>
              <a:rPr lang="en-US" i="1" dirty="0" err="1" smtClean="0"/>
              <a:t>ak</a:t>
            </a:r>
            <a:r>
              <a:rPr lang="en-US" dirty="0" smtClean="0"/>
              <a:t> and </a:t>
            </a:r>
            <a:r>
              <a:rPr lang="en-US" i="1" dirty="0" smtClean="0"/>
              <a:t>c</a:t>
            </a:r>
            <a:r>
              <a:rPr lang="en-US" dirty="0" smtClean="0"/>
              <a:t> = </a:t>
            </a:r>
            <a:r>
              <a:rPr lang="en-US" i="1" dirty="0" smtClean="0"/>
              <a:t>bl</a:t>
            </a:r>
            <a:r>
              <a:rPr lang="en-US" dirty="0" smtClean="0"/>
              <a:t>. Hence, </a:t>
            </a:r>
            <a:r>
              <a:rPr lang="en-US" i="1" dirty="0" smtClean="0"/>
              <a:t>c</a:t>
            </a:r>
            <a:r>
              <a:rPr lang="en-US" dirty="0" smtClean="0"/>
              <a:t> = </a:t>
            </a:r>
            <a:r>
              <a:rPr lang="en-US" i="1" dirty="0" smtClean="0"/>
              <a:t>a</a:t>
            </a:r>
            <a:r>
              <a:rPr lang="en-US" dirty="0" smtClean="0"/>
              <a:t>(</a:t>
            </a:r>
            <a:r>
              <a:rPr lang="en-US" i="1" dirty="0" err="1" smtClean="0"/>
              <a:t>kl</a:t>
            </a:r>
            <a:r>
              <a:rPr lang="en-US" dirty="0" smtClean="0"/>
              <a:t>), so </a:t>
            </a:r>
            <a:r>
              <a:rPr lang="en-US" i="1" dirty="0" smtClean="0"/>
              <a:t>a</a:t>
            </a:r>
            <a:r>
              <a:rPr lang="en-US" dirty="0" smtClean="0"/>
              <a:t> divides </a:t>
            </a:r>
            <a:r>
              <a:rPr lang="en-US" i="1" dirty="0" smtClean="0"/>
              <a:t>c</a:t>
            </a:r>
            <a:r>
              <a:rPr lang="en-US" dirty="0" smtClean="0"/>
              <a:t>. Therefore, the relation is transitive.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5165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14B2FC-EFDC-44C2-93C9-A9774586F0BA}" type="slidenum">
              <a:rPr lang="en-US" altLang="en-US"/>
              <a:pPr/>
              <a:t>35</a:t>
            </a:fld>
            <a:endParaRPr lang="en-US" altLang="en-US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</a:t>
            </a:r>
            <a:r>
              <a:rPr lang="en-US" altLang="en-US" dirty="0" smtClean="0"/>
              <a:t>quivalence </a:t>
            </a:r>
            <a:r>
              <a:rPr lang="en-US" altLang="en-US" dirty="0"/>
              <a:t>classes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en-US" sz="2800"/>
              <a:t>Consider the relation </a:t>
            </a:r>
            <a:r>
              <a:rPr lang="en-US" altLang="en-US" sz="2800" i="1"/>
              <a:t>R</a:t>
            </a:r>
            <a:r>
              <a:rPr lang="en-US" altLang="en-US" sz="2800"/>
              <a:t> = { (</a:t>
            </a:r>
            <a:r>
              <a:rPr lang="en-US" altLang="en-US" sz="2800" i="1"/>
              <a:t>a,b</a:t>
            </a:r>
            <a:r>
              <a:rPr lang="en-US" altLang="en-US" sz="2800"/>
              <a:t>) | a mod 2 = b mod 2 }</a:t>
            </a:r>
          </a:p>
          <a:p>
            <a:pPr lvl="1">
              <a:lnSpc>
                <a:spcPct val="80000"/>
              </a:lnSpc>
            </a:pPr>
            <a:r>
              <a:rPr lang="en-US" altLang="en-US" sz="2400"/>
              <a:t>Thus, all the even numbers are related to each other</a:t>
            </a:r>
          </a:p>
          <a:p>
            <a:pPr lvl="1">
              <a:lnSpc>
                <a:spcPct val="80000"/>
              </a:lnSpc>
            </a:pPr>
            <a:r>
              <a:rPr lang="en-US" altLang="en-US" sz="2400"/>
              <a:t>As are the odd numbers</a:t>
            </a:r>
          </a:p>
          <a:p>
            <a:pPr>
              <a:lnSpc>
                <a:spcPct val="80000"/>
              </a:lnSpc>
            </a:pPr>
            <a:r>
              <a:rPr lang="en-US" altLang="en-US" sz="2800"/>
              <a:t>The even numbers form an equivalence class</a:t>
            </a:r>
          </a:p>
          <a:p>
            <a:pPr lvl="1">
              <a:lnSpc>
                <a:spcPct val="80000"/>
              </a:lnSpc>
            </a:pPr>
            <a:r>
              <a:rPr lang="en-US" altLang="en-US" sz="2400"/>
              <a:t>As do the odd numbers</a:t>
            </a:r>
          </a:p>
          <a:p>
            <a:pPr>
              <a:lnSpc>
                <a:spcPct val="80000"/>
              </a:lnSpc>
            </a:pPr>
            <a:r>
              <a:rPr lang="en-US" altLang="en-US" sz="2800"/>
              <a:t>The equivalence class for the even numbers is denoted by [2] (or [4], or [784], etc.)</a:t>
            </a:r>
          </a:p>
          <a:p>
            <a:pPr lvl="1">
              <a:lnSpc>
                <a:spcPct val="80000"/>
              </a:lnSpc>
            </a:pPr>
            <a:r>
              <a:rPr lang="en-US" altLang="en-US" sz="2400"/>
              <a:t>[2] = { …, -4, -2, 0, 2, 4, … }</a:t>
            </a:r>
          </a:p>
          <a:p>
            <a:pPr lvl="1">
              <a:lnSpc>
                <a:spcPct val="80000"/>
              </a:lnSpc>
            </a:pPr>
            <a:r>
              <a:rPr lang="en-US" altLang="en-US" sz="2400"/>
              <a:t>2 is a </a:t>
            </a:r>
            <a:r>
              <a:rPr lang="en-US" altLang="en-US" sz="2400" i="1"/>
              <a:t>representative</a:t>
            </a:r>
            <a:r>
              <a:rPr lang="en-US" altLang="en-US" sz="2400"/>
              <a:t> of it’s equivalence class</a:t>
            </a:r>
          </a:p>
          <a:p>
            <a:pPr>
              <a:lnSpc>
                <a:spcPct val="80000"/>
              </a:lnSpc>
            </a:pPr>
            <a:r>
              <a:rPr lang="en-US" altLang="en-US" sz="2800"/>
              <a:t>There are only 2 equivalence classes formed by this equivalence relation</a:t>
            </a:r>
          </a:p>
        </p:txBody>
      </p:sp>
    </p:spTree>
    <p:extLst>
      <p:ext uri="{BB962C8B-B14F-4D97-AF65-F5344CB8AC3E}">
        <p14:creationId xmlns:p14="http://schemas.microsoft.com/office/powerpoint/2010/main" val="343819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Congruence Modulo </a:t>
            </a:r>
            <a:r>
              <a:rPr lang="en-US" i="1" dirty="0"/>
              <a:t>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Example</a:t>
            </a:r>
            <a:r>
              <a:rPr lang="en-US" dirty="0" smtClean="0"/>
              <a:t>:  Show that the relation </a:t>
            </a:r>
          </a:p>
          <a:p>
            <a:pPr>
              <a:buNone/>
            </a:pPr>
            <a:r>
              <a:rPr lang="en-US" dirty="0" smtClean="0"/>
              <a:t>         </a:t>
            </a:r>
            <a:r>
              <a:rPr lang="en-US" i="1" dirty="0" smtClean="0"/>
              <a:t>R</a:t>
            </a:r>
            <a:r>
              <a:rPr lang="en-US" dirty="0" smtClean="0"/>
              <a:t> 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(mod </a:t>
            </a:r>
            <a:r>
              <a:rPr lang="en-US" i="1" dirty="0"/>
              <a:t>3</a:t>
            </a:r>
            <a:r>
              <a:rPr lang="en-US" dirty="0" smtClean="0"/>
              <a:t>)} </a:t>
            </a:r>
          </a:p>
          <a:p>
            <a:pPr>
              <a:buNone/>
            </a:pPr>
            <a:r>
              <a:rPr lang="en-US" dirty="0" smtClean="0"/>
              <a:t>    is an equivalence relation on the set of integers.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Solution</a:t>
            </a:r>
            <a:r>
              <a:rPr lang="en-US" dirty="0" smtClean="0"/>
              <a:t>:  Recall that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(mod </a:t>
            </a:r>
            <a:r>
              <a:rPr lang="en-US" i="1" dirty="0"/>
              <a:t>3</a:t>
            </a:r>
            <a:r>
              <a:rPr lang="en-US" dirty="0" smtClean="0"/>
              <a:t>) if and only if </a:t>
            </a:r>
            <a:r>
              <a:rPr lang="en-US" i="1" dirty="0"/>
              <a:t>3</a:t>
            </a:r>
            <a:r>
              <a:rPr lang="en-US" dirty="0" smtClean="0"/>
              <a:t>  divides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.</a:t>
            </a:r>
          </a:p>
          <a:p>
            <a:pPr lvl="1"/>
            <a:r>
              <a:rPr lang="en-US" i="1" dirty="0" smtClean="0"/>
              <a:t>Reflexivity</a:t>
            </a:r>
            <a:r>
              <a:rPr lang="en-US" dirty="0" smtClean="0"/>
              <a:t>: 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a</a:t>
            </a:r>
            <a:r>
              <a:rPr lang="en-US" dirty="0" smtClean="0"/>
              <a:t> (mod </a:t>
            </a:r>
            <a:r>
              <a:rPr lang="en-US" i="1" dirty="0"/>
              <a:t>3</a:t>
            </a:r>
            <a:r>
              <a:rPr lang="en-US" dirty="0" smtClean="0"/>
              <a:t>) since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a </a:t>
            </a:r>
            <a:r>
              <a:rPr lang="en-US" dirty="0" smtClean="0"/>
              <a:t>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 is divisible by </a:t>
            </a:r>
            <a:r>
              <a:rPr lang="en-US" i="1" dirty="0"/>
              <a:t>3</a:t>
            </a:r>
            <a:r>
              <a:rPr lang="en-US" dirty="0" smtClean="0"/>
              <a:t> since           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∙ </a:t>
            </a:r>
            <a:r>
              <a:rPr lang="en-US" i="1" dirty="0"/>
              <a:t>3</a:t>
            </a:r>
            <a:r>
              <a:rPr lang="en-US" dirty="0" smtClean="0"/>
              <a:t>.</a:t>
            </a:r>
          </a:p>
          <a:p>
            <a:pPr lvl="1"/>
            <a:r>
              <a:rPr lang="en-US" i="1" dirty="0" smtClean="0"/>
              <a:t>Symmetry</a:t>
            </a:r>
            <a:r>
              <a:rPr lang="en-US" dirty="0" smtClean="0"/>
              <a:t>:  Suppose that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(mod </a:t>
            </a:r>
            <a:r>
              <a:rPr lang="en-US" i="1" dirty="0"/>
              <a:t>3</a:t>
            </a:r>
            <a:r>
              <a:rPr lang="en-US" dirty="0" smtClean="0"/>
              <a:t>). Then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is divisible by </a:t>
            </a:r>
            <a:r>
              <a:rPr lang="en-US" i="1" dirty="0"/>
              <a:t>3</a:t>
            </a:r>
            <a:r>
              <a:rPr lang="en-US" dirty="0" smtClean="0"/>
              <a:t>, and so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= </a:t>
            </a:r>
            <a:r>
              <a:rPr lang="en-US" i="1" dirty="0" smtClean="0">
                <a:ea typeface="Cambria Math" pitchFamily="18" charset="0"/>
              </a:rPr>
              <a:t>k*</a:t>
            </a:r>
            <a:r>
              <a:rPr lang="en-US" i="1" dirty="0" smtClean="0"/>
              <a:t>3</a:t>
            </a:r>
            <a:r>
              <a:rPr lang="en-US" dirty="0" smtClean="0"/>
              <a:t>, where </a:t>
            </a:r>
            <a:r>
              <a:rPr lang="en-US" i="1" dirty="0" smtClean="0"/>
              <a:t>k</a:t>
            </a:r>
            <a:r>
              <a:rPr lang="en-US" dirty="0" smtClean="0"/>
              <a:t> is an integer. It follows that</a:t>
            </a:r>
            <a:r>
              <a:rPr lang="en-US" i="1" dirty="0" smtClean="0"/>
              <a:t> 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a</a:t>
            </a:r>
            <a:r>
              <a:rPr lang="en-US" dirty="0" smtClean="0"/>
              <a:t> = (</a:t>
            </a:r>
            <a:r>
              <a:rPr lang="en-US" dirty="0" smtClean="0">
                <a:latin typeface="Cambria Math"/>
                <a:ea typeface="Cambria Math"/>
              </a:rPr>
              <a:t>− </a:t>
            </a:r>
            <a:r>
              <a:rPr lang="en-US" i="1" dirty="0" smtClean="0">
                <a:ea typeface="Cambria Math" pitchFamily="18" charset="0"/>
              </a:rPr>
              <a:t>k</a:t>
            </a:r>
            <a:r>
              <a:rPr lang="en-US" dirty="0" smtClean="0">
                <a:ea typeface="Cambria Math" pitchFamily="18" charset="0"/>
              </a:rPr>
              <a:t>)</a:t>
            </a:r>
            <a:r>
              <a:rPr lang="en-US" dirty="0" smtClean="0"/>
              <a:t>*</a:t>
            </a:r>
            <a:r>
              <a:rPr lang="en-US" i="1" dirty="0" smtClean="0"/>
              <a:t>3, so 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a</a:t>
            </a:r>
            <a:r>
              <a:rPr lang="en-US" dirty="0" smtClean="0"/>
              <a:t> (mod </a:t>
            </a:r>
            <a:r>
              <a:rPr lang="en-US" i="1" dirty="0"/>
              <a:t>3</a:t>
            </a:r>
            <a:r>
              <a:rPr lang="en-US" dirty="0" smtClean="0"/>
              <a:t>). </a:t>
            </a:r>
          </a:p>
          <a:p>
            <a:pPr lvl="1"/>
            <a:r>
              <a:rPr lang="en-US" i="1" dirty="0" smtClean="0"/>
              <a:t>Transitivity</a:t>
            </a:r>
            <a:r>
              <a:rPr lang="en-US" dirty="0" smtClean="0"/>
              <a:t>: Suppose that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(mod </a:t>
            </a:r>
            <a:r>
              <a:rPr lang="en-US" i="1" dirty="0"/>
              <a:t>3</a:t>
            </a:r>
            <a:r>
              <a:rPr lang="en-US" dirty="0" smtClean="0"/>
              <a:t>) and </a:t>
            </a:r>
            <a:r>
              <a:rPr lang="en-US" i="1" dirty="0" smtClean="0"/>
              <a:t>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c</a:t>
            </a:r>
            <a:r>
              <a:rPr lang="en-US" dirty="0" smtClean="0"/>
              <a:t> (mod </a:t>
            </a:r>
            <a:r>
              <a:rPr lang="en-US" i="1" dirty="0"/>
              <a:t>3</a:t>
            </a:r>
            <a:r>
              <a:rPr lang="en-US" dirty="0" smtClean="0"/>
              <a:t>). Then </a:t>
            </a:r>
            <a:r>
              <a:rPr lang="en-US" i="1" dirty="0"/>
              <a:t>3</a:t>
            </a:r>
            <a:r>
              <a:rPr lang="en-US" dirty="0" smtClean="0"/>
              <a:t> divides both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and </a:t>
            </a:r>
            <a:r>
              <a:rPr lang="en-US" i="1" dirty="0" smtClean="0"/>
              <a:t>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c.</a:t>
            </a:r>
            <a:r>
              <a:rPr lang="en-US" dirty="0" smtClean="0"/>
              <a:t> Hence, there are integers </a:t>
            </a:r>
            <a:r>
              <a:rPr lang="en-US" i="1" dirty="0" smtClean="0"/>
              <a:t>k</a:t>
            </a:r>
            <a:r>
              <a:rPr lang="en-US" dirty="0" smtClean="0"/>
              <a:t> and </a:t>
            </a:r>
            <a:r>
              <a:rPr lang="en-US" i="1" dirty="0" smtClean="0"/>
              <a:t>l </a:t>
            </a:r>
            <a:r>
              <a:rPr lang="en-US" dirty="0" smtClean="0"/>
              <a:t>with          </a:t>
            </a:r>
            <a:r>
              <a:rPr lang="en-US" i="1" dirty="0" smtClean="0"/>
              <a:t> 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= </a:t>
            </a:r>
            <a:r>
              <a:rPr lang="en-US" i="1" dirty="0" smtClean="0">
                <a:ea typeface="Cambria Math" pitchFamily="18" charset="0"/>
              </a:rPr>
              <a:t>k*</a:t>
            </a:r>
            <a:r>
              <a:rPr lang="en-US" i="1" dirty="0" smtClean="0"/>
              <a:t>3  and 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c</a:t>
            </a:r>
            <a:r>
              <a:rPr lang="en-US" dirty="0" smtClean="0"/>
              <a:t> = </a:t>
            </a:r>
            <a:r>
              <a:rPr lang="en-US" i="1" dirty="0" smtClean="0">
                <a:ea typeface="Cambria Math" pitchFamily="18" charset="0"/>
              </a:rPr>
              <a:t>l*</a:t>
            </a:r>
            <a:r>
              <a:rPr lang="en-US" i="1" dirty="0" smtClean="0"/>
              <a:t>3. </a:t>
            </a:r>
            <a:r>
              <a:rPr lang="en-US" dirty="0" smtClean="0"/>
              <a:t>We obtain by adding the equations: </a:t>
            </a:r>
          </a:p>
          <a:p>
            <a:pPr lvl="1">
              <a:buNone/>
            </a:pPr>
            <a:r>
              <a:rPr lang="en-US" dirty="0" smtClean="0"/>
              <a:t>              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c</a:t>
            </a:r>
            <a:r>
              <a:rPr lang="en-US" dirty="0" smtClean="0"/>
              <a:t> = (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) </a:t>
            </a:r>
            <a:r>
              <a:rPr lang="en-US" i="1" dirty="0" smtClean="0">
                <a:ea typeface="Cambria Math" pitchFamily="18" charset="0"/>
              </a:rPr>
              <a:t> + </a:t>
            </a:r>
            <a:r>
              <a:rPr lang="en-US" dirty="0" smtClean="0"/>
              <a:t>(</a:t>
            </a:r>
            <a:r>
              <a:rPr lang="en-US" i="1" dirty="0" smtClean="0"/>
              <a:t>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c</a:t>
            </a:r>
            <a:r>
              <a:rPr lang="en-US" dirty="0" smtClean="0"/>
              <a:t>)  = </a:t>
            </a:r>
            <a:r>
              <a:rPr lang="en-US" i="1" dirty="0" smtClean="0">
                <a:ea typeface="Cambria Math" pitchFamily="18" charset="0"/>
              </a:rPr>
              <a:t>k*</a:t>
            </a:r>
            <a:r>
              <a:rPr lang="en-US" i="1" dirty="0" smtClean="0"/>
              <a:t>3</a:t>
            </a:r>
            <a:r>
              <a:rPr lang="en-US" dirty="0" smtClean="0"/>
              <a:t> +</a:t>
            </a:r>
            <a:r>
              <a:rPr lang="en-US" i="1" dirty="0" smtClean="0">
                <a:ea typeface="Cambria Math" pitchFamily="18" charset="0"/>
              </a:rPr>
              <a:t> l*</a:t>
            </a:r>
            <a:r>
              <a:rPr lang="en-US" i="1" dirty="0" smtClean="0"/>
              <a:t>3 = </a:t>
            </a:r>
            <a:r>
              <a:rPr lang="en-US" dirty="0" smtClean="0"/>
              <a:t>(</a:t>
            </a:r>
            <a:r>
              <a:rPr lang="en-US" i="1" dirty="0" smtClean="0"/>
              <a:t>k + l</a:t>
            </a:r>
            <a:r>
              <a:rPr lang="en-US" dirty="0" smtClean="0"/>
              <a:t>)</a:t>
            </a:r>
            <a:r>
              <a:rPr lang="en-US" i="1" dirty="0"/>
              <a:t>*</a:t>
            </a:r>
            <a:r>
              <a:rPr lang="en-US" i="1" dirty="0" smtClean="0"/>
              <a:t>3.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    Therefore,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c</a:t>
            </a:r>
            <a:r>
              <a:rPr lang="en-US" dirty="0" smtClean="0"/>
              <a:t> (mod </a:t>
            </a:r>
            <a:r>
              <a:rPr lang="en-US" i="1" dirty="0"/>
              <a:t>3</a:t>
            </a:r>
            <a:r>
              <a:rPr lang="en-US" dirty="0" smtClean="0"/>
              <a:t>).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071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Congruence Modulo </a:t>
            </a:r>
            <a:r>
              <a:rPr lang="en-US" i="1" dirty="0" smtClean="0"/>
              <a:t>7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Example</a:t>
            </a:r>
            <a:r>
              <a:rPr lang="en-US" dirty="0" smtClean="0"/>
              <a:t>:  Show that the relation </a:t>
            </a:r>
          </a:p>
          <a:p>
            <a:pPr>
              <a:buNone/>
            </a:pPr>
            <a:r>
              <a:rPr lang="en-US" dirty="0" smtClean="0"/>
              <a:t>         </a:t>
            </a:r>
            <a:r>
              <a:rPr lang="en-US" i="1" dirty="0" smtClean="0"/>
              <a:t>R</a:t>
            </a:r>
            <a:r>
              <a:rPr lang="en-US" dirty="0" smtClean="0"/>
              <a:t> 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(mod </a:t>
            </a:r>
            <a:r>
              <a:rPr lang="en-US" i="1" dirty="0" smtClean="0"/>
              <a:t>7</a:t>
            </a:r>
            <a:r>
              <a:rPr lang="en-US" dirty="0" smtClean="0"/>
              <a:t>)} </a:t>
            </a:r>
          </a:p>
          <a:p>
            <a:pPr>
              <a:buNone/>
            </a:pPr>
            <a:r>
              <a:rPr lang="en-US" dirty="0" smtClean="0"/>
              <a:t>    is an equivalence relation on the set of integers.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Solution</a:t>
            </a:r>
            <a:r>
              <a:rPr lang="en-US" dirty="0" smtClean="0"/>
              <a:t>:  Recall that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(mod </a:t>
            </a:r>
            <a:r>
              <a:rPr lang="en-US" i="1" dirty="0" smtClean="0"/>
              <a:t>7</a:t>
            </a:r>
            <a:r>
              <a:rPr lang="en-US" dirty="0" smtClean="0"/>
              <a:t>) if and only if </a:t>
            </a:r>
            <a:r>
              <a:rPr lang="en-US" i="1" dirty="0" smtClean="0"/>
              <a:t>7</a:t>
            </a:r>
            <a:r>
              <a:rPr lang="en-US" dirty="0" smtClean="0"/>
              <a:t>  divides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.</a:t>
            </a:r>
          </a:p>
          <a:p>
            <a:pPr lvl="1"/>
            <a:r>
              <a:rPr lang="en-US" i="1" dirty="0" smtClean="0"/>
              <a:t>Reflexivity</a:t>
            </a:r>
            <a:r>
              <a:rPr lang="en-US" dirty="0" smtClean="0"/>
              <a:t>: 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a</a:t>
            </a:r>
            <a:r>
              <a:rPr lang="en-US" dirty="0" smtClean="0"/>
              <a:t> (mod </a:t>
            </a:r>
            <a:r>
              <a:rPr lang="en-US" i="1" dirty="0" smtClean="0"/>
              <a:t>7</a:t>
            </a:r>
            <a:r>
              <a:rPr lang="en-US" dirty="0" smtClean="0"/>
              <a:t>) since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a </a:t>
            </a:r>
            <a:r>
              <a:rPr lang="en-US" dirty="0" smtClean="0"/>
              <a:t>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 is divisible by </a:t>
            </a:r>
            <a:r>
              <a:rPr lang="en-US" i="1" dirty="0" smtClean="0"/>
              <a:t>7</a:t>
            </a:r>
            <a:r>
              <a:rPr lang="en-US" dirty="0" smtClean="0"/>
              <a:t> since           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∙ </a:t>
            </a:r>
            <a:r>
              <a:rPr lang="en-US" i="1" dirty="0" smtClean="0"/>
              <a:t>7</a:t>
            </a:r>
            <a:r>
              <a:rPr lang="en-US" dirty="0" smtClean="0"/>
              <a:t>.</a:t>
            </a:r>
          </a:p>
          <a:p>
            <a:pPr lvl="1"/>
            <a:r>
              <a:rPr lang="en-US" i="1" dirty="0" smtClean="0"/>
              <a:t>Symmetry</a:t>
            </a:r>
            <a:r>
              <a:rPr lang="en-US" dirty="0" smtClean="0"/>
              <a:t>:  Suppose that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(mod </a:t>
            </a:r>
            <a:r>
              <a:rPr lang="en-US" i="1" dirty="0" smtClean="0"/>
              <a:t>7</a:t>
            </a:r>
            <a:r>
              <a:rPr lang="en-US" dirty="0" smtClean="0"/>
              <a:t>). Then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is divisible by </a:t>
            </a:r>
            <a:r>
              <a:rPr lang="en-US" i="1" dirty="0" smtClean="0"/>
              <a:t>7</a:t>
            </a:r>
            <a:r>
              <a:rPr lang="en-US" dirty="0" smtClean="0"/>
              <a:t>, and so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= </a:t>
            </a:r>
            <a:r>
              <a:rPr lang="en-US" i="1" dirty="0" smtClean="0">
                <a:ea typeface="Cambria Math" pitchFamily="18" charset="0"/>
              </a:rPr>
              <a:t>k*</a:t>
            </a:r>
            <a:r>
              <a:rPr lang="en-US" i="1" dirty="0" smtClean="0"/>
              <a:t>7</a:t>
            </a:r>
            <a:r>
              <a:rPr lang="en-US" dirty="0" smtClean="0"/>
              <a:t>, where </a:t>
            </a:r>
            <a:r>
              <a:rPr lang="en-US" i="1" dirty="0" smtClean="0"/>
              <a:t>k</a:t>
            </a:r>
            <a:r>
              <a:rPr lang="en-US" dirty="0" smtClean="0"/>
              <a:t> is an integer. It follows that</a:t>
            </a:r>
            <a:r>
              <a:rPr lang="en-US" i="1" dirty="0" smtClean="0"/>
              <a:t> 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a</a:t>
            </a:r>
            <a:r>
              <a:rPr lang="en-US" dirty="0" smtClean="0"/>
              <a:t> = (</a:t>
            </a:r>
            <a:r>
              <a:rPr lang="en-US" dirty="0" smtClean="0">
                <a:latin typeface="Cambria Math"/>
                <a:ea typeface="Cambria Math"/>
              </a:rPr>
              <a:t>− </a:t>
            </a:r>
            <a:r>
              <a:rPr lang="en-US" i="1" dirty="0" smtClean="0">
                <a:ea typeface="Cambria Math" pitchFamily="18" charset="0"/>
              </a:rPr>
              <a:t>k</a:t>
            </a:r>
            <a:r>
              <a:rPr lang="en-US" dirty="0" smtClean="0">
                <a:ea typeface="Cambria Math" pitchFamily="18" charset="0"/>
              </a:rPr>
              <a:t>)</a:t>
            </a:r>
            <a:r>
              <a:rPr lang="en-US" dirty="0" smtClean="0"/>
              <a:t> *</a:t>
            </a:r>
            <a:r>
              <a:rPr lang="en-US" i="1" dirty="0"/>
              <a:t>7</a:t>
            </a:r>
            <a:r>
              <a:rPr lang="en-US" i="1" dirty="0" smtClean="0"/>
              <a:t>, so 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a</a:t>
            </a:r>
            <a:r>
              <a:rPr lang="en-US" dirty="0" smtClean="0"/>
              <a:t> (mod </a:t>
            </a:r>
            <a:r>
              <a:rPr lang="en-US" i="1" dirty="0" smtClean="0"/>
              <a:t>7</a:t>
            </a:r>
            <a:r>
              <a:rPr lang="en-US" dirty="0" smtClean="0"/>
              <a:t>). </a:t>
            </a:r>
          </a:p>
          <a:p>
            <a:pPr lvl="1"/>
            <a:r>
              <a:rPr lang="en-US" i="1" dirty="0" smtClean="0"/>
              <a:t>Transitivity</a:t>
            </a:r>
            <a:r>
              <a:rPr lang="en-US" dirty="0" smtClean="0"/>
              <a:t>: Suppose that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(mod </a:t>
            </a:r>
            <a:r>
              <a:rPr lang="en-US" i="1" dirty="0" smtClean="0"/>
              <a:t>7</a:t>
            </a:r>
            <a:r>
              <a:rPr lang="en-US" dirty="0" smtClean="0"/>
              <a:t>) and </a:t>
            </a:r>
            <a:r>
              <a:rPr lang="en-US" i="1" dirty="0" smtClean="0"/>
              <a:t>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c</a:t>
            </a:r>
            <a:r>
              <a:rPr lang="en-US" dirty="0" smtClean="0"/>
              <a:t> (mod </a:t>
            </a:r>
            <a:r>
              <a:rPr lang="en-US" i="1" dirty="0" smtClean="0"/>
              <a:t>7</a:t>
            </a:r>
            <a:r>
              <a:rPr lang="en-US" dirty="0" smtClean="0"/>
              <a:t>). Then </a:t>
            </a:r>
            <a:r>
              <a:rPr lang="en-US" i="1" dirty="0" smtClean="0"/>
              <a:t>7</a:t>
            </a:r>
            <a:r>
              <a:rPr lang="en-US" dirty="0" smtClean="0"/>
              <a:t> divides both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and </a:t>
            </a:r>
            <a:r>
              <a:rPr lang="en-US" i="1" dirty="0" smtClean="0"/>
              <a:t>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c.</a:t>
            </a:r>
            <a:r>
              <a:rPr lang="en-US" dirty="0" smtClean="0"/>
              <a:t> Hence, there are integers </a:t>
            </a:r>
            <a:r>
              <a:rPr lang="en-US" i="1" dirty="0" smtClean="0"/>
              <a:t>k</a:t>
            </a:r>
            <a:r>
              <a:rPr lang="en-US" dirty="0" smtClean="0"/>
              <a:t> and </a:t>
            </a:r>
            <a:r>
              <a:rPr lang="en-US" i="1" dirty="0" smtClean="0"/>
              <a:t>l </a:t>
            </a:r>
            <a:r>
              <a:rPr lang="en-US" dirty="0" smtClean="0"/>
              <a:t>with          </a:t>
            </a:r>
            <a:r>
              <a:rPr lang="en-US" i="1" dirty="0" smtClean="0"/>
              <a:t> 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= </a:t>
            </a:r>
            <a:r>
              <a:rPr lang="en-US" i="1" dirty="0" smtClean="0">
                <a:ea typeface="Cambria Math" pitchFamily="18" charset="0"/>
              </a:rPr>
              <a:t>k*7</a:t>
            </a:r>
            <a:r>
              <a:rPr lang="en-US" i="1" dirty="0" smtClean="0"/>
              <a:t>  and 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c</a:t>
            </a:r>
            <a:r>
              <a:rPr lang="en-US" dirty="0" smtClean="0"/>
              <a:t> = </a:t>
            </a:r>
            <a:r>
              <a:rPr lang="en-US" i="1" dirty="0" smtClean="0">
                <a:ea typeface="Cambria Math" pitchFamily="18" charset="0"/>
              </a:rPr>
              <a:t>l*</a:t>
            </a:r>
            <a:r>
              <a:rPr lang="en-US" i="1" dirty="0"/>
              <a:t>7</a:t>
            </a:r>
            <a:r>
              <a:rPr lang="en-US" i="1" dirty="0" smtClean="0"/>
              <a:t>. </a:t>
            </a:r>
            <a:r>
              <a:rPr lang="en-US" dirty="0" smtClean="0"/>
              <a:t>We obtain by adding the equations: </a:t>
            </a:r>
          </a:p>
          <a:p>
            <a:pPr lvl="1">
              <a:buNone/>
            </a:pPr>
            <a:r>
              <a:rPr lang="en-US" dirty="0" smtClean="0"/>
              <a:t>              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c</a:t>
            </a:r>
            <a:r>
              <a:rPr lang="en-US" dirty="0" smtClean="0"/>
              <a:t> = (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) </a:t>
            </a:r>
            <a:r>
              <a:rPr lang="en-US" i="1" dirty="0" smtClean="0">
                <a:ea typeface="Cambria Math" pitchFamily="18" charset="0"/>
              </a:rPr>
              <a:t> + </a:t>
            </a:r>
            <a:r>
              <a:rPr lang="en-US" dirty="0" smtClean="0"/>
              <a:t>(</a:t>
            </a:r>
            <a:r>
              <a:rPr lang="en-US" i="1" dirty="0" smtClean="0"/>
              <a:t>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c</a:t>
            </a:r>
            <a:r>
              <a:rPr lang="en-US" dirty="0" smtClean="0"/>
              <a:t>)  = </a:t>
            </a:r>
            <a:r>
              <a:rPr lang="en-US" i="1" dirty="0" smtClean="0">
                <a:ea typeface="Cambria Math" pitchFamily="18" charset="0"/>
              </a:rPr>
              <a:t>k*</a:t>
            </a:r>
            <a:r>
              <a:rPr lang="en-US" i="1" dirty="0"/>
              <a:t>7</a:t>
            </a:r>
            <a:r>
              <a:rPr lang="en-US" dirty="0" smtClean="0"/>
              <a:t> +</a:t>
            </a:r>
            <a:r>
              <a:rPr lang="en-US" i="1" dirty="0" smtClean="0">
                <a:ea typeface="Cambria Math" pitchFamily="18" charset="0"/>
              </a:rPr>
              <a:t> l*</a:t>
            </a:r>
            <a:r>
              <a:rPr lang="en-US" i="1" dirty="0"/>
              <a:t>7</a:t>
            </a:r>
            <a:r>
              <a:rPr lang="en-US" i="1" dirty="0" smtClean="0"/>
              <a:t> = </a:t>
            </a:r>
            <a:r>
              <a:rPr lang="en-US" dirty="0" smtClean="0"/>
              <a:t>(</a:t>
            </a:r>
            <a:r>
              <a:rPr lang="en-US" i="1" dirty="0" smtClean="0"/>
              <a:t>k + l</a:t>
            </a:r>
            <a:r>
              <a:rPr lang="en-US" dirty="0" smtClean="0"/>
              <a:t>)*</a:t>
            </a:r>
            <a:r>
              <a:rPr lang="en-US" i="1" dirty="0" smtClean="0"/>
              <a:t>7.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    Therefore,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c</a:t>
            </a:r>
            <a:r>
              <a:rPr lang="en-US" dirty="0" smtClean="0"/>
              <a:t> (mod </a:t>
            </a:r>
            <a:r>
              <a:rPr lang="en-US" i="1" dirty="0" smtClean="0"/>
              <a:t>7</a:t>
            </a:r>
            <a:r>
              <a:rPr lang="en-US" dirty="0" smtClean="0"/>
              <a:t>).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308964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Congruence Modulo </a:t>
            </a:r>
            <a:r>
              <a:rPr lang="en-US" i="1" dirty="0" smtClean="0"/>
              <a:t>m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Example</a:t>
            </a:r>
            <a:r>
              <a:rPr lang="en-US" dirty="0" smtClean="0"/>
              <a:t>:  Let </a:t>
            </a:r>
            <a:r>
              <a:rPr lang="en-US" i="1" dirty="0" smtClean="0"/>
              <a:t>m</a:t>
            </a:r>
            <a:r>
              <a:rPr lang="en-US" dirty="0" smtClean="0"/>
              <a:t> be an integer with </a:t>
            </a:r>
            <a:r>
              <a:rPr lang="en-US" i="1" dirty="0" smtClean="0"/>
              <a:t>m</a:t>
            </a:r>
            <a:r>
              <a:rPr lang="en-US" dirty="0" smtClean="0"/>
              <a:t> &gt;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. Show that the relation </a:t>
            </a:r>
          </a:p>
          <a:p>
            <a:pPr>
              <a:buNone/>
            </a:pPr>
            <a:r>
              <a:rPr lang="en-US" dirty="0" smtClean="0"/>
              <a:t>         </a:t>
            </a:r>
            <a:r>
              <a:rPr lang="en-US" i="1" dirty="0" smtClean="0"/>
              <a:t>R</a:t>
            </a:r>
            <a:r>
              <a:rPr lang="en-US" dirty="0" smtClean="0"/>
              <a:t> = {(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b</a:t>
            </a:r>
            <a:r>
              <a:rPr lang="en-US" dirty="0" smtClean="0"/>
              <a:t>) |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(mod </a:t>
            </a:r>
            <a:r>
              <a:rPr lang="en-US" i="1" dirty="0" smtClean="0"/>
              <a:t>m</a:t>
            </a:r>
            <a:r>
              <a:rPr lang="en-US" dirty="0" smtClean="0"/>
              <a:t>)} </a:t>
            </a:r>
          </a:p>
          <a:p>
            <a:pPr>
              <a:buNone/>
            </a:pPr>
            <a:r>
              <a:rPr lang="en-US" dirty="0" smtClean="0"/>
              <a:t>    is an equivalence relation on the set of integers.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Solution</a:t>
            </a:r>
            <a:r>
              <a:rPr lang="en-US" dirty="0" smtClean="0"/>
              <a:t>:  Recall that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(mod </a:t>
            </a:r>
            <a:r>
              <a:rPr lang="en-US" i="1" dirty="0" smtClean="0"/>
              <a:t>m</a:t>
            </a:r>
            <a:r>
              <a:rPr lang="en-US" dirty="0" smtClean="0"/>
              <a:t>) if and only if </a:t>
            </a:r>
            <a:r>
              <a:rPr lang="en-US" i="1" dirty="0" smtClean="0"/>
              <a:t>m</a:t>
            </a:r>
            <a:r>
              <a:rPr lang="en-US" dirty="0" smtClean="0"/>
              <a:t>  divides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.</a:t>
            </a:r>
          </a:p>
          <a:p>
            <a:pPr lvl="1"/>
            <a:r>
              <a:rPr lang="en-US" i="1" dirty="0" smtClean="0"/>
              <a:t>Reflexivity</a:t>
            </a:r>
            <a:r>
              <a:rPr lang="en-US" dirty="0" smtClean="0"/>
              <a:t>: 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a</a:t>
            </a:r>
            <a:r>
              <a:rPr lang="en-US" dirty="0" smtClean="0"/>
              <a:t> (mod </a:t>
            </a:r>
            <a:r>
              <a:rPr lang="en-US" i="1" dirty="0" smtClean="0"/>
              <a:t>m</a:t>
            </a:r>
            <a:r>
              <a:rPr lang="en-US" dirty="0" smtClean="0"/>
              <a:t>) since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a </a:t>
            </a:r>
            <a:r>
              <a:rPr lang="en-US" dirty="0" smtClean="0"/>
              <a:t>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 is divisible by </a:t>
            </a:r>
            <a:r>
              <a:rPr lang="en-US" i="1" dirty="0" smtClean="0"/>
              <a:t>m</a:t>
            </a:r>
            <a:r>
              <a:rPr lang="en-US" dirty="0" smtClean="0"/>
              <a:t> since           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∙ </a:t>
            </a:r>
            <a:r>
              <a:rPr lang="en-US" i="1" dirty="0" smtClean="0"/>
              <a:t>m</a:t>
            </a:r>
            <a:r>
              <a:rPr lang="en-US" dirty="0" smtClean="0"/>
              <a:t>.</a:t>
            </a:r>
          </a:p>
          <a:p>
            <a:pPr lvl="1"/>
            <a:r>
              <a:rPr lang="en-US" i="1" dirty="0" smtClean="0"/>
              <a:t>Symmetry</a:t>
            </a:r>
            <a:r>
              <a:rPr lang="en-US" dirty="0" smtClean="0"/>
              <a:t>:  Suppose that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(mod </a:t>
            </a:r>
            <a:r>
              <a:rPr lang="en-US" i="1" dirty="0" smtClean="0"/>
              <a:t>m</a:t>
            </a:r>
            <a:r>
              <a:rPr lang="en-US" dirty="0" smtClean="0"/>
              <a:t>). Then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is divisible by </a:t>
            </a:r>
            <a:r>
              <a:rPr lang="en-US" i="1" dirty="0" smtClean="0"/>
              <a:t>m</a:t>
            </a:r>
            <a:r>
              <a:rPr lang="en-US" dirty="0" smtClean="0"/>
              <a:t>, and so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= </a:t>
            </a:r>
            <a:r>
              <a:rPr lang="en-US" i="1" dirty="0" smtClean="0">
                <a:ea typeface="Cambria Math" pitchFamily="18" charset="0"/>
              </a:rPr>
              <a:t>k</a:t>
            </a:r>
            <a:r>
              <a:rPr lang="en-US" i="1" dirty="0" smtClean="0"/>
              <a:t>m</a:t>
            </a:r>
            <a:r>
              <a:rPr lang="en-US" dirty="0" smtClean="0"/>
              <a:t>, where </a:t>
            </a:r>
            <a:r>
              <a:rPr lang="en-US" i="1" dirty="0" smtClean="0"/>
              <a:t>k</a:t>
            </a:r>
            <a:r>
              <a:rPr lang="en-US" dirty="0" smtClean="0"/>
              <a:t> is an integer. It follows that</a:t>
            </a:r>
            <a:r>
              <a:rPr lang="en-US" i="1" dirty="0" smtClean="0"/>
              <a:t> 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a</a:t>
            </a:r>
            <a:r>
              <a:rPr lang="en-US" dirty="0" smtClean="0"/>
              <a:t> = (</a:t>
            </a:r>
            <a:r>
              <a:rPr lang="en-US" dirty="0" smtClean="0">
                <a:latin typeface="Cambria Math"/>
                <a:ea typeface="Cambria Math"/>
              </a:rPr>
              <a:t>− </a:t>
            </a:r>
            <a:r>
              <a:rPr lang="en-US" i="1" dirty="0" smtClean="0">
                <a:ea typeface="Cambria Math" pitchFamily="18" charset="0"/>
              </a:rPr>
              <a:t>k</a:t>
            </a:r>
            <a:r>
              <a:rPr lang="en-US" dirty="0" smtClean="0">
                <a:ea typeface="Cambria Math" pitchFamily="18" charset="0"/>
              </a:rPr>
              <a:t>)</a:t>
            </a:r>
            <a:r>
              <a:rPr lang="en-US" dirty="0" smtClean="0"/>
              <a:t> </a:t>
            </a:r>
            <a:r>
              <a:rPr lang="en-US" i="1" dirty="0" smtClean="0"/>
              <a:t>m, so 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a</a:t>
            </a:r>
            <a:r>
              <a:rPr lang="en-US" dirty="0" smtClean="0"/>
              <a:t> (mod </a:t>
            </a:r>
            <a:r>
              <a:rPr lang="en-US" i="1" dirty="0" smtClean="0"/>
              <a:t>m</a:t>
            </a:r>
            <a:r>
              <a:rPr lang="en-US" dirty="0" smtClean="0"/>
              <a:t>). </a:t>
            </a:r>
          </a:p>
          <a:p>
            <a:pPr lvl="1"/>
            <a:r>
              <a:rPr lang="en-US" i="1" dirty="0" smtClean="0"/>
              <a:t>Transitivity</a:t>
            </a:r>
            <a:r>
              <a:rPr lang="en-US" dirty="0" smtClean="0"/>
              <a:t>: Suppose that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(mod </a:t>
            </a:r>
            <a:r>
              <a:rPr lang="en-US" i="1" dirty="0" smtClean="0"/>
              <a:t>m</a:t>
            </a:r>
            <a:r>
              <a:rPr lang="en-US" dirty="0" smtClean="0"/>
              <a:t>) and </a:t>
            </a:r>
            <a:r>
              <a:rPr lang="en-US" i="1" dirty="0" smtClean="0"/>
              <a:t>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c</a:t>
            </a:r>
            <a:r>
              <a:rPr lang="en-US" dirty="0" smtClean="0"/>
              <a:t> (mod </a:t>
            </a:r>
            <a:r>
              <a:rPr lang="en-US" i="1" dirty="0" smtClean="0"/>
              <a:t>m</a:t>
            </a:r>
            <a:r>
              <a:rPr lang="en-US" dirty="0" smtClean="0"/>
              <a:t>). Then </a:t>
            </a:r>
            <a:r>
              <a:rPr lang="en-US" i="1" dirty="0" smtClean="0"/>
              <a:t>m</a:t>
            </a:r>
            <a:r>
              <a:rPr lang="en-US" dirty="0" smtClean="0"/>
              <a:t> divides both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and </a:t>
            </a:r>
            <a:r>
              <a:rPr lang="en-US" i="1" dirty="0" smtClean="0"/>
              <a:t>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c.</a:t>
            </a:r>
            <a:r>
              <a:rPr lang="en-US" dirty="0" smtClean="0"/>
              <a:t> Hence, there are integers </a:t>
            </a:r>
            <a:r>
              <a:rPr lang="en-US" i="1" dirty="0" smtClean="0"/>
              <a:t>k</a:t>
            </a:r>
            <a:r>
              <a:rPr lang="en-US" dirty="0" smtClean="0"/>
              <a:t> and </a:t>
            </a:r>
            <a:r>
              <a:rPr lang="en-US" i="1" dirty="0" smtClean="0"/>
              <a:t>l </a:t>
            </a:r>
            <a:r>
              <a:rPr lang="en-US" dirty="0" smtClean="0"/>
              <a:t>with          </a:t>
            </a:r>
            <a:r>
              <a:rPr lang="en-US" i="1" dirty="0" smtClean="0"/>
              <a:t> 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 = </a:t>
            </a:r>
            <a:r>
              <a:rPr lang="en-US" i="1" dirty="0" smtClean="0">
                <a:ea typeface="Cambria Math" pitchFamily="18" charset="0"/>
              </a:rPr>
              <a:t>k</a:t>
            </a:r>
            <a:r>
              <a:rPr lang="en-US" i="1" dirty="0" smtClean="0"/>
              <a:t>m  and 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c</a:t>
            </a:r>
            <a:r>
              <a:rPr lang="en-US" dirty="0" smtClean="0"/>
              <a:t> = </a:t>
            </a:r>
            <a:r>
              <a:rPr lang="en-US" i="1" dirty="0" smtClean="0">
                <a:ea typeface="Cambria Math" pitchFamily="18" charset="0"/>
              </a:rPr>
              <a:t>l</a:t>
            </a:r>
            <a:r>
              <a:rPr lang="en-US" i="1" dirty="0" smtClean="0"/>
              <a:t>m. </a:t>
            </a:r>
            <a:r>
              <a:rPr lang="en-US" dirty="0" smtClean="0"/>
              <a:t>We obtain by adding the equations: </a:t>
            </a:r>
          </a:p>
          <a:p>
            <a:pPr lvl="1">
              <a:buNone/>
            </a:pPr>
            <a:r>
              <a:rPr lang="en-US" dirty="0" smtClean="0"/>
              <a:t>              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c</a:t>
            </a:r>
            <a:r>
              <a:rPr lang="en-US" dirty="0" smtClean="0"/>
              <a:t> = (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b</a:t>
            </a:r>
            <a:r>
              <a:rPr lang="en-US" dirty="0" smtClean="0"/>
              <a:t>) </a:t>
            </a:r>
            <a:r>
              <a:rPr lang="en-US" i="1" dirty="0" smtClean="0">
                <a:ea typeface="Cambria Math" pitchFamily="18" charset="0"/>
              </a:rPr>
              <a:t> + </a:t>
            </a:r>
            <a:r>
              <a:rPr lang="en-US" dirty="0" smtClean="0"/>
              <a:t>(</a:t>
            </a:r>
            <a:r>
              <a:rPr lang="en-US" i="1" dirty="0" smtClean="0"/>
              <a:t>b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i="1" dirty="0" smtClean="0"/>
              <a:t>c</a:t>
            </a:r>
            <a:r>
              <a:rPr lang="en-US" dirty="0" smtClean="0"/>
              <a:t>)  = </a:t>
            </a:r>
            <a:r>
              <a:rPr lang="en-US" i="1" dirty="0" smtClean="0">
                <a:ea typeface="Cambria Math" pitchFamily="18" charset="0"/>
              </a:rPr>
              <a:t>k</a:t>
            </a:r>
            <a:r>
              <a:rPr lang="en-US" i="1" dirty="0" smtClean="0"/>
              <a:t>m</a:t>
            </a:r>
            <a:r>
              <a:rPr lang="en-US" dirty="0" smtClean="0"/>
              <a:t> +</a:t>
            </a:r>
            <a:r>
              <a:rPr lang="en-US" i="1" dirty="0" smtClean="0">
                <a:ea typeface="Cambria Math" pitchFamily="18" charset="0"/>
              </a:rPr>
              <a:t> l</a:t>
            </a:r>
            <a:r>
              <a:rPr lang="en-US" i="1" dirty="0" smtClean="0"/>
              <a:t>m = </a:t>
            </a:r>
            <a:r>
              <a:rPr lang="en-US" dirty="0" smtClean="0"/>
              <a:t>(</a:t>
            </a:r>
            <a:r>
              <a:rPr lang="en-US" i="1" dirty="0" smtClean="0"/>
              <a:t>k + l</a:t>
            </a:r>
            <a:r>
              <a:rPr lang="en-US" dirty="0" smtClean="0"/>
              <a:t>)</a:t>
            </a:r>
            <a:r>
              <a:rPr lang="en-US" i="1" dirty="0" smtClean="0"/>
              <a:t> m.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    Therefore,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≡</a:t>
            </a:r>
            <a:r>
              <a:rPr lang="en-US" dirty="0" smtClean="0"/>
              <a:t> </a:t>
            </a:r>
            <a:r>
              <a:rPr lang="en-US" i="1" dirty="0" smtClean="0"/>
              <a:t>c</a:t>
            </a:r>
            <a:r>
              <a:rPr lang="en-US" dirty="0" smtClean="0"/>
              <a:t> (mod </a:t>
            </a:r>
            <a:r>
              <a:rPr lang="en-US" i="1" dirty="0" smtClean="0"/>
              <a:t>m</a:t>
            </a:r>
            <a:r>
              <a:rPr lang="en-US" dirty="0" smtClean="0"/>
              <a:t>).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E492D4-225A-4A4D-87B1-74C90929EB38}" type="slidenum">
              <a:rPr lang="en-US" altLang="en-US"/>
              <a:pPr/>
              <a:t>39</a:t>
            </a:fld>
            <a:endParaRPr lang="en-US" alt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</a:t>
            </a:r>
            <a:r>
              <a:rPr lang="en-US" altLang="en-US" dirty="0" smtClean="0"/>
              <a:t>quivalence </a:t>
            </a:r>
            <a:r>
              <a:rPr lang="en-US" altLang="en-US" dirty="0"/>
              <a:t>classes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/>
              <a:t>Consider the relation </a:t>
            </a:r>
            <a:r>
              <a:rPr lang="en-US" altLang="en-US" sz="2800" i="1"/>
              <a:t>R</a:t>
            </a:r>
            <a:r>
              <a:rPr lang="en-US" altLang="en-US" sz="2800"/>
              <a:t> = { (</a:t>
            </a:r>
            <a:r>
              <a:rPr lang="en-US" altLang="en-US" sz="2800" i="1"/>
              <a:t>a,b</a:t>
            </a:r>
            <a:r>
              <a:rPr lang="en-US" altLang="en-US" sz="2800"/>
              <a:t>) | a = b or </a:t>
            </a:r>
            <a:br>
              <a:rPr lang="en-US" altLang="en-US" sz="2800"/>
            </a:br>
            <a:r>
              <a:rPr lang="en-US" altLang="en-US" sz="2800"/>
              <a:t>a = -b }</a:t>
            </a:r>
          </a:p>
          <a:p>
            <a:pPr lvl="1"/>
            <a:r>
              <a:rPr lang="en-US" altLang="en-US" sz="2400"/>
              <a:t>Thus, every number is related to additive inverse</a:t>
            </a:r>
          </a:p>
          <a:p>
            <a:r>
              <a:rPr lang="en-US" altLang="en-US" sz="2800"/>
              <a:t>The equivalence class for an integer </a:t>
            </a:r>
            <a:r>
              <a:rPr lang="en-US" altLang="en-US" sz="2800" i="1"/>
              <a:t>a</a:t>
            </a:r>
            <a:r>
              <a:rPr lang="en-US" altLang="en-US" sz="2800"/>
              <a:t>:</a:t>
            </a:r>
          </a:p>
          <a:p>
            <a:pPr lvl="1"/>
            <a:r>
              <a:rPr lang="en-US" altLang="en-US" sz="2400"/>
              <a:t>[7] = { 7, -7 }</a:t>
            </a:r>
          </a:p>
          <a:p>
            <a:pPr lvl="1"/>
            <a:r>
              <a:rPr lang="en-US" altLang="en-US" sz="2400"/>
              <a:t>[0] = { 0 }</a:t>
            </a:r>
          </a:p>
          <a:p>
            <a:pPr lvl="1"/>
            <a:r>
              <a:rPr lang="en-US" altLang="en-US" sz="2400"/>
              <a:t>[</a:t>
            </a:r>
            <a:r>
              <a:rPr lang="en-US" altLang="en-US" sz="2400" i="1"/>
              <a:t>a</a:t>
            </a:r>
            <a:r>
              <a:rPr lang="en-US" altLang="en-US" sz="2400"/>
              <a:t>] = { </a:t>
            </a:r>
            <a:r>
              <a:rPr lang="en-US" altLang="en-US" sz="2400" i="1"/>
              <a:t>a</a:t>
            </a:r>
            <a:r>
              <a:rPr lang="en-US" altLang="en-US" sz="2400"/>
              <a:t>, -</a:t>
            </a:r>
            <a:r>
              <a:rPr lang="en-US" altLang="en-US" sz="2400" i="1"/>
              <a:t>a</a:t>
            </a:r>
            <a:r>
              <a:rPr lang="en-US" altLang="en-US" sz="2400"/>
              <a:t> }</a:t>
            </a:r>
          </a:p>
          <a:p>
            <a:r>
              <a:rPr lang="en-US" altLang="en-US" sz="2800"/>
              <a:t>There are an infinite number of equivalence classes formed by this equivalence relation</a:t>
            </a:r>
          </a:p>
        </p:txBody>
      </p:sp>
    </p:spTree>
    <p:extLst>
      <p:ext uri="{BB962C8B-B14F-4D97-AF65-F5344CB8AC3E}">
        <p14:creationId xmlns:p14="http://schemas.microsoft.com/office/powerpoint/2010/main" val="228547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 smtClean="0"/>
              <a:t>Equivalence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 smtClean="0"/>
              <a:t>     Definition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:  Let </a:t>
            </a:r>
            <a:r>
              <a:rPr lang="en-US" i="1" dirty="0" smtClean="0"/>
              <a:t>R</a:t>
            </a:r>
            <a:r>
              <a:rPr lang="en-US" dirty="0" smtClean="0"/>
              <a:t> be an equivalence relation on a set </a:t>
            </a:r>
            <a:r>
              <a:rPr lang="en-US" i="1" dirty="0" smtClean="0"/>
              <a:t>A. </a:t>
            </a:r>
            <a:r>
              <a:rPr lang="en-US" dirty="0" smtClean="0"/>
              <a:t> The set of all elements that are related to an element </a:t>
            </a:r>
            <a:r>
              <a:rPr lang="en-US" i="1" dirty="0" smtClean="0"/>
              <a:t>a</a:t>
            </a:r>
            <a:r>
              <a:rPr lang="en-US" dirty="0" smtClean="0"/>
              <a:t> of </a:t>
            </a:r>
            <a:r>
              <a:rPr lang="en-US" i="1" dirty="0" smtClean="0"/>
              <a:t>A</a:t>
            </a:r>
            <a:r>
              <a:rPr lang="en-US" dirty="0" smtClean="0"/>
              <a:t> is called the  </a:t>
            </a:r>
            <a:r>
              <a:rPr lang="en-US" i="1" dirty="0" smtClean="0"/>
              <a:t>equivalence class </a:t>
            </a:r>
            <a:r>
              <a:rPr lang="en-US" dirty="0" smtClean="0"/>
              <a:t>of (represented by) </a:t>
            </a:r>
            <a:r>
              <a:rPr lang="en-US" i="1" dirty="0" smtClean="0"/>
              <a:t>a</a:t>
            </a:r>
            <a:r>
              <a:rPr lang="en-US" dirty="0" smtClean="0"/>
              <a:t>. The equivalence class of </a:t>
            </a:r>
            <a:r>
              <a:rPr lang="en-US" i="1" dirty="0" smtClean="0"/>
              <a:t>a</a:t>
            </a:r>
            <a:r>
              <a:rPr lang="en-US" dirty="0" smtClean="0"/>
              <a:t> with respect to </a:t>
            </a:r>
            <a:r>
              <a:rPr lang="en-US" i="1" dirty="0" smtClean="0"/>
              <a:t>R</a:t>
            </a:r>
            <a:r>
              <a:rPr lang="en-US" dirty="0" smtClean="0"/>
              <a:t> is denoted by R(a) = [</a:t>
            </a:r>
            <a:r>
              <a:rPr lang="en-US" i="1" dirty="0" smtClean="0"/>
              <a:t>a</a:t>
            </a:r>
            <a:r>
              <a:rPr lang="en-US" dirty="0" smtClean="0"/>
              <a:t>]</a:t>
            </a:r>
            <a:r>
              <a:rPr lang="en-US" i="1" baseline="-25000" dirty="0" smtClean="0"/>
              <a:t>R</a:t>
            </a:r>
            <a:r>
              <a:rPr lang="en-US" dirty="0" smtClean="0"/>
              <a:t>.  When only one relation is under consideration, we can write [</a:t>
            </a:r>
            <a:r>
              <a:rPr lang="en-US" i="1" dirty="0" smtClean="0"/>
              <a:t>a</a:t>
            </a:r>
            <a:r>
              <a:rPr lang="en-US" dirty="0" smtClean="0"/>
              <a:t>], without the subscript </a:t>
            </a:r>
            <a:r>
              <a:rPr lang="en-US" i="1" dirty="0" smtClean="0"/>
              <a:t>R</a:t>
            </a:r>
            <a:r>
              <a:rPr lang="en-US" dirty="0" smtClean="0"/>
              <a:t>,  for this equivalence class. 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    Note that  [</a:t>
            </a:r>
            <a:r>
              <a:rPr lang="en-US" i="1" dirty="0" smtClean="0"/>
              <a:t>a</a:t>
            </a:r>
            <a:r>
              <a:rPr lang="en-US" dirty="0" smtClean="0"/>
              <a:t>]</a:t>
            </a:r>
            <a:r>
              <a:rPr lang="en-US" i="1" baseline="-25000" dirty="0" smtClean="0"/>
              <a:t>R </a:t>
            </a:r>
            <a:r>
              <a:rPr lang="en-US" i="1" dirty="0" smtClean="0"/>
              <a:t>= R(a) = </a:t>
            </a:r>
            <a:r>
              <a:rPr lang="en-US" dirty="0" smtClean="0"/>
              <a:t>{</a:t>
            </a:r>
            <a:r>
              <a:rPr lang="en-US" i="1" dirty="0" smtClean="0"/>
              <a:t>s|</a:t>
            </a:r>
            <a:r>
              <a:rPr lang="en-US" dirty="0" smtClean="0"/>
              <a:t>(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s</a:t>
            </a:r>
            <a:r>
              <a:rPr lang="en-US" dirty="0" smtClean="0"/>
              <a:t>)</a:t>
            </a:r>
            <a:r>
              <a:rPr lang="en-US" i="1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∈</a:t>
            </a:r>
            <a:r>
              <a:rPr lang="en-US" i="1" dirty="0" smtClean="0"/>
              <a:t> R</a:t>
            </a:r>
            <a:r>
              <a:rPr lang="en-US" dirty="0" smtClean="0"/>
              <a:t>}</a:t>
            </a:r>
            <a:r>
              <a:rPr lang="en-US" i="1" dirty="0" smtClean="0"/>
              <a:t>. This is the equivalence class represented by a.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If</a:t>
            </a:r>
            <a:r>
              <a:rPr lang="en-US" i="1" dirty="0" smtClean="0"/>
              <a:t>  b </a:t>
            </a:r>
            <a:r>
              <a:rPr lang="en-US" dirty="0" smtClean="0">
                <a:latin typeface="Cambria Math"/>
                <a:ea typeface="Cambria Math"/>
              </a:rPr>
              <a:t>∈ </a:t>
            </a:r>
            <a:r>
              <a:rPr lang="en-US" dirty="0" smtClean="0"/>
              <a:t>[</a:t>
            </a:r>
            <a:r>
              <a:rPr lang="en-US" i="1" dirty="0" smtClean="0"/>
              <a:t>a</a:t>
            </a:r>
            <a:r>
              <a:rPr lang="en-US" dirty="0" smtClean="0"/>
              <a:t>]</a:t>
            </a:r>
            <a:r>
              <a:rPr lang="en-US" i="1" baseline="-25000" dirty="0" smtClean="0"/>
              <a:t>R</a:t>
            </a:r>
            <a:r>
              <a:rPr lang="en-US" dirty="0" smtClean="0"/>
              <a:t>, then </a:t>
            </a:r>
            <a:r>
              <a:rPr lang="en-US" i="1" dirty="0" smtClean="0"/>
              <a:t>b</a:t>
            </a:r>
            <a:r>
              <a:rPr lang="en-US" dirty="0" smtClean="0"/>
              <a:t> is also called a representative of this equivalence class. Any element of a class can be used as a representative of the class.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366" y="2286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Congruence Modulo </a:t>
            </a:r>
            <a:r>
              <a:rPr lang="en-US" i="1" dirty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/>
              <a:t>Example</a:t>
            </a:r>
            <a:r>
              <a:rPr lang="en-US" dirty="0"/>
              <a:t>:  </a:t>
            </a:r>
            <a:r>
              <a:rPr lang="en-US" dirty="0" smtClean="0"/>
              <a:t>the </a:t>
            </a:r>
            <a:r>
              <a:rPr lang="en-US" dirty="0"/>
              <a:t>relation </a:t>
            </a:r>
          </a:p>
          <a:p>
            <a:pPr>
              <a:buNone/>
            </a:pPr>
            <a:r>
              <a:rPr lang="en-US" dirty="0"/>
              <a:t>         </a:t>
            </a:r>
            <a:r>
              <a:rPr lang="en-US" i="1" dirty="0"/>
              <a:t>R</a:t>
            </a:r>
            <a:r>
              <a:rPr lang="en-US" dirty="0"/>
              <a:t> = {(</a:t>
            </a:r>
            <a:r>
              <a:rPr lang="en-US" i="1" dirty="0"/>
              <a:t>a</a:t>
            </a:r>
            <a:r>
              <a:rPr lang="en-US" dirty="0"/>
              <a:t>, </a:t>
            </a:r>
            <a:r>
              <a:rPr lang="en-US" i="1" dirty="0"/>
              <a:t>b</a:t>
            </a:r>
            <a:r>
              <a:rPr lang="en-US" dirty="0"/>
              <a:t>) |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en-US" dirty="0">
                <a:latin typeface="Cambria Math"/>
                <a:ea typeface="Cambria Math"/>
              </a:rPr>
              <a:t>≡</a:t>
            </a:r>
            <a:r>
              <a:rPr lang="en-US" dirty="0"/>
              <a:t> </a:t>
            </a:r>
            <a:r>
              <a:rPr lang="en-US" i="1" dirty="0"/>
              <a:t>b</a:t>
            </a:r>
            <a:r>
              <a:rPr lang="en-US" dirty="0"/>
              <a:t> (mod </a:t>
            </a:r>
            <a:r>
              <a:rPr lang="en-US" i="1" dirty="0"/>
              <a:t>3</a:t>
            </a:r>
            <a:r>
              <a:rPr lang="en-US" dirty="0"/>
              <a:t>)} </a:t>
            </a:r>
          </a:p>
          <a:p>
            <a:pPr>
              <a:buNone/>
            </a:pPr>
            <a:r>
              <a:rPr lang="en-US" dirty="0"/>
              <a:t>    is an equivalence relation on the set </a:t>
            </a:r>
            <a:r>
              <a:rPr lang="en-US" dirty="0" smtClean="0"/>
              <a:t>A of </a:t>
            </a:r>
            <a:r>
              <a:rPr lang="en-US" dirty="0"/>
              <a:t>integers.</a:t>
            </a:r>
          </a:p>
          <a:p>
            <a:pPr lvl="1">
              <a:buNone/>
            </a:pPr>
            <a:r>
              <a:rPr lang="en-US" dirty="0" smtClean="0"/>
              <a:t> </a:t>
            </a:r>
            <a:r>
              <a:rPr lang="en-US" dirty="0"/>
              <a:t> 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[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]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 = R(0) = </a:t>
            </a:r>
            <a:r>
              <a:rPr lang="en-US" dirty="0"/>
              <a:t>{…,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6,</a:t>
            </a:r>
            <a:r>
              <a:rPr lang="en-US" dirty="0" smtClean="0">
                <a:latin typeface="Cambria Math"/>
                <a:ea typeface="Cambria Math"/>
              </a:rPr>
              <a:t> −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3,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0,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3,  6,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…}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(= R(-6) = R(-3)        </a:t>
            </a:r>
          </a:p>
          <a:p>
            <a:pPr lvl="1"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                                                                   =  R(3) =  R(6))                    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[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]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R(1) = {…,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5,</a:t>
            </a:r>
            <a:r>
              <a:rPr lang="en-US" dirty="0" smtClean="0">
                <a:latin typeface="Cambria Math"/>
                <a:ea typeface="Cambria Math"/>
              </a:rPr>
              <a:t> −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2,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1,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4,  7, …}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(= R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(-5)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= R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(-2)        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pPr lvl="1"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                                                                       =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R(4)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=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R(7))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pPr marL="274320" lvl="1" indent="-274320">
              <a:buClr>
                <a:schemeClr val="accent3"/>
              </a:buClr>
              <a:buSzPct val="95000"/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  </a:t>
            </a:r>
          </a:p>
          <a:p>
            <a:pPr lvl="1"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/>
              <a:t>[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]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R(2) = {…,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4,</a:t>
            </a:r>
            <a:r>
              <a:rPr lang="en-US" dirty="0" smtClean="0">
                <a:latin typeface="Cambria Math"/>
                <a:ea typeface="Cambria Math"/>
              </a:rPr>
              <a:t> −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1,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2,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5,  8,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…} (= R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(-4)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= R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(-1)        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pPr lvl="1"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                                                                    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=  R(5) = R(8))</a:t>
            </a:r>
          </a:p>
          <a:p>
            <a:pPr marL="274320" lvl="1" indent="-274320">
              <a:buClr>
                <a:schemeClr val="accent3"/>
              </a:buClr>
              <a:buSzPct val="95000"/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                 </a:t>
            </a:r>
          </a:p>
          <a:p>
            <a:pPr marL="274320" lvl="1" indent="-274320">
              <a:buClr>
                <a:schemeClr val="accent3"/>
              </a:buClr>
              <a:buSzPct val="95000"/>
              <a:buNone/>
            </a:pPr>
            <a:r>
              <a:rPr lang="en-US" smtClean="0"/>
              <a:t>   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86626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dirty="0"/>
              <a:t>Equivalence Classes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equivalence classes of the relation congruence modulo </a:t>
            </a:r>
            <a:r>
              <a:rPr lang="en-US" i="1" dirty="0"/>
              <a:t>m</a:t>
            </a:r>
            <a:r>
              <a:rPr lang="en-US" dirty="0"/>
              <a:t> are called the </a:t>
            </a:r>
            <a:r>
              <a:rPr lang="en-US" i="1" dirty="0"/>
              <a:t>congruence classes modulo m</a:t>
            </a:r>
            <a:r>
              <a:rPr lang="en-US" dirty="0"/>
              <a:t>. The congruence class of an integer a modulo m is denoted by [</a:t>
            </a:r>
            <a:r>
              <a:rPr lang="en-US" i="1" dirty="0"/>
              <a:t>a</a:t>
            </a:r>
            <a:r>
              <a:rPr lang="en-US" dirty="0"/>
              <a:t>]</a:t>
            </a:r>
            <a:r>
              <a:rPr lang="en-US" i="1" baseline="-25000" dirty="0"/>
              <a:t>m</a:t>
            </a:r>
            <a:r>
              <a:rPr lang="en-US" dirty="0"/>
              <a:t>,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It can be verified that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</a:p>
          <a:p>
            <a:pPr marL="0" indent="0" algn="ctr">
              <a:buNone/>
            </a:pPr>
            <a:r>
              <a:rPr lang="en-US" dirty="0" smtClean="0"/>
              <a:t>[</a:t>
            </a:r>
            <a:r>
              <a:rPr lang="en-US" i="1" dirty="0" smtClean="0"/>
              <a:t>a</a:t>
            </a:r>
            <a:r>
              <a:rPr lang="en-US" dirty="0" smtClean="0"/>
              <a:t>]</a:t>
            </a:r>
            <a:r>
              <a:rPr lang="en-US" i="1" baseline="-25000" dirty="0" smtClean="0"/>
              <a:t>m</a:t>
            </a:r>
            <a:r>
              <a:rPr lang="en-US" i="1" dirty="0" smtClean="0"/>
              <a:t> </a:t>
            </a:r>
            <a:r>
              <a:rPr lang="en-US" i="1" dirty="0"/>
              <a:t>= </a:t>
            </a:r>
            <a:r>
              <a:rPr lang="en-US" dirty="0"/>
              <a:t>{…, </a:t>
            </a:r>
            <a:r>
              <a:rPr lang="en-US" i="1" dirty="0"/>
              <a:t>a</a:t>
            </a:r>
            <a:r>
              <a:rPr lang="en-US" dirty="0">
                <a:latin typeface="Cambria Math"/>
                <a:ea typeface="Cambria Math"/>
              </a:rPr>
              <a:t>−2</a:t>
            </a:r>
            <a:r>
              <a:rPr lang="en-US" i="1" dirty="0">
                <a:ea typeface="Cambria Math"/>
              </a:rPr>
              <a:t>m</a:t>
            </a:r>
            <a:r>
              <a:rPr lang="en-US" dirty="0">
                <a:latin typeface="Cambria Math"/>
                <a:ea typeface="Cambria Math"/>
              </a:rPr>
              <a:t>,</a:t>
            </a:r>
            <a:r>
              <a:rPr lang="en-US" dirty="0"/>
              <a:t> </a:t>
            </a:r>
            <a:r>
              <a:rPr lang="en-US" i="1" dirty="0"/>
              <a:t>a</a:t>
            </a:r>
            <a:r>
              <a:rPr lang="en-US" dirty="0">
                <a:latin typeface="Cambria Math"/>
                <a:ea typeface="Cambria Math"/>
              </a:rPr>
              <a:t>−</a:t>
            </a:r>
            <a:r>
              <a:rPr lang="en-US" i="1" dirty="0">
                <a:ea typeface="Cambria Math"/>
              </a:rPr>
              <a:t>m</a:t>
            </a:r>
            <a:r>
              <a:rPr lang="en-US" dirty="0">
                <a:latin typeface="Cambria Math"/>
                <a:ea typeface="Cambria Math"/>
              </a:rPr>
              <a:t>, </a:t>
            </a:r>
            <a:r>
              <a:rPr lang="en-US" i="1" dirty="0"/>
              <a:t>a</a:t>
            </a:r>
            <a:r>
              <a:rPr lang="en-US" dirty="0">
                <a:latin typeface="Cambria Math"/>
                <a:ea typeface="Cambria Math"/>
              </a:rPr>
              <a:t>+2</a:t>
            </a:r>
            <a:r>
              <a:rPr lang="en-US" i="1" dirty="0">
                <a:ea typeface="Cambria Math"/>
              </a:rPr>
              <a:t>m</a:t>
            </a:r>
            <a:r>
              <a:rPr lang="en-US" dirty="0">
                <a:latin typeface="Cambria Math"/>
                <a:ea typeface="Cambria Math"/>
              </a:rPr>
              <a:t>, </a:t>
            </a:r>
            <a:r>
              <a:rPr lang="en-US" i="1" dirty="0"/>
              <a:t>a</a:t>
            </a:r>
            <a:r>
              <a:rPr lang="en-US" dirty="0">
                <a:latin typeface="Cambria Math"/>
                <a:ea typeface="Cambria Math"/>
              </a:rPr>
              <a:t>+2</a:t>
            </a:r>
            <a:r>
              <a:rPr lang="en-US" i="1" dirty="0">
                <a:latin typeface="Cambria Math"/>
                <a:ea typeface="Cambria Math"/>
              </a:rPr>
              <a:t>m</a:t>
            </a:r>
            <a:r>
              <a:rPr lang="en-US" dirty="0">
                <a:latin typeface="Cambria Math"/>
                <a:ea typeface="Cambria Math"/>
              </a:rPr>
              <a:t>, … </a:t>
            </a:r>
            <a:r>
              <a:rPr lang="en-US" dirty="0"/>
              <a:t>}</a:t>
            </a:r>
            <a:r>
              <a:rPr lang="en-US" i="1" dirty="0"/>
              <a:t>. </a:t>
            </a:r>
            <a:r>
              <a:rPr lang="en-US" dirty="0" smtClean="0"/>
              <a:t> </a:t>
            </a:r>
            <a:endParaRPr lang="en-US" dirty="0"/>
          </a:p>
          <a:p>
            <a:pPr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2829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Equivalence Classes and Partitions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dirty="0" smtClean="0"/>
              <a:t>   Theorem  </a:t>
            </a:r>
            <a:r>
              <a:rPr lang="en-US" b="1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:  let </a:t>
            </a:r>
            <a:r>
              <a:rPr lang="en-US" i="1" dirty="0" smtClean="0"/>
              <a:t>R</a:t>
            </a:r>
            <a:r>
              <a:rPr lang="en-US" dirty="0" smtClean="0"/>
              <a:t> be an equivalence relation on a set </a:t>
            </a:r>
            <a:r>
              <a:rPr lang="en-US" i="1" dirty="0" smtClean="0"/>
              <a:t>A. </a:t>
            </a:r>
            <a:r>
              <a:rPr lang="en-US" dirty="0" smtClean="0"/>
              <a:t> These statements for elements </a:t>
            </a:r>
            <a:r>
              <a:rPr lang="en-US" i="1" dirty="0" smtClean="0"/>
              <a:t>a</a:t>
            </a:r>
            <a:r>
              <a:rPr lang="en-US" dirty="0" smtClean="0"/>
              <a:t> and </a:t>
            </a:r>
            <a:r>
              <a:rPr lang="en-US" i="1" dirty="0" smtClean="0"/>
              <a:t>b</a:t>
            </a:r>
            <a:r>
              <a:rPr lang="en-US" dirty="0" smtClean="0"/>
              <a:t> of </a:t>
            </a:r>
            <a:r>
              <a:rPr lang="en-US" i="1" dirty="0" smtClean="0"/>
              <a:t>A </a:t>
            </a:r>
            <a:r>
              <a:rPr lang="en-US" dirty="0" smtClean="0"/>
              <a:t>are equivalent: </a:t>
            </a:r>
          </a:p>
          <a:p>
            <a:pPr lvl="1">
              <a:buNone/>
            </a:pPr>
            <a:r>
              <a:rPr lang="en-US" dirty="0" smtClean="0"/>
              <a:t>    (</a:t>
            </a:r>
            <a:r>
              <a:rPr lang="en-US" i="1" dirty="0" err="1" smtClean="0"/>
              <a:t>i</a:t>
            </a:r>
            <a:r>
              <a:rPr lang="en-US" dirty="0" smtClean="0"/>
              <a:t>)   </a:t>
            </a:r>
            <a:r>
              <a:rPr lang="en-US" i="1" dirty="0" err="1" smtClean="0"/>
              <a:t>aRb</a:t>
            </a:r>
            <a:endParaRPr lang="en-US" i="1" dirty="0" smtClean="0"/>
          </a:p>
          <a:p>
            <a:pPr lvl="1">
              <a:buNone/>
            </a:pPr>
            <a:r>
              <a:rPr lang="en-US" dirty="0" smtClean="0"/>
              <a:t>    (</a:t>
            </a:r>
            <a:r>
              <a:rPr lang="en-US" i="1" dirty="0" smtClean="0"/>
              <a:t>ii</a:t>
            </a:r>
            <a:r>
              <a:rPr lang="en-US" dirty="0" smtClean="0"/>
              <a:t>)  [</a:t>
            </a:r>
            <a:r>
              <a:rPr lang="en-US" i="1" dirty="0" smtClean="0"/>
              <a:t>a</a:t>
            </a:r>
            <a:r>
              <a:rPr lang="en-US" dirty="0" smtClean="0"/>
              <a:t>] = [</a:t>
            </a:r>
            <a:r>
              <a:rPr lang="en-US" i="1" dirty="0" smtClean="0"/>
              <a:t>b</a:t>
            </a:r>
            <a:r>
              <a:rPr lang="en-US" dirty="0" smtClean="0"/>
              <a:t>]</a:t>
            </a:r>
          </a:p>
          <a:p>
            <a:pPr lvl="1">
              <a:buNone/>
            </a:pPr>
            <a:r>
              <a:rPr lang="en-US" dirty="0" smtClean="0"/>
              <a:t>    (</a:t>
            </a:r>
            <a:r>
              <a:rPr lang="en-US" i="1" dirty="0" smtClean="0"/>
              <a:t>iii</a:t>
            </a:r>
            <a:r>
              <a:rPr lang="en-US" dirty="0" smtClean="0"/>
              <a:t>) [</a:t>
            </a:r>
            <a:r>
              <a:rPr lang="en-US" i="1" dirty="0" smtClean="0"/>
              <a:t>a</a:t>
            </a:r>
            <a:r>
              <a:rPr lang="en-US" dirty="0" smtClean="0"/>
              <a:t>] </a:t>
            </a:r>
            <a:r>
              <a:rPr lang="en-US" dirty="0" smtClean="0">
                <a:latin typeface="Cambria Math"/>
                <a:ea typeface="Cambria Math"/>
              </a:rPr>
              <a:t>∩</a:t>
            </a:r>
            <a:r>
              <a:rPr lang="en-US" dirty="0" smtClean="0"/>
              <a:t> [</a:t>
            </a:r>
            <a:r>
              <a:rPr lang="en-US" i="1" dirty="0" smtClean="0"/>
              <a:t>b</a:t>
            </a:r>
            <a:r>
              <a:rPr lang="en-US" dirty="0" smtClean="0"/>
              <a:t>] = </a:t>
            </a:r>
            <a:r>
              <a:rPr lang="en-US" dirty="0" smtClean="0">
                <a:latin typeface="Cambria Math"/>
                <a:ea typeface="Cambria Math"/>
              </a:rPr>
              <a:t>∅</a:t>
            </a:r>
          </a:p>
          <a:p>
            <a:pPr lvl="1">
              <a:buNone/>
            </a:pPr>
            <a:r>
              <a:rPr lang="en-US" b="1" dirty="0" smtClean="0">
                <a:latin typeface="Cambria Math"/>
                <a:ea typeface="Cambria Math"/>
              </a:rPr>
              <a:t>Proof</a:t>
            </a:r>
            <a:r>
              <a:rPr lang="en-US" dirty="0" smtClean="0">
                <a:latin typeface="Cambria Math"/>
                <a:ea typeface="Cambria Math"/>
              </a:rPr>
              <a:t>: We show that (</a:t>
            </a:r>
            <a:r>
              <a:rPr lang="en-US" i="1" dirty="0" err="1" smtClean="0">
                <a:ea typeface="Cambria Math"/>
              </a:rPr>
              <a:t>i</a:t>
            </a:r>
            <a:r>
              <a:rPr lang="en-US" dirty="0" smtClean="0">
                <a:latin typeface="Cambria Math"/>
                <a:ea typeface="Cambria Math"/>
              </a:rPr>
              <a:t>) implies (</a:t>
            </a:r>
            <a:r>
              <a:rPr lang="en-US" i="1" dirty="0" smtClean="0">
                <a:ea typeface="Cambria Math" pitchFamily="18" charset="0"/>
              </a:rPr>
              <a:t>ii</a:t>
            </a:r>
            <a:r>
              <a:rPr lang="en-US" dirty="0" smtClean="0">
                <a:latin typeface="Cambria Math"/>
                <a:ea typeface="Cambria Math"/>
              </a:rPr>
              <a:t>). Assume that </a:t>
            </a:r>
            <a:r>
              <a:rPr lang="en-US" i="1" dirty="0" err="1" smtClean="0">
                <a:ea typeface="Cambria Math"/>
              </a:rPr>
              <a:t>aRb</a:t>
            </a:r>
            <a:r>
              <a:rPr lang="en-US" dirty="0" smtClean="0">
                <a:latin typeface="Cambria Math"/>
                <a:ea typeface="Cambria Math"/>
              </a:rPr>
              <a:t>. Now suppose that c ∈</a:t>
            </a:r>
            <a:r>
              <a:rPr lang="en-US" dirty="0" smtClean="0"/>
              <a:t> [</a:t>
            </a:r>
            <a:r>
              <a:rPr lang="en-US" i="1" dirty="0" smtClean="0"/>
              <a:t>a</a:t>
            </a:r>
            <a:r>
              <a:rPr lang="en-US" dirty="0" smtClean="0"/>
              <a:t>]. Then </a:t>
            </a:r>
            <a:r>
              <a:rPr lang="en-US" i="1" dirty="0" err="1" smtClean="0"/>
              <a:t>aRc</a:t>
            </a:r>
            <a:r>
              <a:rPr lang="en-US" dirty="0" smtClean="0"/>
              <a:t>. Because </a:t>
            </a:r>
            <a:r>
              <a:rPr lang="en-US" i="1" dirty="0" err="1" smtClean="0"/>
              <a:t>aRb</a:t>
            </a:r>
            <a:r>
              <a:rPr lang="en-US" dirty="0" smtClean="0"/>
              <a:t> and </a:t>
            </a:r>
            <a:r>
              <a:rPr lang="en-US" i="1" dirty="0" smtClean="0"/>
              <a:t>R</a:t>
            </a:r>
            <a:r>
              <a:rPr lang="en-US" dirty="0" smtClean="0"/>
              <a:t> is symmetric, </a:t>
            </a:r>
            <a:r>
              <a:rPr lang="en-US" i="1" dirty="0" err="1" smtClean="0"/>
              <a:t>bRa</a:t>
            </a:r>
            <a:r>
              <a:rPr lang="en-US" dirty="0" smtClean="0"/>
              <a:t>. Because </a:t>
            </a:r>
            <a:r>
              <a:rPr lang="en-US" i="1" dirty="0" smtClean="0"/>
              <a:t>R</a:t>
            </a:r>
            <a:r>
              <a:rPr lang="en-US" dirty="0" smtClean="0"/>
              <a:t> is transitive and </a:t>
            </a:r>
            <a:r>
              <a:rPr lang="en-US" i="1" dirty="0" err="1" smtClean="0"/>
              <a:t>bRa</a:t>
            </a:r>
            <a:r>
              <a:rPr lang="en-US" dirty="0" smtClean="0"/>
              <a:t> and </a:t>
            </a:r>
            <a:r>
              <a:rPr lang="en-US" i="1" dirty="0" err="1" smtClean="0"/>
              <a:t>aRc</a:t>
            </a:r>
            <a:r>
              <a:rPr lang="en-US" dirty="0" smtClean="0"/>
              <a:t>, it follows that </a:t>
            </a:r>
            <a:r>
              <a:rPr lang="en-US" i="1" dirty="0" err="1" smtClean="0"/>
              <a:t>bRc</a:t>
            </a:r>
            <a:r>
              <a:rPr lang="en-US" dirty="0" smtClean="0"/>
              <a:t>. Hence,</a:t>
            </a:r>
            <a:r>
              <a:rPr lang="en-US" dirty="0" smtClean="0">
                <a:latin typeface="Cambria Math"/>
                <a:ea typeface="Cambria Math"/>
              </a:rPr>
              <a:t> </a:t>
            </a:r>
            <a:r>
              <a:rPr lang="en-US" i="1" dirty="0" smtClean="0">
                <a:ea typeface="Cambria Math"/>
              </a:rPr>
              <a:t>c</a:t>
            </a:r>
            <a:r>
              <a:rPr lang="en-US" dirty="0" smtClean="0">
                <a:latin typeface="Cambria Math"/>
                <a:ea typeface="Cambria Math"/>
              </a:rPr>
              <a:t> ∈</a:t>
            </a:r>
            <a:r>
              <a:rPr lang="en-US" dirty="0" smtClean="0"/>
              <a:t> [</a:t>
            </a:r>
            <a:r>
              <a:rPr lang="en-US" i="1" dirty="0" smtClean="0"/>
              <a:t>b</a:t>
            </a:r>
            <a:r>
              <a:rPr lang="en-US" dirty="0" smtClean="0"/>
              <a:t>]. Therefore, [</a:t>
            </a:r>
            <a:r>
              <a:rPr lang="en-US" i="1" dirty="0" smtClean="0"/>
              <a:t>a</a:t>
            </a:r>
            <a:r>
              <a:rPr lang="en-US" dirty="0" smtClean="0"/>
              <a:t>]</a:t>
            </a:r>
            <a:r>
              <a:rPr lang="en-US" dirty="0" smtClean="0">
                <a:latin typeface="Cambria Math"/>
                <a:ea typeface="Cambria Math"/>
              </a:rPr>
              <a:t>⊆</a:t>
            </a:r>
            <a:r>
              <a:rPr lang="en-US" dirty="0" smtClean="0"/>
              <a:t> [</a:t>
            </a:r>
            <a:r>
              <a:rPr lang="en-US" i="1" dirty="0" smtClean="0"/>
              <a:t>b</a:t>
            </a:r>
            <a:r>
              <a:rPr lang="en-US" dirty="0" smtClean="0"/>
              <a:t>].  A similar argument (omitted here) shows that [</a:t>
            </a:r>
            <a:r>
              <a:rPr lang="en-US" i="1" dirty="0" smtClean="0"/>
              <a:t>b</a:t>
            </a:r>
            <a:r>
              <a:rPr lang="en-US" dirty="0" smtClean="0"/>
              <a:t>]</a:t>
            </a:r>
            <a:r>
              <a:rPr lang="en-US" dirty="0" smtClean="0">
                <a:latin typeface="Cambria Math"/>
                <a:ea typeface="Cambria Math"/>
              </a:rPr>
              <a:t>⊆</a:t>
            </a:r>
            <a:r>
              <a:rPr lang="en-US" dirty="0" smtClean="0"/>
              <a:t> [</a:t>
            </a:r>
            <a:r>
              <a:rPr lang="en-US" i="1" dirty="0" smtClean="0"/>
              <a:t>a</a:t>
            </a:r>
            <a:r>
              <a:rPr lang="en-US" dirty="0" smtClean="0"/>
              <a:t>]. Since [</a:t>
            </a:r>
            <a:r>
              <a:rPr lang="en-US" i="1" dirty="0" smtClean="0"/>
              <a:t>a</a:t>
            </a:r>
            <a:r>
              <a:rPr lang="en-US" dirty="0" smtClean="0"/>
              <a:t>]</a:t>
            </a:r>
            <a:r>
              <a:rPr lang="en-US" dirty="0" smtClean="0">
                <a:latin typeface="Cambria Math"/>
                <a:ea typeface="Cambria Math"/>
              </a:rPr>
              <a:t>⊆</a:t>
            </a:r>
            <a:r>
              <a:rPr lang="en-US" dirty="0" smtClean="0"/>
              <a:t> [</a:t>
            </a:r>
            <a:r>
              <a:rPr lang="en-US" i="1" dirty="0" smtClean="0"/>
              <a:t>b</a:t>
            </a:r>
            <a:r>
              <a:rPr lang="en-US" dirty="0" smtClean="0"/>
              <a:t>] and [</a:t>
            </a:r>
            <a:r>
              <a:rPr lang="en-US" i="1" dirty="0" smtClean="0"/>
              <a:t>b</a:t>
            </a:r>
            <a:r>
              <a:rPr lang="en-US" dirty="0" smtClean="0"/>
              <a:t>]</a:t>
            </a:r>
            <a:r>
              <a:rPr lang="en-US" dirty="0" smtClean="0">
                <a:latin typeface="Cambria Math"/>
                <a:ea typeface="Cambria Math"/>
              </a:rPr>
              <a:t>⊆</a:t>
            </a:r>
            <a:r>
              <a:rPr lang="en-US" dirty="0" smtClean="0"/>
              <a:t> [</a:t>
            </a:r>
            <a:r>
              <a:rPr lang="en-US" i="1" dirty="0" smtClean="0"/>
              <a:t>a</a:t>
            </a:r>
            <a:r>
              <a:rPr lang="en-US" dirty="0" smtClean="0"/>
              <a:t>],  we have shown that [</a:t>
            </a:r>
            <a:r>
              <a:rPr lang="en-US" i="1" dirty="0" smtClean="0"/>
              <a:t>a</a:t>
            </a:r>
            <a:r>
              <a:rPr lang="en-US" dirty="0" smtClean="0"/>
              <a:t>] = [</a:t>
            </a:r>
            <a:r>
              <a:rPr lang="en-US" i="1" dirty="0" smtClean="0"/>
              <a:t>b</a:t>
            </a:r>
            <a:r>
              <a:rPr lang="en-US" dirty="0" smtClean="0"/>
              <a:t>].</a:t>
            </a:r>
          </a:p>
          <a:p>
            <a:pPr lvl="1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0" y="6096000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</a:t>
            </a:r>
            <a:r>
              <a:rPr lang="en-US" i="1" dirty="0" smtClean="0"/>
              <a:t>see text for proof  that </a:t>
            </a:r>
            <a:r>
              <a:rPr lang="en-US" dirty="0" smtClean="0"/>
              <a:t>(</a:t>
            </a:r>
            <a:r>
              <a:rPr lang="en-US" i="1" dirty="0" smtClean="0"/>
              <a:t>ii</a:t>
            </a:r>
            <a:r>
              <a:rPr lang="en-US" dirty="0" smtClean="0"/>
              <a:t>) </a:t>
            </a:r>
            <a:r>
              <a:rPr lang="en-US" i="1" dirty="0" smtClean="0"/>
              <a:t>implies </a:t>
            </a:r>
            <a:r>
              <a:rPr lang="en-US" dirty="0" smtClean="0"/>
              <a:t>(</a:t>
            </a:r>
            <a:r>
              <a:rPr lang="en-US" i="1" dirty="0" smtClean="0"/>
              <a:t>iii</a:t>
            </a:r>
            <a:r>
              <a:rPr lang="en-US" dirty="0" smtClean="0"/>
              <a:t>) </a:t>
            </a:r>
            <a:r>
              <a:rPr lang="en-US" i="1" dirty="0" smtClean="0"/>
              <a:t>and </a:t>
            </a:r>
            <a:r>
              <a:rPr lang="en-US" dirty="0" smtClean="0"/>
              <a:t>(</a:t>
            </a:r>
            <a:r>
              <a:rPr lang="en-US" i="1" dirty="0" smtClean="0"/>
              <a:t>iii</a:t>
            </a:r>
            <a:r>
              <a:rPr lang="en-US" dirty="0" smtClean="0"/>
              <a:t>) </a:t>
            </a:r>
            <a:r>
              <a:rPr lang="en-US" i="1" dirty="0" smtClean="0"/>
              <a:t>implies </a:t>
            </a:r>
            <a:r>
              <a:rPr lang="en-US" dirty="0" smtClean="0"/>
              <a:t>(</a:t>
            </a:r>
            <a:r>
              <a:rPr lang="en-US" i="1" dirty="0" err="1" smtClean="0"/>
              <a:t>i</a:t>
            </a:r>
            <a:r>
              <a:rPr lang="en-US" dirty="0" smtClean="0"/>
              <a:t>))</a:t>
            </a:r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483739-D535-4BFC-BBAC-8ECA2FB7F7E3}" type="slidenum">
              <a:rPr lang="en-US" altLang="en-US"/>
              <a:pPr/>
              <a:t>44</a:t>
            </a:fld>
            <a:endParaRPr lang="en-US" alt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Partitions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Consider the relation </a:t>
            </a:r>
            <a:r>
              <a:rPr lang="en-US" altLang="en-US" sz="2800" i="1" dirty="0"/>
              <a:t>R</a:t>
            </a:r>
            <a:r>
              <a:rPr lang="en-US" altLang="en-US" sz="2800" dirty="0"/>
              <a:t> = </a:t>
            </a:r>
            <a:r>
              <a:rPr lang="en-US" altLang="en-US" sz="2800" dirty="0" smtClean="0"/>
              <a:t>{(</a:t>
            </a:r>
            <a:r>
              <a:rPr lang="en-US" altLang="en-US" sz="2800" i="1" dirty="0"/>
              <a:t>a</a:t>
            </a:r>
            <a:r>
              <a:rPr lang="en-US" altLang="en-US" sz="2800" i="1" dirty="0" smtClean="0"/>
              <a:t>, b</a:t>
            </a:r>
            <a:r>
              <a:rPr lang="en-US" altLang="en-US" sz="2800" dirty="0"/>
              <a:t>) | a mod 2 = b mod 2 }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This splits the integers into two equivalence classes: even numbers and odd numbers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Those two sets together form a partition of the integers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Formally, a </a:t>
            </a:r>
            <a:r>
              <a:rPr lang="en-US" altLang="en-US" sz="2800" u="sng" dirty="0"/>
              <a:t>partition of a set </a:t>
            </a:r>
            <a:r>
              <a:rPr lang="en-US" altLang="en-US" sz="2800" i="1" u="sng" dirty="0"/>
              <a:t>S</a:t>
            </a:r>
            <a:r>
              <a:rPr lang="en-US" altLang="en-US" sz="2800" dirty="0"/>
              <a:t> is a collection of non-empty disjoint subsets of S whose union is </a:t>
            </a:r>
            <a:r>
              <a:rPr lang="en-US" altLang="en-US" sz="2800" i="1" dirty="0"/>
              <a:t>S</a:t>
            </a: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In this example, the partition is </a:t>
            </a:r>
            <a:endParaRPr lang="en-US" altLang="en-US" sz="2800" dirty="0" smtClean="0"/>
          </a:p>
          <a:p>
            <a:pPr marL="0" indent="0">
              <a:lnSpc>
                <a:spcPct val="90000"/>
              </a:lnSpc>
              <a:buNone/>
            </a:pPr>
            <a:r>
              <a:rPr lang="en-US" altLang="en-US" sz="2800" dirty="0" smtClean="0"/>
              <a:t>   {R(0), R(1)} </a:t>
            </a:r>
            <a:r>
              <a:rPr lang="en-US" altLang="en-US" sz="2800" dirty="0"/>
              <a:t> </a:t>
            </a:r>
            <a:r>
              <a:rPr lang="en-US" altLang="en-US" sz="2400" dirty="0"/>
              <a:t>o</a:t>
            </a:r>
            <a:r>
              <a:rPr lang="en-US" altLang="en-US" sz="2400" dirty="0" smtClean="0"/>
              <a:t>r </a:t>
            </a:r>
            <a:r>
              <a:rPr lang="en-US" altLang="en-US" sz="2400" dirty="0"/>
              <a:t>{ {…, -3, -1, 1, 3, …}, {…, -4, -2, 0, 2, 4, …} }</a:t>
            </a:r>
          </a:p>
        </p:txBody>
      </p:sp>
    </p:spTree>
    <p:extLst>
      <p:ext uri="{BB962C8B-B14F-4D97-AF65-F5344CB8AC3E}">
        <p14:creationId xmlns:p14="http://schemas.microsoft.com/office/powerpoint/2010/main" val="189038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366" y="2286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en-US" dirty="0"/>
              <a:t>Congruence Modulo </a:t>
            </a:r>
            <a:r>
              <a:rPr lang="en-US" i="1" dirty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3340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/>
              <a:t>Example</a:t>
            </a:r>
            <a:r>
              <a:rPr lang="en-US" dirty="0"/>
              <a:t>:  </a:t>
            </a:r>
            <a:r>
              <a:rPr lang="en-US" dirty="0" smtClean="0"/>
              <a:t>the </a:t>
            </a:r>
            <a:r>
              <a:rPr lang="en-US" dirty="0"/>
              <a:t>relation </a:t>
            </a:r>
          </a:p>
          <a:p>
            <a:pPr>
              <a:buNone/>
            </a:pPr>
            <a:r>
              <a:rPr lang="en-US" dirty="0"/>
              <a:t>         </a:t>
            </a:r>
            <a:r>
              <a:rPr lang="en-US" i="1" dirty="0"/>
              <a:t>R</a:t>
            </a:r>
            <a:r>
              <a:rPr lang="en-US" dirty="0"/>
              <a:t> = {(</a:t>
            </a:r>
            <a:r>
              <a:rPr lang="en-US" i="1" dirty="0"/>
              <a:t>a</a:t>
            </a:r>
            <a:r>
              <a:rPr lang="en-US" dirty="0"/>
              <a:t>, </a:t>
            </a:r>
            <a:r>
              <a:rPr lang="en-US" i="1" dirty="0"/>
              <a:t>b</a:t>
            </a:r>
            <a:r>
              <a:rPr lang="en-US" dirty="0"/>
              <a:t>) | </a:t>
            </a:r>
            <a:r>
              <a:rPr lang="en-US" i="1" dirty="0"/>
              <a:t>a</a:t>
            </a:r>
            <a:r>
              <a:rPr lang="en-US" dirty="0"/>
              <a:t> </a:t>
            </a:r>
            <a:r>
              <a:rPr lang="en-US" dirty="0">
                <a:latin typeface="Cambria Math"/>
                <a:ea typeface="Cambria Math"/>
              </a:rPr>
              <a:t>≡</a:t>
            </a:r>
            <a:r>
              <a:rPr lang="en-US" dirty="0"/>
              <a:t> </a:t>
            </a:r>
            <a:r>
              <a:rPr lang="en-US" i="1" dirty="0"/>
              <a:t>b</a:t>
            </a:r>
            <a:r>
              <a:rPr lang="en-US" dirty="0"/>
              <a:t> (mod </a:t>
            </a:r>
            <a:r>
              <a:rPr lang="en-US" i="1" dirty="0"/>
              <a:t>3</a:t>
            </a:r>
            <a:r>
              <a:rPr lang="en-US" dirty="0"/>
              <a:t>)} </a:t>
            </a:r>
          </a:p>
          <a:p>
            <a:pPr>
              <a:buNone/>
            </a:pPr>
            <a:r>
              <a:rPr lang="en-US" dirty="0"/>
              <a:t>    is an equivalence relation on the set </a:t>
            </a:r>
            <a:r>
              <a:rPr lang="en-US" dirty="0" smtClean="0"/>
              <a:t>A of </a:t>
            </a:r>
            <a:r>
              <a:rPr lang="en-US" dirty="0"/>
              <a:t>integers.</a:t>
            </a:r>
          </a:p>
          <a:p>
            <a:pPr lvl="1">
              <a:buNone/>
            </a:pPr>
            <a:r>
              <a:rPr lang="en-US" dirty="0" smtClean="0"/>
              <a:t> </a:t>
            </a:r>
            <a:r>
              <a:rPr lang="en-US" dirty="0"/>
              <a:t> </a:t>
            </a:r>
            <a:endParaRPr lang="en-US" dirty="0" smtClean="0"/>
          </a:p>
          <a:p>
            <a:pPr lvl="1">
              <a:buNone/>
            </a:pPr>
            <a:r>
              <a:rPr lang="en-US" dirty="0" smtClean="0"/>
              <a:t>[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]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 = R(0) = </a:t>
            </a:r>
            <a:r>
              <a:rPr lang="en-US" dirty="0"/>
              <a:t>{…,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6,</a:t>
            </a:r>
            <a:r>
              <a:rPr lang="en-US" dirty="0" smtClean="0">
                <a:latin typeface="Cambria Math"/>
                <a:ea typeface="Cambria Math"/>
              </a:rPr>
              <a:t> −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3,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0,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3,  6,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…}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(= R(-6) = R(-3)        </a:t>
            </a:r>
          </a:p>
          <a:p>
            <a:pPr lvl="1"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                                                                   =  R(3) =  R(6))                    </a:t>
            </a:r>
          </a:p>
          <a:p>
            <a:pPr lvl="1">
              <a:buNone/>
            </a:pPr>
            <a:endParaRPr lang="en-US" dirty="0" smtClean="0"/>
          </a:p>
          <a:p>
            <a:pPr lvl="1">
              <a:buNone/>
            </a:pPr>
            <a:r>
              <a:rPr lang="en-US" dirty="0" smtClean="0"/>
              <a:t>[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]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R(1) = {…,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5,</a:t>
            </a:r>
            <a:r>
              <a:rPr lang="en-US" dirty="0" smtClean="0">
                <a:latin typeface="Cambria Math"/>
                <a:ea typeface="Cambria Math"/>
              </a:rPr>
              <a:t> −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2,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1,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4,  7, …}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(= R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(-5)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= R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(-2)        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pPr lvl="1"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                                                                       =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R(4)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=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R(7))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pPr marL="274320" lvl="1" indent="-274320">
              <a:buClr>
                <a:schemeClr val="accent3"/>
              </a:buClr>
              <a:buSzPct val="95000"/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  </a:t>
            </a:r>
          </a:p>
          <a:p>
            <a:pPr lvl="1"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dirty="0" smtClean="0"/>
              <a:t>[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]</a:t>
            </a:r>
            <a:r>
              <a:rPr lang="en-US" baseline="-25000" dirty="0" smtClean="0">
                <a:latin typeface="Cambria Math" pitchFamily="18" charset="0"/>
                <a:ea typeface="Cambria Math" pitchFamily="18" charset="0"/>
              </a:rPr>
              <a:t>3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R(2) = {…,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4,</a:t>
            </a:r>
            <a:r>
              <a:rPr lang="en-US" dirty="0" smtClean="0">
                <a:latin typeface="Cambria Math"/>
                <a:ea typeface="Cambria Math"/>
              </a:rPr>
              <a:t> −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1,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2,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5,  8,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…} (= R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(-4) </a:t>
            </a:r>
            <a:r>
              <a:rPr lang="en-US" dirty="0">
                <a:latin typeface="Cambria Math" pitchFamily="18" charset="0"/>
                <a:ea typeface="Cambria Math" pitchFamily="18" charset="0"/>
              </a:rPr>
              <a:t>= R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(-1)        </a:t>
            </a:r>
            <a:endParaRPr lang="en-US" dirty="0">
              <a:latin typeface="Cambria Math" pitchFamily="18" charset="0"/>
              <a:ea typeface="Cambria Math" pitchFamily="18" charset="0"/>
            </a:endParaRPr>
          </a:p>
          <a:p>
            <a:pPr lvl="1">
              <a:buNone/>
            </a:pPr>
            <a:r>
              <a:rPr lang="en-US" dirty="0">
                <a:latin typeface="Cambria Math" pitchFamily="18" charset="0"/>
                <a:ea typeface="Cambria Math" pitchFamily="18" charset="0"/>
              </a:rPr>
              <a:t>                                                                     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=  R(5) = R(8))</a:t>
            </a:r>
          </a:p>
          <a:p>
            <a:pPr marL="274320" lvl="1" indent="-274320">
              <a:buClr>
                <a:schemeClr val="accent3"/>
              </a:buClr>
              <a:buSzPct val="95000"/>
              <a:buNone/>
            </a:pPr>
            <a:r>
              <a:rPr lang="en-US" dirty="0" smtClean="0">
                <a:latin typeface="Cambria Math" pitchFamily="18" charset="0"/>
                <a:ea typeface="Cambria Math" pitchFamily="18" charset="0"/>
              </a:rPr>
              <a:t>                     </a:t>
            </a:r>
          </a:p>
          <a:p>
            <a:pPr marL="274320" lvl="1" indent="-274320">
              <a:buClr>
                <a:schemeClr val="accent3"/>
              </a:buClr>
              <a:buSzPct val="95000"/>
              <a:buNone/>
            </a:pPr>
            <a:r>
              <a:rPr lang="en-US" dirty="0" smtClean="0"/>
              <a:t>      A = R(0) U R(1) U R(2), a partition of 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343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An Equivalence Relation Partitions a Set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/>
          </a:bodyPr>
          <a:lstStyle/>
          <a:p>
            <a:r>
              <a:rPr lang="en-US" dirty="0" smtClean="0"/>
              <a:t>Let </a:t>
            </a:r>
            <a:r>
              <a:rPr lang="en-US" i="1" dirty="0" smtClean="0"/>
              <a:t>R</a:t>
            </a:r>
            <a:r>
              <a:rPr lang="en-US" dirty="0" smtClean="0"/>
              <a:t> be an equivalence relation on a set </a:t>
            </a:r>
            <a:r>
              <a:rPr lang="en-US" i="1" dirty="0" smtClean="0"/>
              <a:t>A</a:t>
            </a:r>
            <a:r>
              <a:rPr lang="en-US" dirty="0" smtClean="0"/>
              <a:t>.  The union of all the equivalence classes of </a:t>
            </a:r>
            <a:r>
              <a:rPr lang="en-US" i="1" dirty="0" smtClean="0"/>
              <a:t>R</a:t>
            </a:r>
            <a:r>
              <a:rPr lang="en-US" dirty="0" smtClean="0"/>
              <a:t> is all of </a:t>
            </a:r>
            <a:r>
              <a:rPr lang="en-US" i="1" dirty="0" smtClean="0"/>
              <a:t>A</a:t>
            </a:r>
            <a:r>
              <a:rPr lang="en-US" dirty="0" smtClean="0"/>
              <a:t>, since  an element </a:t>
            </a:r>
            <a:r>
              <a:rPr lang="en-US" i="1" dirty="0" smtClean="0"/>
              <a:t>a</a:t>
            </a:r>
            <a:r>
              <a:rPr lang="en-US" dirty="0" smtClean="0"/>
              <a:t> of </a:t>
            </a:r>
            <a:r>
              <a:rPr lang="en-US" i="1" dirty="0" smtClean="0"/>
              <a:t>A</a:t>
            </a:r>
            <a:r>
              <a:rPr lang="en-US" dirty="0" smtClean="0"/>
              <a:t> is in its own equivalence class [</a:t>
            </a:r>
            <a:r>
              <a:rPr lang="en-US" i="1" dirty="0" smtClean="0"/>
              <a:t>a</a:t>
            </a:r>
            <a:r>
              <a:rPr lang="en-US" dirty="0" smtClean="0"/>
              <a:t>]</a:t>
            </a:r>
            <a:r>
              <a:rPr lang="en-US" i="1" baseline="-25000" dirty="0" smtClean="0"/>
              <a:t>R</a:t>
            </a:r>
            <a:r>
              <a:rPr lang="en-US" dirty="0" smtClean="0"/>
              <a:t>.  In other words, </a:t>
            </a:r>
          </a:p>
          <a:p>
            <a:pPr>
              <a:buNone/>
            </a:pPr>
            <a:r>
              <a:rPr lang="en-US" dirty="0" smtClean="0"/>
              <a:t>  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U R(a) = A.</a:t>
            </a:r>
          </a:p>
          <a:p>
            <a:r>
              <a:rPr lang="en-US" dirty="0" smtClean="0"/>
              <a:t>From Theorem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 it follows that these equivalence classes are either equal or disjoint, so [</a:t>
            </a:r>
            <a:r>
              <a:rPr lang="en-US" i="1" dirty="0" smtClean="0"/>
              <a:t>a</a:t>
            </a:r>
            <a:r>
              <a:rPr lang="en-US" dirty="0" smtClean="0"/>
              <a:t>]</a:t>
            </a:r>
            <a:r>
              <a:rPr lang="en-US" i="1" baseline="-25000" dirty="0" smtClean="0"/>
              <a:t>R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∩</a:t>
            </a:r>
            <a:r>
              <a:rPr lang="en-US" dirty="0" smtClean="0"/>
              <a:t>[</a:t>
            </a:r>
            <a:r>
              <a:rPr lang="en-US" i="1" dirty="0" smtClean="0"/>
              <a:t>b</a:t>
            </a:r>
            <a:r>
              <a:rPr lang="en-US" dirty="0" smtClean="0"/>
              <a:t>]</a:t>
            </a:r>
            <a:r>
              <a:rPr lang="en-US" i="1" baseline="-25000" dirty="0" smtClean="0"/>
              <a:t>R</a:t>
            </a:r>
            <a:r>
              <a:rPr lang="en-US" i="1" dirty="0" smtClean="0"/>
              <a:t>=</a:t>
            </a:r>
            <a:r>
              <a:rPr lang="en-US" dirty="0" smtClean="0">
                <a:latin typeface="Cambria Math"/>
                <a:ea typeface="Cambria Math"/>
              </a:rPr>
              <a:t>∅ </a:t>
            </a:r>
            <a:r>
              <a:rPr lang="en-US" dirty="0" smtClean="0"/>
              <a:t>when [</a:t>
            </a:r>
            <a:r>
              <a:rPr lang="en-US" i="1" dirty="0" smtClean="0"/>
              <a:t>a</a:t>
            </a:r>
            <a:r>
              <a:rPr lang="en-US" dirty="0" smtClean="0"/>
              <a:t>]</a:t>
            </a:r>
            <a:r>
              <a:rPr lang="en-US" i="1" baseline="-25000" dirty="0" smtClean="0"/>
              <a:t>R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≠ </a:t>
            </a:r>
            <a:r>
              <a:rPr lang="en-US" dirty="0" smtClean="0"/>
              <a:t>[</a:t>
            </a:r>
            <a:r>
              <a:rPr lang="en-US" i="1" dirty="0" smtClean="0"/>
              <a:t>b</a:t>
            </a:r>
            <a:r>
              <a:rPr lang="en-US" dirty="0" smtClean="0"/>
              <a:t>]</a:t>
            </a:r>
            <a:r>
              <a:rPr lang="en-US" i="1" baseline="-25000" dirty="0" smtClean="0"/>
              <a:t>R</a:t>
            </a:r>
            <a:r>
              <a:rPr lang="en-US" i="1" dirty="0" smtClean="0"/>
              <a:t>.</a:t>
            </a:r>
          </a:p>
          <a:p>
            <a:r>
              <a:rPr lang="en-US" dirty="0" smtClean="0"/>
              <a:t>Therefore, the equivalence classes form a partition of </a:t>
            </a:r>
            <a:r>
              <a:rPr lang="en-US" i="1" dirty="0" smtClean="0"/>
              <a:t>A</a:t>
            </a:r>
            <a:r>
              <a:rPr lang="en-US" dirty="0" smtClean="0"/>
              <a:t>, because they split </a:t>
            </a:r>
            <a:r>
              <a:rPr lang="en-US" i="1" dirty="0" smtClean="0"/>
              <a:t>A</a:t>
            </a:r>
            <a:r>
              <a:rPr lang="en-US" dirty="0" smtClean="0"/>
              <a:t> into disjoint subsets. </a:t>
            </a:r>
            <a:endParaRPr lang="en-US" dirty="0"/>
          </a:p>
        </p:txBody>
      </p:sp>
      <p:pic>
        <p:nvPicPr>
          <p:cNvPr id="9" name="Picture 8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0" y="2895600"/>
            <a:ext cx="5520349" cy="838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A \times B = \{(a,b) | a \in A \wedge b \in B\}$&#10;&#10;&#10;\end{document}"/>
  <p:tag name="IGUANATEXSIZE" val="3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A_1\times  A_2 \times \dots \times A_n =\\&#10;\hspace*{.5in} \{(a_1,a_2,\ldots, a_n) | a_i \in A_i\; \mbox{for}\; i = 1,2, \ldots n \}$&#10;&#10;&#10;\end{document}"/>
  <p:tag name="IGUANATEXSIZE" val="2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 m_{ij} = \left\{ \begin{array}{l}&#10; 1\; \mbox{if} \;(a_i, b_j) \in R,\\&#10;0\; \mbox{if}\; (a_i,b_j) \not\in R.\end{array}\right.&#10;$$&#10;&#10;&#10;\end{document}"/>
  <p:tag name="IGUANATEXSIZE" val="2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M_{R} =\left[\begin{array}{ll}&#10;0 &amp; 0\\&#10;1 &amp;0\\&#10;1&amp; 1&#10;\end{array}&#10;\right].&#10;$$&#10;&#10;\end{document}"/>
  <p:tag name="IGUANATEXSIZE" val="2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M_{R} =\left[\begin{array}{lllll}&#10;0&amp;1 &amp; 0&amp; 0 &amp; 0\\&#10;1 &amp;0&amp; 1 &amp; 1 &amp; 0\\&#10;1&amp; 0 &amp; 1 &amp; 0 &amp; 1&#10;\end{array}&#10;\right]?&#10;$$&#10;&#10;\end{document}"/>
  <p:tag name="IGUANATEXSIZE" val="2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M_{R} =\left[\begin{array}{lll}&#10;1 &amp;1&amp; 0\\&#10;1 &amp;1 &amp; 1\\&#10;0&amp; 1 &amp; 1&#10;\end{array}&#10;\right].&#10;$$&#10;&#10;\end{document}"/>
  <p:tag name="IGUANATEXSIZE" val="2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\bigcup_{i \in I} A_{i} = S.$$&#10;&#10;\end{document}"/>
  <p:tag name="IGUANATEXSIZE" val="2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&#10;$$\bigcup_{a \in A}[a]_{R} = A.$$.&#10;&#10;\end{document}"/>
  <p:tag name="IGUANATEXSIZE" val="2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ＭＳ Ｐ明朝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Flow.thmx</Template>
  <TotalTime>6973</TotalTime>
  <Words>4938</Words>
  <Application>Microsoft Office PowerPoint</Application>
  <PresentationFormat>On-screen Show (4:3)</PresentationFormat>
  <Paragraphs>376</Paragraphs>
  <Slides>46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Arial</vt:lpstr>
      <vt:lpstr>Calibri</vt:lpstr>
      <vt:lpstr>Cambria Math</vt:lpstr>
      <vt:lpstr>Constantia</vt:lpstr>
      <vt:lpstr>Wingdings 2</vt:lpstr>
      <vt:lpstr>Flow</vt:lpstr>
      <vt:lpstr>Equation</vt:lpstr>
      <vt:lpstr>Tuples</vt:lpstr>
      <vt:lpstr>Cartesian Product</vt:lpstr>
      <vt:lpstr>Cartesian Product </vt:lpstr>
      <vt:lpstr>Relations</vt:lpstr>
      <vt:lpstr>Relations and Their Properties</vt:lpstr>
      <vt:lpstr>Section Summary</vt:lpstr>
      <vt:lpstr>Binary Relations</vt:lpstr>
      <vt:lpstr>Domain and Range of a relation.</vt:lpstr>
      <vt:lpstr>Binary Relation on a Set</vt:lpstr>
      <vt:lpstr>Binary Relation on a Set (cont.)</vt:lpstr>
      <vt:lpstr>Binary Relations on a Set (cont.)</vt:lpstr>
      <vt:lpstr>Reflexive Relations</vt:lpstr>
      <vt:lpstr>Symmetric Relations</vt:lpstr>
      <vt:lpstr>Transitive Relations</vt:lpstr>
      <vt:lpstr>Representing Relations</vt:lpstr>
      <vt:lpstr>Section Summary</vt:lpstr>
      <vt:lpstr>Representing Relations Using Matrices</vt:lpstr>
      <vt:lpstr>Examples of Representing Relations Using Matrices</vt:lpstr>
      <vt:lpstr>Examples of Representing Relations Using Matrices (cont.)</vt:lpstr>
      <vt:lpstr>Matrices of Relations on Sets</vt:lpstr>
      <vt:lpstr>Example of a Relation on a Set</vt:lpstr>
      <vt:lpstr>Representing Relations Using Digraphs</vt:lpstr>
      <vt:lpstr>Examples of Digraphs Representing Relations</vt:lpstr>
      <vt:lpstr>Determining which Properties a Relation has from its Digraph</vt:lpstr>
      <vt:lpstr> </vt:lpstr>
      <vt:lpstr>PowerPoint Presentation</vt:lpstr>
      <vt:lpstr>PowerPoint Presentation</vt:lpstr>
      <vt:lpstr>Equivalence Relations</vt:lpstr>
      <vt:lpstr>Section Summary</vt:lpstr>
      <vt:lpstr>Equivalence Relations</vt:lpstr>
      <vt:lpstr>Partition of a Set</vt:lpstr>
      <vt:lpstr>A partition yields an equivalence relation</vt:lpstr>
      <vt:lpstr>Strings</vt:lpstr>
      <vt:lpstr>Divides</vt:lpstr>
      <vt:lpstr>Equivalence classes</vt:lpstr>
      <vt:lpstr>Congruence Modulo 3</vt:lpstr>
      <vt:lpstr>Congruence Modulo 7</vt:lpstr>
      <vt:lpstr>Congruence Modulo m</vt:lpstr>
      <vt:lpstr>Equivalence classes</vt:lpstr>
      <vt:lpstr>Equivalence Classes</vt:lpstr>
      <vt:lpstr>Congruence Modulo 3</vt:lpstr>
      <vt:lpstr>Equivalence Classes</vt:lpstr>
      <vt:lpstr>Equivalence Classes and Partitions</vt:lpstr>
      <vt:lpstr>Partitions</vt:lpstr>
      <vt:lpstr>Congruence Modulo 3</vt:lpstr>
      <vt:lpstr>An Equivalence Relation Partitions a Set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Induction and recursion</dc:title>
  <dc:creator>Richard Scherl</dc:creator>
  <cp:lastModifiedBy>Rao Li</cp:lastModifiedBy>
  <cp:revision>554</cp:revision>
  <dcterms:created xsi:type="dcterms:W3CDTF">2011-12-08T02:09:54Z</dcterms:created>
  <dcterms:modified xsi:type="dcterms:W3CDTF">2016-11-03T14:39:13Z</dcterms:modified>
</cp:coreProperties>
</file>