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404" r:id="rId2"/>
    <p:sldId id="395" r:id="rId3"/>
    <p:sldId id="440" r:id="rId4"/>
    <p:sldId id="439" r:id="rId5"/>
    <p:sldId id="397" r:id="rId6"/>
    <p:sldId id="42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4" autoAdjust="0"/>
    <p:restoredTop sz="94660"/>
  </p:normalViewPr>
  <p:slideViewPr>
    <p:cSldViewPr>
      <p:cViewPr varScale="1">
        <p:scale>
          <a:sx n="110" d="100"/>
          <a:sy n="110" d="100"/>
        </p:scale>
        <p:origin x="163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EE97F-2327-4FE9-8874-2C0F3581839A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B134D-0EB3-42CB-9322-AA36973818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7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223539-C274-414E-836E-21403C9CE2AE}" type="datetimeFigureOut">
              <a:rPr lang="en-US" smtClean="0"/>
              <a:pPr/>
              <a:t>11/18/2015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Trees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11.1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0">
              <a:buNone/>
            </a:pPr>
            <a:r>
              <a:rPr lang="en-US" b="1" dirty="0" smtClean="0"/>
              <a:t>Definition</a:t>
            </a:r>
            <a:r>
              <a:rPr lang="en-US" dirty="0" smtClean="0"/>
              <a:t>: A </a:t>
            </a:r>
            <a:r>
              <a:rPr lang="en-US" i="1" dirty="0" smtClean="0"/>
              <a:t>tree</a:t>
            </a:r>
            <a:r>
              <a:rPr lang="en-US" dirty="0" smtClean="0"/>
              <a:t> is a connected undirected graph with no simple </a:t>
            </a:r>
            <a:r>
              <a:rPr lang="en-US" dirty="0" smtClean="0"/>
              <a:t>circuits (or cycles).</a:t>
            </a:r>
            <a:endParaRPr lang="en-US" dirty="0" smtClean="0"/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endParaRPr lang="en-US" dirty="0" smtClean="0"/>
          </a:p>
          <a:p>
            <a:pPr indent="0">
              <a:buNone/>
            </a:pPr>
            <a:r>
              <a:rPr lang="en-US" b="1" dirty="0" smtClean="0"/>
              <a:t>Example</a:t>
            </a:r>
            <a:r>
              <a:rPr lang="en-US" dirty="0" smtClean="0"/>
              <a:t>: Which of these                                                                                                                                      graphs are trees?</a:t>
            </a:r>
          </a:p>
          <a:p>
            <a:pPr indent="0">
              <a:buNone/>
            </a:pPr>
            <a:endParaRPr lang="en-US" dirty="0" smtClean="0"/>
          </a:p>
          <a:p>
            <a:pPr indent="0">
              <a:buNone/>
            </a:pPr>
            <a:endParaRPr lang="en-US" dirty="0" smtClean="0"/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r>
              <a:rPr lang="en-US" b="1" dirty="0" smtClean="0"/>
              <a:t>Solution</a:t>
            </a:r>
            <a:r>
              <a:rPr lang="en-US" dirty="0" smtClean="0"/>
              <a:t>: </a:t>
            </a:r>
            <a:r>
              <a:rPr lang="en-US" i="1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and </a:t>
            </a:r>
            <a:r>
              <a:rPr lang="en-US" i="1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are trees</a:t>
            </a:r>
            <a:r>
              <a:rPr lang="en-US" dirty="0"/>
              <a:t> </a:t>
            </a:r>
            <a:r>
              <a:rPr lang="en-US" dirty="0" smtClean="0"/>
              <a:t>- both are connected and have no simple circuits. Because </a:t>
            </a:r>
            <a:r>
              <a:rPr lang="en-US" i="1" dirty="0" smtClean="0"/>
              <a:t>e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, </a:t>
            </a:r>
            <a:r>
              <a:rPr lang="en-US" i="1" dirty="0" smtClean="0"/>
              <a:t>e</a:t>
            </a:r>
            <a:r>
              <a:rPr lang="en-US" dirty="0" smtClean="0"/>
              <a:t> is a simple circuit, </a:t>
            </a:r>
            <a:r>
              <a:rPr lang="en-US" i="1" dirty="0"/>
              <a:t>G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/>
              <a:t> is not a </a:t>
            </a:r>
            <a:r>
              <a:rPr lang="en-US" dirty="0" smtClean="0"/>
              <a:t>tree. </a:t>
            </a:r>
            <a:r>
              <a:rPr lang="en-US" i="1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 is not a tree because it is not connected.</a:t>
            </a:r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286000"/>
            <a:ext cx="3207026" cy="147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39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 as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419600" cy="438912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Trees are used as models in </a:t>
            </a:r>
            <a:r>
              <a:rPr lang="en-US" dirty="0" smtClean="0"/>
              <a:t>computer science, chemistry, geology, botany,  psychology, and many other areas.</a:t>
            </a:r>
          </a:p>
          <a:p>
            <a:r>
              <a:rPr lang="en-US" dirty="0" smtClean="0"/>
              <a:t>Trees were introduced by the mathematician  </a:t>
            </a:r>
            <a:r>
              <a:rPr lang="en-US" dirty="0" err="1" smtClean="0"/>
              <a:t>Cayley</a:t>
            </a:r>
            <a:r>
              <a:rPr lang="en-US" dirty="0" smtClean="0"/>
              <a:t> in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1857 </a:t>
            </a:r>
            <a:r>
              <a:rPr lang="en-US" dirty="0" smtClean="0"/>
              <a:t>in his work counting the number of isomers of saturated hydrocarbons. The two isomers of butane are shown at the right. </a:t>
            </a:r>
          </a:p>
          <a:p>
            <a:r>
              <a:rPr lang="en-US" dirty="0" smtClean="0"/>
              <a:t>The organization of a  computer file system into directories, subdirectories, and files is </a:t>
            </a:r>
            <a:r>
              <a:rPr lang="en-US" dirty="0"/>
              <a:t>naturally </a:t>
            </a:r>
            <a:r>
              <a:rPr lang="en-US" dirty="0" smtClean="0"/>
              <a:t>represented </a:t>
            </a:r>
            <a:r>
              <a:rPr lang="en-US" dirty="0"/>
              <a:t>as a tree. </a:t>
            </a:r>
            <a:endParaRPr lang="en-US" dirty="0" smtClean="0"/>
          </a:p>
          <a:p>
            <a:r>
              <a:rPr lang="en-US" dirty="0" smtClean="0"/>
              <a:t>Trees are used to represent the structure of organizations.   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716449"/>
            <a:ext cx="4838700" cy="1640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625265"/>
            <a:ext cx="3528060" cy="217779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17089"/>
            <a:ext cx="2590800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81000"/>
            <a:ext cx="883158" cy="10309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1200" y="5334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Arthur </a:t>
            </a:r>
            <a:r>
              <a:rPr lang="en-US" dirty="0" err="1" smtClean="0"/>
              <a:t>Cayley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1821-1895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275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>
              <a:buNone/>
            </a:pPr>
            <a:r>
              <a:rPr lang="en-US" b="1" dirty="0" smtClean="0"/>
              <a:t>Theorem</a:t>
            </a:r>
            <a:r>
              <a:rPr lang="en-US" dirty="0" smtClean="0"/>
              <a:t>: </a:t>
            </a:r>
            <a:r>
              <a:rPr lang="en-US" dirty="0" smtClean="0"/>
              <a:t>A tree with </a:t>
            </a:r>
            <a:r>
              <a:rPr lang="en-US" i="1" dirty="0" smtClean="0"/>
              <a:t>n</a:t>
            </a:r>
            <a:r>
              <a:rPr lang="en-US" dirty="0" smtClean="0"/>
              <a:t> vertices has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edges.</a:t>
            </a:r>
          </a:p>
          <a:p>
            <a:pPr indent="0">
              <a:buNone/>
            </a:pPr>
            <a:endParaRPr lang="en-US" dirty="0" smtClean="0"/>
          </a:p>
          <a:p>
            <a:pPr indent="0">
              <a:buNone/>
            </a:pPr>
            <a:r>
              <a:rPr lang="en-US" b="1" i="1" dirty="0" smtClean="0"/>
              <a:t>Proof</a:t>
            </a:r>
            <a:r>
              <a:rPr lang="en-US" dirty="0"/>
              <a:t> </a:t>
            </a:r>
            <a:r>
              <a:rPr lang="en-US" b="1" dirty="0" smtClean="0"/>
              <a:t>(</a:t>
            </a:r>
            <a:r>
              <a:rPr lang="en-US" b="1" i="1" dirty="0" smtClean="0"/>
              <a:t>by mathematical induction</a:t>
            </a:r>
            <a:r>
              <a:rPr lang="en-US" b="1" dirty="0" smtClean="0"/>
              <a:t>):</a:t>
            </a:r>
          </a:p>
          <a:p>
            <a:pPr indent="0">
              <a:buNone/>
            </a:pPr>
            <a:r>
              <a:rPr lang="en-US" i="1" dirty="0" smtClean="0"/>
              <a:t>BASIS STEP</a:t>
            </a:r>
            <a:r>
              <a:rPr lang="en-US" dirty="0" smtClean="0"/>
              <a:t>: When </a:t>
            </a:r>
            <a:r>
              <a:rPr lang="en-US" i="1" dirty="0" smtClean="0"/>
              <a:t>n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a tree with one vertex has no edges. Hence, the theorem holds when </a:t>
            </a:r>
            <a:r>
              <a:rPr lang="en-US" i="1" dirty="0" smtClean="0"/>
              <a:t>n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. </a:t>
            </a:r>
          </a:p>
          <a:p>
            <a:pPr indent="0">
              <a:buNone/>
            </a:pPr>
            <a:r>
              <a:rPr lang="en-US" i="1" dirty="0" smtClean="0"/>
              <a:t>INDUCTIVE STEP</a:t>
            </a:r>
            <a:r>
              <a:rPr lang="en-US" dirty="0" smtClean="0"/>
              <a:t>: Assume that every tree with </a:t>
            </a:r>
            <a:r>
              <a:rPr lang="en-US" i="1" dirty="0" smtClean="0"/>
              <a:t>k</a:t>
            </a:r>
            <a:r>
              <a:rPr lang="en-US" dirty="0" smtClean="0"/>
              <a:t> vertices has  </a:t>
            </a:r>
            <a:r>
              <a:rPr lang="en-US" i="1" dirty="0" smtClean="0"/>
              <a:t>k</a:t>
            </a:r>
            <a:r>
              <a:rPr lang="en-US" dirty="0" smtClean="0"/>
              <a:t> </a:t>
            </a:r>
            <a:r>
              <a:rPr lang="en-US" dirty="0">
                <a:latin typeface="Cambria Math"/>
                <a:ea typeface="Cambria Math"/>
              </a:rPr>
              <a:t>−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edges</a:t>
            </a:r>
            <a:r>
              <a:rPr lang="en-US" dirty="0" smtClean="0"/>
              <a:t>. </a:t>
            </a:r>
          </a:p>
          <a:p>
            <a:pPr indent="0">
              <a:buNone/>
            </a:pPr>
            <a:r>
              <a:rPr lang="en-US" dirty="0" smtClean="0"/>
              <a:t>Suppose that a tree </a:t>
            </a:r>
            <a:r>
              <a:rPr lang="en-US" i="1" dirty="0" smtClean="0"/>
              <a:t>T</a:t>
            </a:r>
            <a:r>
              <a:rPr lang="en-US" dirty="0" smtClean="0"/>
              <a:t> has </a:t>
            </a:r>
            <a:r>
              <a:rPr lang="en-US" i="1" dirty="0" smtClean="0"/>
              <a:t>k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vertices and that </a:t>
            </a:r>
            <a:r>
              <a:rPr lang="en-US" i="1" dirty="0" smtClean="0"/>
              <a:t>v</a:t>
            </a:r>
            <a:r>
              <a:rPr lang="en-US" dirty="0" smtClean="0"/>
              <a:t> is a leaf of </a:t>
            </a:r>
            <a:r>
              <a:rPr lang="en-US" i="1" dirty="0" smtClean="0"/>
              <a:t>T</a:t>
            </a:r>
            <a:r>
              <a:rPr lang="en-US" dirty="0" smtClean="0"/>
              <a:t>. </a:t>
            </a:r>
            <a:r>
              <a:rPr lang="en-US" dirty="0"/>
              <a:t>L</a:t>
            </a:r>
            <a:r>
              <a:rPr lang="en-US" dirty="0" smtClean="0"/>
              <a:t>et </a:t>
            </a:r>
            <a:r>
              <a:rPr lang="en-US" i="1" dirty="0" smtClean="0"/>
              <a:t>w </a:t>
            </a:r>
            <a:r>
              <a:rPr lang="en-US" dirty="0" smtClean="0"/>
              <a:t>be the parent of </a:t>
            </a:r>
            <a:r>
              <a:rPr lang="en-US" i="1" dirty="0" smtClean="0"/>
              <a:t>v</a:t>
            </a:r>
            <a:r>
              <a:rPr lang="en-US" dirty="0" smtClean="0"/>
              <a:t>. Removing the vertex </a:t>
            </a:r>
            <a:r>
              <a:rPr lang="en-US" i="1" dirty="0" smtClean="0"/>
              <a:t>v</a:t>
            </a:r>
            <a:r>
              <a:rPr lang="en-US" dirty="0" smtClean="0"/>
              <a:t> and the edge connecting </a:t>
            </a:r>
            <a:r>
              <a:rPr lang="en-US" i="1" dirty="0" smtClean="0"/>
              <a:t>w</a:t>
            </a:r>
            <a:r>
              <a:rPr lang="en-US" dirty="0" smtClean="0"/>
              <a:t> to </a:t>
            </a:r>
            <a:r>
              <a:rPr lang="en-US" i="1" dirty="0" smtClean="0"/>
              <a:t>v</a:t>
            </a:r>
            <a:r>
              <a:rPr lang="en-US" dirty="0" smtClean="0"/>
              <a:t> produces a tree </a:t>
            </a:r>
            <a:r>
              <a:rPr lang="en-US" i="1" dirty="0" smtClean="0"/>
              <a:t>T</a:t>
            </a:r>
            <a:r>
              <a:rPr lang="en-US" dirty="0">
                <a:latin typeface="Cambria Math"/>
                <a:ea typeface="Cambria Math"/>
              </a:rPr>
              <a:t>′</a:t>
            </a:r>
            <a:r>
              <a:rPr lang="en-US" dirty="0" smtClean="0"/>
              <a:t> with </a:t>
            </a:r>
            <a:r>
              <a:rPr lang="en-US" i="1" dirty="0" smtClean="0"/>
              <a:t>k</a:t>
            </a:r>
            <a:r>
              <a:rPr lang="en-US" dirty="0" smtClean="0"/>
              <a:t> vertices. By the inductive hypothesis, </a:t>
            </a:r>
            <a:r>
              <a:rPr lang="en-US" i="1" dirty="0" smtClean="0"/>
              <a:t>T</a:t>
            </a:r>
            <a:r>
              <a:rPr lang="en-US" dirty="0" smtClean="0">
                <a:latin typeface="Cambria Math"/>
                <a:ea typeface="Cambria Math"/>
              </a:rPr>
              <a:t>′</a:t>
            </a:r>
            <a:r>
              <a:rPr lang="en-US" dirty="0" smtClean="0"/>
              <a:t> has </a:t>
            </a:r>
            <a:r>
              <a:rPr lang="en-US" i="1" dirty="0" smtClean="0"/>
              <a:t>k</a:t>
            </a:r>
            <a:r>
              <a:rPr lang="en-US" dirty="0" smtClean="0"/>
              <a:t> </a:t>
            </a:r>
            <a:r>
              <a:rPr lang="en-US" dirty="0">
                <a:latin typeface="Cambria Math"/>
                <a:ea typeface="Cambria Math"/>
              </a:rPr>
              <a:t>−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</a:t>
            </a:r>
            <a:r>
              <a:rPr lang="en-US" dirty="0" smtClean="0"/>
              <a:t>edges. Because </a:t>
            </a:r>
            <a:r>
              <a:rPr lang="en-US" i="1" dirty="0" smtClean="0"/>
              <a:t>T</a:t>
            </a:r>
            <a:r>
              <a:rPr lang="en-US" dirty="0" smtClean="0"/>
              <a:t> has one more edge  than </a:t>
            </a:r>
            <a:r>
              <a:rPr lang="en-US" i="1" dirty="0" smtClean="0"/>
              <a:t>T</a:t>
            </a:r>
            <a:r>
              <a:rPr lang="en-US" dirty="0" smtClean="0">
                <a:latin typeface="Cambria Math"/>
                <a:ea typeface="Cambria Math"/>
              </a:rPr>
              <a:t>′</a:t>
            </a:r>
            <a:r>
              <a:rPr lang="en-US" dirty="0" smtClean="0"/>
              <a:t>, we see</a:t>
            </a:r>
            <a:r>
              <a:rPr lang="en-US" dirty="0"/>
              <a:t> </a:t>
            </a:r>
            <a:r>
              <a:rPr lang="en-US" dirty="0" smtClean="0"/>
              <a:t>that </a:t>
            </a:r>
            <a:r>
              <a:rPr lang="en-US" i="1" dirty="0" smtClean="0"/>
              <a:t>T</a:t>
            </a:r>
            <a:r>
              <a:rPr lang="en-US" dirty="0" smtClean="0"/>
              <a:t> has </a:t>
            </a:r>
            <a:r>
              <a:rPr lang="en-US" i="1" dirty="0" smtClean="0"/>
              <a:t>k</a:t>
            </a:r>
            <a:r>
              <a:rPr lang="en-US" dirty="0" smtClean="0"/>
              <a:t> edges. This completes the inductive step.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 rot="5400000" flipV="1">
            <a:off x="8295863" y="59436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325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Trees (</a:t>
            </a:r>
            <a:r>
              <a:rPr lang="en-US" i="1" dirty="0" smtClean="0"/>
              <a:t>continued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0">
              <a:buNone/>
            </a:pPr>
            <a:r>
              <a:rPr lang="en-US" b="1" dirty="0" smtClean="0"/>
              <a:t>Theorem</a:t>
            </a:r>
            <a:r>
              <a:rPr lang="en-US" dirty="0" smtClean="0"/>
              <a:t>: An undirected graph is a tree if and only if there is a unique simple path between any two of its vertices. </a:t>
            </a:r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r>
              <a:rPr lang="en-US" b="1" i="1" dirty="0" smtClean="0"/>
              <a:t>Proof</a:t>
            </a:r>
            <a:r>
              <a:rPr lang="en-US" dirty="0" smtClean="0"/>
              <a:t>: </a:t>
            </a:r>
            <a:r>
              <a:rPr lang="en-US" dirty="0"/>
              <a:t>A</a:t>
            </a:r>
            <a:r>
              <a:rPr lang="en-US" dirty="0" smtClean="0"/>
              <a:t>ssume that </a:t>
            </a:r>
            <a:r>
              <a:rPr lang="en-US" i="1" dirty="0" smtClean="0"/>
              <a:t>T</a:t>
            </a:r>
            <a:r>
              <a:rPr lang="en-US" dirty="0" smtClean="0"/>
              <a:t> is a tree. Then </a:t>
            </a:r>
            <a:r>
              <a:rPr lang="en-US" i="1" dirty="0" smtClean="0"/>
              <a:t>T</a:t>
            </a:r>
            <a:r>
              <a:rPr lang="en-US" dirty="0" smtClean="0"/>
              <a:t> is connected with no simple circuits. Hence, if  </a:t>
            </a:r>
            <a:r>
              <a:rPr lang="en-US" i="1" dirty="0" smtClean="0"/>
              <a:t>x</a:t>
            </a:r>
            <a:r>
              <a:rPr lang="en-US" dirty="0" smtClean="0"/>
              <a:t> and </a:t>
            </a:r>
            <a:r>
              <a:rPr lang="en-US" i="1" dirty="0" smtClean="0"/>
              <a:t>y</a:t>
            </a:r>
            <a:r>
              <a:rPr lang="en-US" dirty="0" smtClean="0"/>
              <a:t> are distinct vertices of </a:t>
            </a:r>
            <a:r>
              <a:rPr lang="en-US" i="1" dirty="0" smtClean="0"/>
              <a:t>T</a:t>
            </a:r>
            <a:r>
              <a:rPr lang="en-US" dirty="0" smtClean="0"/>
              <a:t>, there is a simple path between them (by Theorem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of 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10.4</a:t>
            </a:r>
            <a:r>
              <a:rPr lang="en-US" dirty="0" smtClean="0"/>
              <a:t>). This path must be unique - for if there were a second path, there would be a simple circuit in </a:t>
            </a:r>
            <a:r>
              <a:rPr lang="en-US" i="1" dirty="0" smtClean="0"/>
              <a:t>T</a:t>
            </a:r>
            <a:r>
              <a:rPr lang="en-US" dirty="0"/>
              <a:t> (by Exercise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59</a:t>
            </a:r>
            <a:r>
              <a:rPr lang="en-US" dirty="0"/>
              <a:t> of Section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10.4</a:t>
            </a:r>
            <a:r>
              <a:rPr lang="en-US" dirty="0"/>
              <a:t>). </a:t>
            </a:r>
            <a:r>
              <a:rPr lang="en-US" dirty="0" smtClean="0"/>
              <a:t>Hence, there is a unique simple path between any two vertices of a tree.</a:t>
            </a:r>
          </a:p>
          <a:p>
            <a:pPr indent="0">
              <a:buNone/>
            </a:pPr>
            <a:endParaRPr lang="en-US" dirty="0" smtClean="0"/>
          </a:p>
          <a:p>
            <a:pPr indent="0">
              <a:buNone/>
            </a:pPr>
            <a:r>
              <a:rPr lang="en-US" dirty="0" smtClean="0"/>
              <a:t>Now assume that there is a unique simple path between any two vertices of a graph </a:t>
            </a:r>
            <a:r>
              <a:rPr lang="en-US" i="1" dirty="0" smtClean="0"/>
              <a:t>T</a:t>
            </a:r>
            <a:r>
              <a:rPr lang="en-US" dirty="0" smtClean="0"/>
              <a:t>. Then </a:t>
            </a:r>
            <a:r>
              <a:rPr lang="en-US" i="1" dirty="0" smtClean="0"/>
              <a:t>T</a:t>
            </a:r>
            <a:r>
              <a:rPr lang="en-US" dirty="0" smtClean="0"/>
              <a:t> is connected because there is a path between any two of its vertices.  Furthermore, </a:t>
            </a:r>
            <a:r>
              <a:rPr lang="en-US" i="1" dirty="0" smtClean="0"/>
              <a:t>T</a:t>
            </a:r>
            <a:r>
              <a:rPr lang="en-US" dirty="0" smtClean="0"/>
              <a:t> can have no simple circuits since if there were a simple circuit, there would be two paths between some two vertices. </a:t>
            </a:r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r>
              <a:rPr lang="en-US" dirty="0" smtClean="0"/>
              <a:t>Hence, a graph with a unique simple path between any two vertices is a tree.</a:t>
            </a:r>
          </a:p>
        </p:txBody>
      </p:sp>
      <p:sp>
        <p:nvSpPr>
          <p:cNvPr id="4" name="Isosceles Triangle 3"/>
          <p:cNvSpPr/>
          <p:nvPr/>
        </p:nvSpPr>
        <p:spPr>
          <a:xfrm rot="5400000" flipV="1">
            <a:off x="8458200" y="54102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0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Expression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expressions can be represented using ordered rooted trees.</a:t>
            </a:r>
          </a:p>
          <a:p>
            <a:r>
              <a:rPr lang="en-US" dirty="0" smtClean="0"/>
              <a:t>Consider the expression ((</a:t>
            </a:r>
            <a:r>
              <a:rPr lang="en-US" i="1" dirty="0" smtClean="0"/>
              <a:t>x</a:t>
            </a:r>
            <a:r>
              <a:rPr lang="en-US" dirty="0" smtClean="0"/>
              <a:t> + </a:t>
            </a:r>
            <a:r>
              <a:rPr lang="en-US" i="1" dirty="0" smtClean="0"/>
              <a:t>y</a:t>
            </a:r>
            <a:r>
              <a:rPr lang="en-US" dirty="0" smtClean="0"/>
              <a:t>) </a:t>
            </a:r>
            <a:r>
              <a:rPr lang="en-US" dirty="0" smtClean="0">
                <a:latin typeface="Cambria Math"/>
                <a:ea typeface="Cambria Math"/>
              </a:rPr>
              <a:t>↑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) + ((</a:t>
            </a:r>
            <a:r>
              <a:rPr lang="en-US" i="1" dirty="0" smtClean="0"/>
              <a:t>x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)/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).</a:t>
            </a:r>
          </a:p>
          <a:p>
            <a:r>
              <a:rPr lang="en-US" dirty="0" smtClean="0"/>
              <a:t>A binary tree for the expression can be built from the bottom up, as is illustrated here.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648200"/>
            <a:ext cx="4419600" cy="181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6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19053</TotalTime>
  <Words>572</Words>
  <Application>Microsoft Office PowerPoint</Application>
  <PresentationFormat>On-screen Show (4:3)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Cambria Math</vt:lpstr>
      <vt:lpstr>Constantia</vt:lpstr>
      <vt:lpstr>Wingdings 2</vt:lpstr>
      <vt:lpstr>Flow</vt:lpstr>
      <vt:lpstr>Introduction to Trees</vt:lpstr>
      <vt:lpstr>Trees</vt:lpstr>
      <vt:lpstr>Trees as Models</vt:lpstr>
      <vt:lpstr>Properties of Trees</vt:lpstr>
      <vt:lpstr>Trees (continued)</vt:lpstr>
      <vt:lpstr>Expression Trees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Induction and recursion</dc:title>
  <dc:creator>Richard Scherl</dc:creator>
  <cp:lastModifiedBy>Rao Li</cp:lastModifiedBy>
  <cp:revision>822</cp:revision>
  <dcterms:created xsi:type="dcterms:W3CDTF">2011-03-27T19:58:04Z</dcterms:created>
  <dcterms:modified xsi:type="dcterms:W3CDTF">2015-11-18T20:39:01Z</dcterms:modified>
</cp:coreProperties>
</file>